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slideMasters/slideMaster85.xml" ContentType="application/vnd.openxmlformats-officedocument.presentationml.slideMaster+xml"/>
  <Override PartName="/ppt/slides/slide85.xml" ContentType="application/vnd.openxmlformats-officedocument.presentationml.slide+xml"/>
  <Override PartName="/ppt/slideMasters/slideMaster86.xml" ContentType="application/vnd.openxmlformats-officedocument.presentationml.slideMaster+xml"/>
  <Override PartName="/ppt/slides/slide86.xml" ContentType="application/vnd.openxmlformats-officedocument.presentationml.slide+xml"/>
  <Override PartName="/ppt/slideMasters/slideMaster87.xml" ContentType="application/vnd.openxmlformats-officedocument.presentationml.slideMaster+xml"/>
  <Override PartName="/ppt/slides/slide87.xml" ContentType="application/vnd.openxmlformats-officedocument.presentationml.slide+xml"/>
  <Override PartName="/ppt/slideMasters/slideMaster88.xml" ContentType="application/vnd.openxmlformats-officedocument.presentationml.slideMaster+xml"/>
  <Override PartName="/ppt/slides/slide88.xml" ContentType="application/vnd.openxmlformats-officedocument.presentationml.slide+xml"/>
  <Override PartName="/ppt/slideMasters/slideMaster89.xml" ContentType="application/vnd.openxmlformats-officedocument.presentationml.slideMaster+xml"/>
  <Override PartName="/ppt/slides/slide89.xml" ContentType="application/vnd.openxmlformats-officedocument.presentationml.slide+xml"/>
  <Override PartName="/ppt/slideMasters/slideMaster90.xml" ContentType="application/vnd.openxmlformats-officedocument.presentationml.slideMaster+xml"/>
  <Override PartName="/ppt/slides/slide90.xml" ContentType="application/vnd.openxmlformats-officedocument.presentationml.slide+xml"/>
  <Override PartName="/ppt/slideMasters/slideMaster91.xml" ContentType="application/vnd.openxmlformats-officedocument.presentationml.slideMaster+xml"/>
  <Override PartName="/ppt/slides/slide91.xml" ContentType="application/vnd.openxmlformats-officedocument.presentationml.slide+xml"/>
  <Override PartName="/ppt/slideMasters/slideMaster92.xml" ContentType="application/vnd.openxmlformats-officedocument.presentationml.slideMaster+xml"/>
  <Override PartName="/ppt/slides/slide92.xml" ContentType="application/vnd.openxmlformats-officedocument.presentationml.slide+xml"/>
  <Override PartName="/ppt/slideMasters/slideMaster93.xml" ContentType="application/vnd.openxmlformats-officedocument.presentationml.slideMaster+xml"/>
  <Override PartName="/ppt/slides/slide93.xml" ContentType="application/vnd.openxmlformats-officedocument.presentationml.slide+xml"/>
  <Override PartName="/ppt/slideMasters/slideMaster94.xml" ContentType="application/vnd.openxmlformats-officedocument.presentationml.slideMaster+xml"/>
  <Override PartName="/ppt/slides/slide94.xml" ContentType="application/vnd.openxmlformats-officedocument.presentationml.slide+xml"/>
  <Override PartName="/ppt/slideMasters/slideMaster95.xml" ContentType="application/vnd.openxmlformats-officedocument.presentationml.slideMaster+xml"/>
  <Override PartName="/ppt/slides/slide95.xml" ContentType="application/vnd.openxmlformats-officedocument.presentationml.slide+xml"/>
  <Override PartName="/ppt/slideMasters/slideMaster96.xml" ContentType="application/vnd.openxmlformats-officedocument.presentationml.slideMaster+xml"/>
  <Override PartName="/ppt/slides/slide96.xml" ContentType="application/vnd.openxmlformats-officedocument.presentationml.slide+xml"/>
  <Override PartName="/ppt/slideMasters/slideMaster97.xml" ContentType="application/vnd.openxmlformats-officedocument.presentationml.slideMaster+xml"/>
  <Override PartName="/ppt/slides/slide97.xml" ContentType="application/vnd.openxmlformats-officedocument.presentationml.slide+xml"/>
  <Override PartName="/ppt/slideMasters/slideMaster98.xml" ContentType="application/vnd.openxmlformats-officedocument.presentationml.slideMaster+xml"/>
  <Override PartName="/ppt/slides/slide98.xml" ContentType="application/vnd.openxmlformats-officedocument.presentationml.slide+xml"/>
  <Override PartName="/ppt/slideMasters/slideMaster99.xml" ContentType="application/vnd.openxmlformats-officedocument.presentationml.slideMaster+xml"/>
  <Override PartName="/ppt/slides/slide99.xml" ContentType="application/vnd.openxmlformats-officedocument.presentationml.slide+xml"/>
  <Override PartName="/ppt/slideMasters/slideMaster100.xml" ContentType="application/vnd.openxmlformats-officedocument.presentationml.slideMaster+xml"/>
  <Override PartName="/ppt/slides/slide100.xml" ContentType="application/vnd.openxmlformats-officedocument.presentationml.slide+xml"/>
  <Override PartName="/ppt/slideMasters/slideMaster101.xml" ContentType="application/vnd.openxmlformats-officedocument.presentationml.slideMaster+xml"/>
  <Override PartName="/ppt/slides/slide101.xml" ContentType="application/vnd.openxmlformats-officedocument.presentationml.slide+xml"/>
  <Override PartName="/ppt/slideMasters/slideMaster102.xml" ContentType="application/vnd.openxmlformats-officedocument.presentationml.slideMaster+xml"/>
  <Override PartName="/ppt/slides/slide102.xml" ContentType="application/vnd.openxmlformats-officedocument.presentationml.slide+xml"/>
  <Override PartName="/ppt/slideMasters/slideMaster103.xml" ContentType="application/vnd.openxmlformats-officedocument.presentationml.slideMaster+xml"/>
  <Override PartName="/ppt/slides/slide103.xml" ContentType="application/vnd.openxmlformats-officedocument.presentationml.slide+xml"/>
  <Override PartName="/ppt/slideMasters/slideMaster104.xml" ContentType="application/vnd.openxmlformats-officedocument.presentationml.slideMaster+xml"/>
  <Override PartName="/ppt/slides/slide104.xml" ContentType="application/vnd.openxmlformats-officedocument.presentationml.slide+xml"/>
  <Override PartName="/ppt/slideMasters/slideMaster105.xml" ContentType="application/vnd.openxmlformats-officedocument.presentationml.slideMaster+xml"/>
  <Override PartName="/ppt/slides/slide105.xml" ContentType="application/vnd.openxmlformats-officedocument.presentationml.slide+xml"/>
  <Override PartName="/ppt/slideMasters/slideMaster106.xml" ContentType="application/vnd.openxmlformats-officedocument.presentationml.slideMaster+xml"/>
  <Override PartName="/ppt/slides/slide106.xml" ContentType="application/vnd.openxmlformats-officedocument.presentationml.slide+xml"/>
  <Override PartName="/ppt/slideMasters/slideMaster107.xml" ContentType="application/vnd.openxmlformats-officedocument.presentationml.slideMaster+xml"/>
  <Override PartName="/ppt/slides/slide107.xml" ContentType="application/vnd.openxmlformats-officedocument.presentationml.slide+xml"/>
  <Override PartName="/ppt/slideMasters/slideMaster108.xml" ContentType="application/vnd.openxmlformats-officedocument.presentationml.slideMaster+xml"/>
  <Override PartName="/ppt/slides/slide108.xml" ContentType="application/vnd.openxmlformats-officedocument.presentationml.slide+xml"/>
  <Override PartName="/ppt/slideMasters/slideMaster109.xml" ContentType="application/vnd.openxmlformats-officedocument.presentationml.slideMaster+xml"/>
  <Override PartName="/ppt/slides/slide109.xml" ContentType="application/vnd.openxmlformats-officedocument.presentationml.slide+xml"/>
  <Override PartName="/ppt/slideMasters/slideMaster110.xml" ContentType="application/vnd.openxmlformats-officedocument.presentationml.slideMaster+xml"/>
  <Override PartName="/ppt/slides/slide110.xml" ContentType="application/vnd.openxmlformats-officedocument.presentationml.slide+xml"/>
  <Override PartName="/ppt/slideMasters/slideMaster111.xml" ContentType="application/vnd.openxmlformats-officedocument.presentationml.slideMaster+xml"/>
  <Override PartName="/ppt/slides/slide111.xml" ContentType="application/vnd.openxmlformats-officedocument.presentationml.slide+xml"/>
  <Override PartName="/ppt/slideMasters/slideMaster112.xml" ContentType="application/vnd.openxmlformats-officedocument.presentationml.slideMaster+xml"/>
  <Override PartName="/ppt/slides/slide112.xml" ContentType="application/vnd.openxmlformats-officedocument.presentationml.slide+xml"/>
  <Override PartName="/ppt/slideMasters/slideMaster113.xml" ContentType="application/vnd.openxmlformats-officedocument.presentationml.slideMaster+xml"/>
  <Override PartName="/ppt/slides/slide113.xml" ContentType="application/vnd.openxmlformats-officedocument.presentationml.slide+xml"/>
  <Override PartName="/ppt/slideMasters/slideMaster114.xml" ContentType="application/vnd.openxmlformats-officedocument.presentationml.slideMaster+xml"/>
  <Override PartName="/ppt/slides/slide114.xml" ContentType="application/vnd.openxmlformats-officedocument.presentationml.slide+xml"/>
  <Override PartName="/ppt/slideMasters/slideMaster115.xml" ContentType="application/vnd.openxmlformats-officedocument.presentationml.slideMaster+xml"/>
  <Override PartName="/ppt/slides/slide115.xml" ContentType="application/vnd.openxmlformats-officedocument.presentationml.slide+xml"/>
  <Override PartName="/ppt/slideMasters/slideMaster116.xml" ContentType="application/vnd.openxmlformats-officedocument.presentationml.slideMaster+xml"/>
  <Override PartName="/ppt/slides/slide116.xml" ContentType="application/vnd.openxmlformats-officedocument.presentationml.slide+xml"/>
  <Override PartName="/ppt/slideMasters/slideMaster117.xml" ContentType="application/vnd.openxmlformats-officedocument.presentationml.slideMaster+xml"/>
  <Override PartName="/ppt/slides/slide117.xml" ContentType="application/vnd.openxmlformats-officedocument.presentationml.slide+xml"/>
  <Override PartName="/ppt/slideMasters/slideMaster118.xml" ContentType="application/vnd.openxmlformats-officedocument.presentationml.slideMaster+xml"/>
  <Override PartName="/ppt/slides/slide118.xml" ContentType="application/vnd.openxmlformats-officedocument.presentationml.slide+xml"/>
  <Override PartName="/ppt/slideMasters/slideMaster119.xml" ContentType="application/vnd.openxmlformats-officedocument.presentationml.slideMaster+xml"/>
  <Override PartName="/ppt/slides/slide119.xml" ContentType="application/vnd.openxmlformats-officedocument.presentationml.slide+xml"/>
  <Override PartName="/ppt/slideMasters/slideMaster120.xml" ContentType="application/vnd.openxmlformats-officedocument.presentationml.slideMaster+xml"/>
  <Override PartName="/ppt/slides/slide120.xml" ContentType="application/vnd.openxmlformats-officedocument.presentationml.slide+xml"/>
  <Override PartName="/ppt/slideMasters/slideMaster121.xml" ContentType="application/vnd.openxmlformats-officedocument.presentationml.slideMaster+xml"/>
  <Override PartName="/ppt/slides/slide121.xml" ContentType="application/vnd.openxmlformats-officedocument.presentationml.slide+xml"/>
  <Override PartName="/ppt/slideMasters/slideMaster122.xml" ContentType="application/vnd.openxmlformats-officedocument.presentationml.slideMaster+xml"/>
  <Override PartName="/ppt/slides/slide122.xml" ContentType="application/vnd.openxmlformats-officedocument.presentationml.slide+xml"/>
  <Override PartName="/ppt/slideMasters/slideMaster123.xml" ContentType="application/vnd.openxmlformats-officedocument.presentationml.slideMaster+xml"/>
  <Override PartName="/ppt/slides/slide123.xml" ContentType="application/vnd.openxmlformats-officedocument.presentationml.slide+xml"/>
  <Override PartName="/ppt/slideMasters/slideMaster124.xml" ContentType="application/vnd.openxmlformats-officedocument.presentationml.slideMaster+xml"/>
  <Override PartName="/ppt/slides/slide124.xml" ContentType="application/vnd.openxmlformats-officedocument.presentationml.slide+xml"/>
  <Override PartName="/ppt/slideMasters/slideMaster125.xml" ContentType="application/vnd.openxmlformats-officedocument.presentationml.slideMaster+xml"/>
  <Override PartName="/ppt/slides/slide125.xml" ContentType="application/vnd.openxmlformats-officedocument.presentationml.slide+xml"/>
  <Override PartName="/ppt/slideMasters/slideMaster126.xml" ContentType="application/vnd.openxmlformats-officedocument.presentationml.slideMaster+xml"/>
  <Override PartName="/ppt/slides/slide126.xml" ContentType="application/vnd.openxmlformats-officedocument.presentationml.slide+xml"/>
  <Override PartName="/ppt/slideMasters/slideMaster127.xml" ContentType="application/vnd.openxmlformats-officedocument.presentationml.slideMaster+xml"/>
  <Override PartName="/ppt/slides/slide127.xml" ContentType="application/vnd.openxmlformats-officedocument.presentationml.slide+xml"/>
  <Override PartName="/ppt/slideMasters/slideMaster128.xml" ContentType="application/vnd.openxmlformats-officedocument.presentationml.slideMaster+xml"/>
  <Override PartName="/ppt/slides/slide128.xml" ContentType="application/vnd.openxmlformats-officedocument.presentationml.slide+xml"/>
  <Override PartName="/ppt/slideMasters/slideMaster129.xml" ContentType="application/vnd.openxmlformats-officedocument.presentationml.slideMaster+xml"/>
  <Override PartName="/ppt/slides/slide129.xml" ContentType="application/vnd.openxmlformats-officedocument.presentationml.slide+xml"/>
  <Override PartName="/ppt/slideMasters/slideMaster130.xml" ContentType="application/vnd.openxmlformats-officedocument.presentationml.slideMaster+xml"/>
  <Override PartName="/ppt/slides/slide130.xml" ContentType="application/vnd.openxmlformats-officedocument.presentationml.slide+xml"/>
  <Override PartName="/ppt/slideMasters/slideMaster131.xml" ContentType="application/vnd.openxmlformats-officedocument.presentationml.slideMaster+xml"/>
  <Override PartName="/ppt/slides/slide131.xml" ContentType="application/vnd.openxmlformats-officedocument.presentationml.slide+xml"/>
  <Override PartName="/ppt/slideMasters/slideMaster132.xml" ContentType="application/vnd.openxmlformats-officedocument.presentationml.slideMaster+xml"/>
  <Override PartName="/ppt/slides/slide132.xml" ContentType="application/vnd.openxmlformats-officedocument.presentationml.slide+xml"/>
  <Override PartName="/ppt/slideMasters/slideMaster133.xml" ContentType="application/vnd.openxmlformats-officedocument.presentationml.slideMaster+xml"/>
  <Override PartName="/ppt/slides/slide133.xml" ContentType="application/vnd.openxmlformats-officedocument.presentationml.slide+xml"/>
  <Override PartName="/ppt/slideMasters/slideMaster134.xml" ContentType="application/vnd.openxmlformats-officedocument.presentationml.slideMaster+xml"/>
  <Override PartName="/ppt/slides/slide134.xml" ContentType="application/vnd.openxmlformats-officedocument.presentationml.slide+xml"/>
  <Override PartName="/ppt/slideMasters/slideMaster135.xml" ContentType="application/vnd.openxmlformats-officedocument.presentationml.slideMaster+xml"/>
  <Override PartName="/ppt/slides/slide135.xml" ContentType="application/vnd.openxmlformats-officedocument.presentationml.slide+xml"/>
  <Override PartName="/ppt/slideMasters/slideMaster136.xml" ContentType="application/vnd.openxmlformats-officedocument.presentationml.slideMaster+xml"/>
  <Override PartName="/ppt/slides/slide136.xml" ContentType="application/vnd.openxmlformats-officedocument.presentationml.slide+xml"/>
  <Override PartName="/ppt/slideMasters/slideMaster137.xml" ContentType="application/vnd.openxmlformats-officedocument.presentationml.slideMaster+xml"/>
  <Override PartName="/ppt/slides/slide137.xml" ContentType="application/vnd.openxmlformats-officedocument.presentationml.slide+xml"/>
  <Override PartName="/ppt/slideMasters/slideMaster138.xml" ContentType="application/vnd.openxmlformats-officedocument.presentationml.slideMaster+xml"/>
  <Override PartName="/ppt/slides/slide138.xml" ContentType="application/vnd.openxmlformats-officedocument.presentationml.slide+xml"/>
  <Override PartName="/ppt/slideMasters/slideMaster139.xml" ContentType="application/vnd.openxmlformats-officedocument.presentationml.slideMaster+xml"/>
  <Override PartName="/ppt/slides/slide139.xml" ContentType="application/vnd.openxmlformats-officedocument.presentationml.slide+xml"/>
  <Override PartName="/ppt/slideMasters/slideMaster140.xml" ContentType="application/vnd.openxmlformats-officedocument.presentationml.slideMaster+xml"/>
  <Override PartName="/ppt/slides/slide140.xml" ContentType="application/vnd.openxmlformats-officedocument.presentationml.slide+xml"/>
  <Override PartName="/ppt/slideMasters/slideMaster141.xml" ContentType="application/vnd.openxmlformats-officedocument.presentationml.slideMaster+xml"/>
  <Override PartName="/ppt/slides/slide141.xml" ContentType="application/vnd.openxmlformats-officedocument.presentationml.slide+xml"/>
  <Override PartName="/ppt/slideMasters/slideMaster142.xml" ContentType="application/vnd.openxmlformats-officedocument.presentationml.slideMaster+xml"/>
  <Override PartName="/ppt/slides/slide142.xml" ContentType="application/vnd.openxmlformats-officedocument.presentationml.slide+xml"/>
  <Override PartName="/ppt/slideMasters/slideMaster143.xml" ContentType="application/vnd.openxmlformats-officedocument.presentationml.slideMaster+xml"/>
  <Override PartName="/ppt/slides/slide143.xml" ContentType="application/vnd.openxmlformats-officedocument.presentationml.slide+xml"/>
  <Override PartName="/ppt/slideMasters/slideMaster144.xml" ContentType="application/vnd.openxmlformats-officedocument.presentationml.slideMaster+xml"/>
  <Override PartName="/ppt/slides/slide144.xml" ContentType="application/vnd.openxmlformats-officedocument.presentationml.slide+xml"/>
  <Override PartName="/ppt/slideMasters/slideMaster145.xml" ContentType="application/vnd.openxmlformats-officedocument.presentationml.slideMaster+xml"/>
  <Override PartName="/ppt/slides/slide145.xml" ContentType="application/vnd.openxmlformats-officedocument.presentationml.slide+xml"/>
  <Override PartName="/ppt/slideMasters/slideMaster146.xml" ContentType="application/vnd.openxmlformats-officedocument.presentationml.slideMaster+xml"/>
  <Override PartName="/ppt/slides/slide146.xml" ContentType="application/vnd.openxmlformats-officedocument.presentationml.slide+xml"/>
  <Override PartName="/ppt/slideMasters/slideMaster147.xml" ContentType="application/vnd.openxmlformats-officedocument.presentationml.slideMaster+xml"/>
  <Override PartName="/ppt/slides/slide147.xml" ContentType="application/vnd.openxmlformats-officedocument.presentationml.slide+xml"/>
  <Override PartName="/ppt/slideMasters/slideMaster148.xml" ContentType="application/vnd.openxmlformats-officedocument.presentationml.slideMaster+xml"/>
  <Override PartName="/ppt/slides/slide148.xml" ContentType="application/vnd.openxmlformats-officedocument.presentationml.slide+xml"/>
  <Override PartName="/ppt/slideMasters/slideMaster149.xml" ContentType="application/vnd.openxmlformats-officedocument.presentationml.slideMaster+xml"/>
  <Override PartName="/ppt/slides/slide149.xml" ContentType="application/vnd.openxmlformats-officedocument.presentationml.slide+xml"/>
  <Override PartName="/ppt/slideMasters/slideMaster150.xml" ContentType="application/vnd.openxmlformats-officedocument.presentationml.slideMaster+xml"/>
  <Override PartName="/ppt/slides/slide150.xml" ContentType="application/vnd.openxmlformats-officedocument.presentationml.slide+xml"/>
  <Override PartName="/ppt/slideMasters/slideMaster151.xml" ContentType="application/vnd.openxmlformats-officedocument.presentationml.slideMaster+xml"/>
  <Override PartName="/ppt/slides/slide151.xml" ContentType="application/vnd.openxmlformats-officedocument.presentationml.slide+xml"/>
  <Override PartName="/ppt/slideMasters/slideMaster152.xml" ContentType="application/vnd.openxmlformats-officedocument.presentationml.slideMaster+xml"/>
  <Override PartName="/ppt/slides/slide152.xml" ContentType="application/vnd.openxmlformats-officedocument.presentationml.slide+xml"/>
  <Override PartName="/ppt/slideMasters/slideMaster153.xml" ContentType="application/vnd.openxmlformats-officedocument.presentationml.slideMaster+xml"/>
  <Override PartName="/ppt/slides/slide153.xml" ContentType="application/vnd.openxmlformats-officedocument.presentationml.slide+xml"/>
  <Override PartName="/ppt/slideMasters/slideMaster154.xml" ContentType="application/vnd.openxmlformats-officedocument.presentationml.slideMaster+xml"/>
  <Override PartName="/ppt/slides/slide154.xml" ContentType="application/vnd.openxmlformats-officedocument.presentationml.slide+xml"/>
  <Override PartName="/ppt/slideMasters/slideMaster155.xml" ContentType="application/vnd.openxmlformats-officedocument.presentationml.slideMaster+xml"/>
  <Override PartName="/ppt/slides/slide155.xml" ContentType="application/vnd.openxmlformats-officedocument.presentationml.slide+xml"/>
  <Override PartName="/ppt/slideMasters/slideMaster156.xml" ContentType="application/vnd.openxmlformats-officedocument.presentationml.slideMaster+xml"/>
  <Override PartName="/ppt/slides/slide156.xml" ContentType="application/vnd.openxmlformats-officedocument.presentationml.slide+xml"/>
  <Override PartName="/ppt/slideMasters/slideMaster157.xml" ContentType="application/vnd.openxmlformats-officedocument.presentationml.slideMaster+xml"/>
  <Override PartName="/ppt/slides/slide157.xml" ContentType="application/vnd.openxmlformats-officedocument.presentationml.slide+xml"/>
  <Override PartName="/ppt/slideMasters/slideMaster158.xml" ContentType="application/vnd.openxmlformats-officedocument.presentationml.slideMaster+xml"/>
  <Override PartName="/ppt/slides/slide158.xml" ContentType="application/vnd.openxmlformats-officedocument.presentationml.slide+xml"/>
  <Override PartName="/ppt/slideMasters/slideMaster159.xml" ContentType="application/vnd.openxmlformats-officedocument.presentationml.slideMaster+xml"/>
  <Override PartName="/ppt/slides/slide159.xml" ContentType="application/vnd.openxmlformats-officedocument.presentationml.slide+xml"/>
  <Override PartName="/ppt/slideMasters/slideMaster160.xml" ContentType="application/vnd.openxmlformats-officedocument.presentationml.slideMaster+xml"/>
  <Override PartName="/ppt/slides/slide160.xml" ContentType="application/vnd.openxmlformats-officedocument.presentationml.slide+xml"/>
  <Override PartName="/ppt/slideMasters/slideMaster161.xml" ContentType="application/vnd.openxmlformats-officedocument.presentationml.slideMaster+xml"/>
  <Override PartName="/ppt/slides/slide161.xml" ContentType="application/vnd.openxmlformats-officedocument.presentationml.slide+xml"/>
  <Override PartName="/ppt/slideMasters/slideMaster162.xml" ContentType="application/vnd.openxmlformats-officedocument.presentationml.slideMaster+xml"/>
  <Override PartName="/ppt/slides/slide162.xml" ContentType="application/vnd.openxmlformats-officedocument.presentationml.slide+xml"/>
  <Override PartName="/ppt/slideMasters/slideMaster163.xml" ContentType="application/vnd.openxmlformats-officedocument.presentationml.slideMaster+xml"/>
  <Override PartName="/ppt/slides/slide163.xml" ContentType="application/vnd.openxmlformats-officedocument.presentationml.slide+xml"/>
  <Override PartName="/ppt/slideMasters/slideMaster164.xml" ContentType="application/vnd.openxmlformats-officedocument.presentationml.slideMaster+xml"/>
  <Override PartName="/ppt/slides/slide164.xml" ContentType="application/vnd.openxmlformats-officedocument.presentationml.slide+xml"/>
  <Override PartName="/ppt/slideMasters/slideMaster165.xml" ContentType="application/vnd.openxmlformats-officedocument.presentationml.slideMaster+xml"/>
  <Override PartName="/ppt/slides/slide165.xml" ContentType="application/vnd.openxmlformats-officedocument.presentationml.slide+xml"/>
  <Override PartName="/ppt/slideMasters/slideMaster166.xml" ContentType="application/vnd.openxmlformats-officedocument.presentationml.slideMaster+xml"/>
  <Override PartName="/ppt/slides/slide166.xml" ContentType="application/vnd.openxmlformats-officedocument.presentationml.slide+xml"/>
  <Override PartName="/ppt/slideMasters/slideMaster167.xml" ContentType="application/vnd.openxmlformats-officedocument.presentationml.slideMaster+xml"/>
  <Override PartName="/ppt/slides/slide167.xml" ContentType="application/vnd.openxmlformats-officedocument.presentationml.slide+xml"/>
  <Override PartName="/ppt/slideMasters/slideMaster168.xml" ContentType="application/vnd.openxmlformats-officedocument.presentationml.slideMaster+xml"/>
  <Override PartName="/ppt/slides/slide168.xml" ContentType="application/vnd.openxmlformats-officedocument.presentationml.slide+xml"/>
  <Override PartName="/ppt/slideMasters/slideMaster169.xml" ContentType="application/vnd.openxmlformats-officedocument.presentationml.slideMaster+xml"/>
  <Override PartName="/ppt/slides/slide169.xml" ContentType="application/vnd.openxmlformats-officedocument.presentationml.slide+xml"/>
  <Override PartName="/ppt/slideMasters/slideMaster170.xml" ContentType="application/vnd.openxmlformats-officedocument.presentationml.slideMaster+xml"/>
  <Override PartName="/ppt/slides/slide170.xml" ContentType="application/vnd.openxmlformats-officedocument.presentationml.slide+xml"/>
  <Override PartName="/ppt/slideMasters/slideMaster171.xml" ContentType="application/vnd.openxmlformats-officedocument.presentationml.slideMaster+xml"/>
  <Override PartName="/ppt/slides/slide171.xml" ContentType="application/vnd.openxmlformats-officedocument.presentationml.slide+xml"/>
  <Override PartName="/ppt/slideMasters/slideMaster172.xml" ContentType="application/vnd.openxmlformats-officedocument.presentationml.slideMaster+xml"/>
  <Override PartName="/ppt/slides/slide172.xml" ContentType="application/vnd.openxmlformats-officedocument.presentationml.slide+xml"/>
  <Override PartName="/ppt/slideMasters/slideMaster173.xml" ContentType="application/vnd.openxmlformats-officedocument.presentationml.slideMaster+xml"/>
  <Override PartName="/ppt/slides/slide173.xml" ContentType="application/vnd.openxmlformats-officedocument.presentationml.slide+xml"/>
  <Override PartName="/ppt/slideMasters/slideMaster174.xml" ContentType="application/vnd.openxmlformats-officedocument.presentationml.slideMaster+xml"/>
  <Override PartName="/ppt/slides/slide174.xml" ContentType="application/vnd.openxmlformats-officedocument.presentationml.slide+xml"/>
  <Override PartName="/ppt/slideMasters/slideMaster175.xml" ContentType="application/vnd.openxmlformats-officedocument.presentationml.slideMaster+xml"/>
  <Override PartName="/ppt/slides/slide175.xml" ContentType="application/vnd.openxmlformats-officedocument.presentationml.slide+xml"/>
  <Override PartName="/ppt/slideMasters/slideMaster176.xml" ContentType="application/vnd.openxmlformats-officedocument.presentationml.slideMaster+xml"/>
  <Override PartName="/ppt/slides/slide176.xml" ContentType="application/vnd.openxmlformats-officedocument.presentationml.slide+xml"/>
  <Override PartName="/ppt/slideMasters/slideMaster177.xml" ContentType="application/vnd.openxmlformats-officedocument.presentationml.slideMaster+xml"/>
  <Override PartName="/ppt/slides/slide177.xml" ContentType="application/vnd.openxmlformats-officedocument.presentationml.slide+xml"/>
  <Override PartName="/ppt/slideMasters/slideMaster178.xml" ContentType="application/vnd.openxmlformats-officedocument.presentationml.slideMaster+xml"/>
  <Override PartName="/ppt/slides/slide178.xml" ContentType="application/vnd.openxmlformats-officedocument.presentationml.slide+xml"/>
  <Override PartName="/ppt/slideMasters/slideMaster179.xml" ContentType="application/vnd.openxmlformats-officedocument.presentationml.slideMaster+xml"/>
  <Override PartName="/ppt/slides/slide179.xml" ContentType="application/vnd.openxmlformats-officedocument.presentationml.slide+xml"/>
  <Override PartName="/ppt/slideMasters/slideMaster180.xml" ContentType="application/vnd.openxmlformats-officedocument.presentationml.slideMaster+xml"/>
  <Override PartName="/ppt/slides/slide180.xml" ContentType="application/vnd.openxmlformats-officedocument.presentationml.slide+xml"/>
  <Override PartName="/ppt/slideMasters/slideMaster181.xml" ContentType="application/vnd.openxmlformats-officedocument.presentationml.slideMaster+xml"/>
  <Override PartName="/ppt/slides/slide181.xml" ContentType="application/vnd.openxmlformats-officedocument.presentationml.slide+xml"/>
  <Override PartName="/ppt/slideMasters/slideMaster182.xml" ContentType="application/vnd.openxmlformats-officedocument.presentationml.slideMaster+xml"/>
  <Override PartName="/ppt/slides/slide182.xml" ContentType="application/vnd.openxmlformats-officedocument.presentationml.slide+xml"/>
  <Override PartName="/ppt/slideMasters/slideMaster183.xml" ContentType="application/vnd.openxmlformats-officedocument.presentationml.slideMaster+xml"/>
  <Override PartName="/ppt/slides/slide183.xml" ContentType="application/vnd.openxmlformats-officedocument.presentationml.slide+xml"/>
  <Override PartName="/ppt/slideMasters/slideMaster184.xml" ContentType="application/vnd.openxmlformats-officedocument.presentationml.slideMaster+xml"/>
  <Override PartName="/ppt/slides/slide184.xml" ContentType="application/vnd.openxmlformats-officedocument.presentationml.slide+xml"/>
  <Override PartName="/ppt/slideMasters/slideMaster185.xml" ContentType="application/vnd.openxmlformats-officedocument.presentationml.slideMaster+xml"/>
  <Override PartName="/ppt/slides/slide185.xml" ContentType="application/vnd.openxmlformats-officedocument.presentationml.slide+xml"/>
  <Override PartName="/ppt/slideMasters/slideMaster186.xml" ContentType="application/vnd.openxmlformats-officedocument.presentationml.slideMaster+xml"/>
  <Override PartName="/ppt/slides/slide186.xml" ContentType="application/vnd.openxmlformats-officedocument.presentationml.slide+xml"/>
  <Override PartName="/ppt/slideMasters/slideMaster187.xml" ContentType="application/vnd.openxmlformats-officedocument.presentationml.slideMaster+xml"/>
  <Override PartName="/ppt/slides/slide187.xml" ContentType="application/vnd.openxmlformats-officedocument.presentationml.slide+xml"/>
  <Override PartName="/ppt/slideMasters/slideMaster188.xml" ContentType="application/vnd.openxmlformats-officedocument.presentationml.slideMaster+xml"/>
  <Override PartName="/ppt/slides/slide188.xml" ContentType="application/vnd.openxmlformats-officedocument.presentationml.slide+xml"/>
  <Override PartName="/ppt/slideMasters/slideMaster189.xml" ContentType="application/vnd.openxmlformats-officedocument.presentationml.slideMaster+xml"/>
  <Override PartName="/ppt/slides/slide189.xml" ContentType="application/vnd.openxmlformats-officedocument.presentationml.slide+xml"/>
  <Override PartName="/ppt/slideMasters/slideMaster190.xml" ContentType="application/vnd.openxmlformats-officedocument.presentationml.slideMaster+xml"/>
  <Override PartName="/ppt/slides/slide190.xml" ContentType="application/vnd.openxmlformats-officedocument.presentationml.slide+xml"/>
  <Override PartName="/ppt/slideMasters/slideMaster191.xml" ContentType="application/vnd.openxmlformats-officedocument.presentationml.slideMaster+xml"/>
  <Override PartName="/ppt/slides/slide191.xml" ContentType="application/vnd.openxmlformats-officedocument.presentationml.slide+xml"/>
  <Override PartName="/ppt/slideMasters/slideMaster192.xml" ContentType="application/vnd.openxmlformats-officedocument.presentationml.slideMaster+xml"/>
  <Override PartName="/ppt/slides/slide192.xml" ContentType="application/vnd.openxmlformats-officedocument.presentationml.slide+xml"/>
  <Override PartName="/ppt/slideMasters/slideMaster193.xml" ContentType="application/vnd.openxmlformats-officedocument.presentationml.slideMaster+xml"/>
  <Override PartName="/ppt/slides/slide193.xml" ContentType="application/vnd.openxmlformats-officedocument.presentationml.slide+xml"/>
  <Override PartName="/ppt/slideMasters/slideMaster194.xml" ContentType="application/vnd.openxmlformats-officedocument.presentationml.slideMaster+xml"/>
  <Override PartName="/ppt/slides/slide194.xml" ContentType="application/vnd.openxmlformats-officedocument.presentationml.slide+xml"/>
  <Override PartName="/ppt/slideMasters/slideMaster195.xml" ContentType="application/vnd.openxmlformats-officedocument.presentationml.slideMaster+xml"/>
  <Override PartName="/ppt/slides/slide195.xml" ContentType="application/vnd.openxmlformats-officedocument.presentationml.slide+xml"/>
  <Override PartName="/ppt/slideMasters/slideMaster196.xml" ContentType="application/vnd.openxmlformats-officedocument.presentationml.slideMaster+xml"/>
  <Override PartName="/ppt/slides/slide196.xml" ContentType="application/vnd.openxmlformats-officedocument.presentationml.slide+xml"/>
  <Override PartName="/ppt/slideMasters/slideMaster197.xml" ContentType="application/vnd.openxmlformats-officedocument.presentationml.slideMaster+xml"/>
  <Override PartName="/ppt/slides/slide197.xml" ContentType="application/vnd.openxmlformats-officedocument.presentationml.slide+xml"/>
  <Override PartName="/ppt/slideMasters/slideMaster198.xml" ContentType="application/vnd.openxmlformats-officedocument.presentationml.slideMaster+xml"/>
  <Override PartName="/ppt/slides/slide198.xml" ContentType="application/vnd.openxmlformats-officedocument.presentationml.slide+xml"/>
  <Override PartName="/ppt/slideMasters/slideMaster199.xml" ContentType="application/vnd.openxmlformats-officedocument.presentationml.slideMaster+xml"/>
  <Override PartName="/ppt/slides/slide199.xml" ContentType="application/vnd.openxmlformats-officedocument.presentationml.slide+xml"/>
  <Override PartName="/ppt/slideMasters/slideMaster200.xml" ContentType="application/vnd.openxmlformats-officedocument.presentationml.slideMaster+xml"/>
  <Override PartName="/ppt/slides/slide200.xml" ContentType="application/vnd.openxmlformats-officedocument.presentationml.slide+xml"/>
  <Override PartName="/ppt/slideMasters/slideMaster201.xml" ContentType="application/vnd.openxmlformats-officedocument.presentationml.slideMaster+xml"/>
  <Override PartName="/ppt/slides/slide201.xml" ContentType="application/vnd.openxmlformats-officedocument.presentationml.slide+xml"/>
  <Override PartName="/ppt/slideMasters/slideMaster202.xml" ContentType="application/vnd.openxmlformats-officedocument.presentationml.slideMaster+xml"/>
  <Override PartName="/ppt/slides/slide202.xml" ContentType="application/vnd.openxmlformats-officedocument.presentationml.slide+xml"/>
  <Override PartName="/ppt/slideMasters/slideMaster203.xml" ContentType="application/vnd.openxmlformats-officedocument.presentationml.slideMaster+xml"/>
  <Override PartName="/ppt/slides/slide203.xml" ContentType="application/vnd.openxmlformats-officedocument.presentationml.slide+xml"/>
  <Override PartName="/ppt/slideMasters/slideMaster204.xml" ContentType="application/vnd.openxmlformats-officedocument.presentationml.slideMaster+xml"/>
  <Override PartName="/ppt/slides/slide204.xml" ContentType="application/vnd.openxmlformats-officedocument.presentationml.slide+xml"/>
  <Override PartName="/ppt/slideMasters/slideMaster205.xml" ContentType="application/vnd.openxmlformats-officedocument.presentationml.slideMaster+xml"/>
  <Override PartName="/ppt/slides/slide205.xml" ContentType="application/vnd.openxmlformats-officedocument.presentationml.slide+xml"/>
  <Override PartName="/ppt/slideMasters/slideMaster206.xml" ContentType="application/vnd.openxmlformats-officedocument.presentationml.slideMaster+xml"/>
  <Override PartName="/ppt/slides/slide206.xml" ContentType="application/vnd.openxmlformats-officedocument.presentationml.slide+xml"/>
  <Override PartName="/ppt/slideMasters/slideMaster207.xml" ContentType="application/vnd.openxmlformats-officedocument.presentationml.slideMaster+xml"/>
  <Override PartName="/ppt/slides/slide207.xml" ContentType="application/vnd.openxmlformats-officedocument.presentationml.slide+xml"/>
  <Override PartName="/ppt/slideMasters/slideMaster208.xml" ContentType="application/vnd.openxmlformats-officedocument.presentationml.slideMaster+xml"/>
  <Override PartName="/ppt/slides/slide208.xml" ContentType="application/vnd.openxmlformats-officedocument.presentationml.slide+xml"/>
  <Override PartName="/ppt/slideMasters/slideMaster209.xml" ContentType="application/vnd.openxmlformats-officedocument.presentationml.slideMaster+xml"/>
  <Override PartName="/ppt/slides/slide209.xml" ContentType="application/vnd.openxmlformats-officedocument.presentationml.slide+xml"/>
  <Override PartName="/ppt/slideMasters/slideMaster210.xml" ContentType="application/vnd.openxmlformats-officedocument.presentationml.slideMaster+xml"/>
  <Override PartName="/ppt/slides/slide210.xml" ContentType="application/vnd.openxmlformats-officedocument.presentationml.slide+xml"/>
  <Override PartName="/ppt/slideMasters/slideMaster211.xml" ContentType="application/vnd.openxmlformats-officedocument.presentationml.slideMaster+xml"/>
  <Override PartName="/ppt/slides/slide211.xml" ContentType="application/vnd.openxmlformats-officedocument.presentationml.slide+xml"/>
  <Override PartName="/ppt/slideMasters/slideMaster212.xml" ContentType="application/vnd.openxmlformats-officedocument.presentationml.slideMaster+xml"/>
  <Override PartName="/ppt/slides/slide212.xml" ContentType="application/vnd.openxmlformats-officedocument.presentationml.slide+xml"/>
  <Override PartName="/ppt/slideMasters/slideMaster213.xml" ContentType="application/vnd.openxmlformats-officedocument.presentationml.slideMaster+xml"/>
  <Override PartName="/ppt/slides/slide213.xml" ContentType="application/vnd.openxmlformats-officedocument.presentationml.slide+xml"/>
  <Override PartName="/ppt/slideMasters/slideMaster214.xml" ContentType="application/vnd.openxmlformats-officedocument.presentationml.slideMaster+xml"/>
  <Override PartName="/ppt/slides/slide214.xml" ContentType="application/vnd.openxmlformats-officedocument.presentationml.slide+xml"/>
  <Override PartName="/ppt/slideMasters/slideMaster215.xml" ContentType="application/vnd.openxmlformats-officedocument.presentationml.slideMaster+xml"/>
  <Override PartName="/ppt/slides/slide215.xml" ContentType="application/vnd.openxmlformats-officedocument.presentationml.slide+xml"/>
  <Override PartName="/ppt/slideMasters/slideMaster216.xml" ContentType="application/vnd.openxmlformats-officedocument.presentationml.slideMaster+xml"/>
  <Override PartName="/ppt/slides/slide216.xml" ContentType="application/vnd.openxmlformats-officedocument.presentationml.slide+xml"/>
  <Override PartName="/ppt/slideMasters/slideMaster217.xml" ContentType="application/vnd.openxmlformats-officedocument.presentationml.slideMaster+xml"/>
  <Override PartName="/ppt/slides/slide217.xml" ContentType="application/vnd.openxmlformats-officedocument.presentationml.slide+xml"/>
  <Override PartName="/ppt/slideMasters/slideMaster218.xml" ContentType="application/vnd.openxmlformats-officedocument.presentationml.slideMaster+xml"/>
  <Override PartName="/ppt/slides/slide218.xml" ContentType="application/vnd.openxmlformats-officedocument.presentationml.slide+xml"/>
  <Override PartName="/ppt/slideMasters/slideMaster219.xml" ContentType="application/vnd.openxmlformats-officedocument.presentationml.slideMaster+xml"/>
  <Override PartName="/ppt/slides/slide219.xml" ContentType="application/vnd.openxmlformats-officedocument.presentationml.slide+xml"/>
  <Override PartName="/ppt/slideMasters/slideMaster220.xml" ContentType="application/vnd.openxmlformats-officedocument.presentationml.slideMaster+xml"/>
  <Override PartName="/ppt/slides/slide220.xml" ContentType="application/vnd.openxmlformats-officedocument.presentationml.slide+xml"/>
  <Override PartName="/ppt/slideMasters/slideMaster221.xml" ContentType="application/vnd.openxmlformats-officedocument.presentationml.slideMaster+xml"/>
  <Override PartName="/ppt/slides/slide221.xml" ContentType="application/vnd.openxmlformats-officedocument.presentationml.slide+xml"/>
  <Override PartName="/ppt/slideMasters/slideMaster222.xml" ContentType="application/vnd.openxmlformats-officedocument.presentationml.slideMaster+xml"/>
  <Override PartName="/ppt/slides/slide222.xml" ContentType="application/vnd.openxmlformats-officedocument.presentationml.slide+xml"/>
  <Override PartName="/ppt/slideMasters/slideMaster223.xml" ContentType="application/vnd.openxmlformats-officedocument.presentationml.slideMaster+xml"/>
  <Override PartName="/ppt/slides/slide223.xml" ContentType="application/vnd.openxmlformats-officedocument.presentationml.slide+xml"/>
  <Override PartName="/ppt/slideMasters/slideMaster224.xml" ContentType="application/vnd.openxmlformats-officedocument.presentationml.slideMaster+xml"/>
  <Override PartName="/ppt/slides/slide224.xml" ContentType="application/vnd.openxmlformats-officedocument.presentationml.slide+xml"/>
  <Override PartName="/ppt/slideMasters/slideMaster225.xml" ContentType="application/vnd.openxmlformats-officedocument.presentationml.slideMaster+xml"/>
  <Override PartName="/ppt/slides/slide225.xml" ContentType="application/vnd.openxmlformats-officedocument.presentationml.slide+xml"/>
  <Override PartName="/ppt/slideMasters/slideMaster226.xml" ContentType="application/vnd.openxmlformats-officedocument.presentationml.slideMaster+xml"/>
  <Override PartName="/ppt/slides/slide226.xml" ContentType="application/vnd.openxmlformats-officedocument.presentationml.slide+xml"/>
  <Override PartName="/ppt/slideMasters/slideMaster227.xml" ContentType="application/vnd.openxmlformats-officedocument.presentationml.slideMaster+xml"/>
  <Override PartName="/ppt/slides/slide227.xml" ContentType="application/vnd.openxmlformats-officedocument.presentationml.slide+xml"/>
  <Override PartName="/ppt/slideMasters/slideMaster228.xml" ContentType="application/vnd.openxmlformats-officedocument.presentationml.slideMaster+xml"/>
  <Override PartName="/ppt/slides/slide228.xml" ContentType="application/vnd.openxmlformats-officedocument.presentationml.slide+xml"/>
  <Override PartName="/ppt/slideMasters/slideMaster229.xml" ContentType="application/vnd.openxmlformats-officedocument.presentationml.slideMaster+xml"/>
  <Override PartName="/ppt/slides/slide229.xml" ContentType="application/vnd.openxmlformats-officedocument.presentationml.slide+xml"/>
  <Override PartName="/ppt/slideMasters/slideMaster230.xml" ContentType="application/vnd.openxmlformats-officedocument.presentationml.slideMaster+xml"/>
  <Override PartName="/ppt/slides/slide230.xml" ContentType="application/vnd.openxmlformats-officedocument.presentationml.slide+xml"/>
  <Override PartName="/ppt/slideMasters/slideMaster231.xml" ContentType="application/vnd.openxmlformats-officedocument.presentationml.slideMaster+xml"/>
  <Override PartName="/ppt/slides/slide231.xml" ContentType="application/vnd.openxmlformats-officedocument.presentationml.slide+xml"/>
  <Override PartName="/ppt/slideMasters/slideMaster232.xml" ContentType="application/vnd.openxmlformats-officedocument.presentationml.slideMaster+xml"/>
  <Override PartName="/ppt/slides/slide232.xml" ContentType="application/vnd.openxmlformats-officedocument.presentationml.slide+xml"/>
  <Override PartName="/ppt/slideMasters/slideMaster233.xml" ContentType="application/vnd.openxmlformats-officedocument.presentationml.slideMaster+xml"/>
  <Override PartName="/ppt/slides/slide233.xml" ContentType="application/vnd.openxmlformats-officedocument.presentationml.slide+xml"/>
  <Override PartName="/ppt/slideMasters/slideMaster234.xml" ContentType="application/vnd.openxmlformats-officedocument.presentationml.slideMaster+xml"/>
  <Override PartName="/ppt/slides/slide234.xml" ContentType="application/vnd.openxmlformats-officedocument.presentationml.slide+xml"/>
  <Override PartName="/ppt/slideMasters/slideMaster235.xml" ContentType="application/vnd.openxmlformats-officedocument.presentationml.slideMaster+xml"/>
  <Override PartName="/ppt/slides/slide235.xml" ContentType="application/vnd.openxmlformats-officedocument.presentationml.slide+xml"/>
  <Override PartName="/ppt/slideMasters/slideMaster236.xml" ContentType="application/vnd.openxmlformats-officedocument.presentationml.slideMaster+xml"/>
  <Override PartName="/ppt/slides/slide236.xml" ContentType="application/vnd.openxmlformats-officedocument.presentationml.slide+xml"/>
  <Override PartName="/ppt/slideMasters/slideMaster237.xml" ContentType="application/vnd.openxmlformats-officedocument.presentationml.slideMaster+xml"/>
  <Override PartName="/ppt/slides/slide237.xml" ContentType="application/vnd.openxmlformats-officedocument.presentationml.slide+xml"/>
  <Override PartName="/ppt/slideMasters/slideMaster238.xml" ContentType="application/vnd.openxmlformats-officedocument.presentationml.slideMaster+xml"/>
  <Override PartName="/ppt/slides/slide238.xml" ContentType="application/vnd.openxmlformats-officedocument.presentationml.slide+xml"/>
  <Override PartName="/ppt/slideMasters/slideMaster239.xml" ContentType="application/vnd.openxmlformats-officedocument.presentationml.slideMaster+xml"/>
  <Override PartName="/ppt/slides/slide239.xml" ContentType="application/vnd.openxmlformats-officedocument.presentationml.slide+xml"/>
  <Override PartName="/ppt/slideMasters/slideMaster240.xml" ContentType="application/vnd.openxmlformats-officedocument.presentationml.slideMaster+xml"/>
  <Override PartName="/ppt/slides/slide240.xml" ContentType="application/vnd.openxmlformats-officedocument.presentationml.slide+xml"/>
  <Override PartName="/ppt/slideMasters/slideMaster241.xml" ContentType="application/vnd.openxmlformats-officedocument.presentationml.slideMaster+xml"/>
  <Override PartName="/ppt/slides/slide241.xml" ContentType="application/vnd.openxmlformats-officedocument.presentationml.slide+xml"/>
  <Override PartName="/ppt/slideMasters/slideMaster242.xml" ContentType="application/vnd.openxmlformats-officedocument.presentationml.slideMaster+xml"/>
  <Override PartName="/ppt/slides/slide242.xml" ContentType="application/vnd.openxmlformats-officedocument.presentationml.slide+xml"/>
  <Override PartName="/ppt/slideMasters/slideMaster243.xml" ContentType="application/vnd.openxmlformats-officedocument.presentationml.slideMaster+xml"/>
  <Override PartName="/ppt/slides/slide243.xml" ContentType="application/vnd.openxmlformats-officedocument.presentationml.slide+xml"/>
  <Override PartName="/ppt/slideMasters/slideMaster244.xml" ContentType="application/vnd.openxmlformats-officedocument.presentationml.slideMaster+xml"/>
  <Override PartName="/ppt/slides/slide2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 id="412" r:id="rId158"/>
    <p:sldId id="413" r:id="rId159"/>
    <p:sldId id="414" r:id="rId160"/>
    <p:sldId id="415" r:id="rId161"/>
    <p:sldId id="416" r:id="rId162"/>
    <p:sldId id="417" r:id="rId163"/>
    <p:sldId id="418" r:id="rId164"/>
    <p:sldId id="419" r:id="rId165"/>
    <p:sldId id="420" r:id="rId166"/>
    <p:sldId id="421" r:id="rId167"/>
    <p:sldId id="422" r:id="rId168"/>
    <p:sldId id="423" r:id="rId169"/>
    <p:sldId id="424" r:id="rId170"/>
    <p:sldId id="425" r:id="rId171"/>
    <p:sldId id="426" r:id="rId172"/>
    <p:sldId id="427" r:id="rId173"/>
    <p:sldId id="428" r:id="rId174"/>
    <p:sldId id="429" r:id="rId175"/>
    <p:sldId id="430" r:id="rId176"/>
    <p:sldId id="431" r:id="rId177"/>
    <p:sldId id="432" r:id="rId178"/>
    <p:sldId id="433" r:id="rId179"/>
    <p:sldId id="434" r:id="rId180"/>
    <p:sldId id="435" r:id="rId181"/>
    <p:sldId id="436" r:id="rId182"/>
    <p:sldId id="437" r:id="rId183"/>
    <p:sldId id="438" r:id="rId184"/>
    <p:sldId id="439" r:id="rId185"/>
    <p:sldId id="440" r:id="rId186"/>
    <p:sldId id="441" r:id="rId187"/>
    <p:sldId id="442" r:id="rId188"/>
    <p:sldId id="443" r:id="rId189"/>
    <p:sldId id="444" r:id="rId190"/>
    <p:sldId id="445" r:id="rId191"/>
    <p:sldId id="446" r:id="rId192"/>
    <p:sldId id="447" r:id="rId193"/>
    <p:sldId id="448" r:id="rId194"/>
    <p:sldId id="449" r:id="rId195"/>
    <p:sldId id="450" r:id="rId196"/>
    <p:sldId id="451" r:id="rId197"/>
    <p:sldId id="452" r:id="rId198"/>
    <p:sldId id="453" r:id="rId199"/>
    <p:sldId id="454" r:id="rId200"/>
    <p:sldId id="455" r:id="rId201"/>
    <p:sldId id="456" r:id="rId202"/>
    <p:sldId id="457" r:id="rId203"/>
    <p:sldId id="458" r:id="rId204"/>
    <p:sldId id="459" r:id="rId205"/>
    <p:sldId id="460" r:id="rId206"/>
    <p:sldId id="461" r:id="rId207"/>
    <p:sldId id="462" r:id="rId208"/>
    <p:sldId id="463" r:id="rId209"/>
    <p:sldId id="464" r:id="rId210"/>
    <p:sldId id="465" r:id="rId211"/>
    <p:sldId id="466" r:id="rId212"/>
    <p:sldId id="467" r:id="rId213"/>
    <p:sldId id="468" r:id="rId214"/>
    <p:sldId id="469" r:id="rId215"/>
    <p:sldId id="470" r:id="rId216"/>
    <p:sldId id="471" r:id="rId217"/>
    <p:sldId id="472" r:id="rId218"/>
    <p:sldId id="473" r:id="rId219"/>
    <p:sldId id="474" r:id="rId220"/>
    <p:sldId id="475" r:id="rId221"/>
    <p:sldId id="476" r:id="rId222"/>
    <p:sldId id="477" r:id="rId223"/>
    <p:sldId id="478" r:id="rId224"/>
    <p:sldId id="479" r:id="rId225"/>
    <p:sldId id="480" r:id="rId226"/>
    <p:sldId id="481" r:id="rId227"/>
    <p:sldId id="482" r:id="rId228"/>
    <p:sldId id="483" r:id="rId229"/>
    <p:sldId id="484" r:id="rId230"/>
    <p:sldId id="485" r:id="rId231"/>
    <p:sldId id="486" r:id="rId232"/>
    <p:sldId id="487" r:id="rId233"/>
    <p:sldId id="488" r:id="rId234"/>
    <p:sldId id="489" r:id="rId235"/>
    <p:sldId id="490" r:id="rId236"/>
    <p:sldId id="491" r:id="rId237"/>
    <p:sldId id="492" r:id="rId238"/>
    <p:sldId id="493" r:id="rId239"/>
    <p:sldId id="494" r:id="rId240"/>
    <p:sldId id="495" r:id="rId241"/>
    <p:sldId id="496" r:id="rId242"/>
    <p:sldId id="497" r:id="rId243"/>
    <p:sldId id="498" r:id="rId244"/>
    <p:sldId id="499" r:id="rId245"/>
  </p:sldIdLst>
  <p:notesMasterIdLst>
    <p:notesMasterId r:id="rId246"/>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slide" Target="slides/slide157.xml"/><Relationship Id="rId159" Type="http://schemas.openxmlformats.org/officeDocument/2006/relationships/slide" Target="slides/slide158.xml"/><Relationship Id="rId160" Type="http://schemas.openxmlformats.org/officeDocument/2006/relationships/slide" Target="slides/slide159.xml"/><Relationship Id="rId161" Type="http://schemas.openxmlformats.org/officeDocument/2006/relationships/slide" Target="slides/slide160.xml"/><Relationship Id="rId162" Type="http://schemas.openxmlformats.org/officeDocument/2006/relationships/slide" Target="slides/slide161.xml"/><Relationship Id="rId163" Type="http://schemas.openxmlformats.org/officeDocument/2006/relationships/slide" Target="slides/slide162.xml"/><Relationship Id="rId164" Type="http://schemas.openxmlformats.org/officeDocument/2006/relationships/slide" Target="slides/slide163.xml"/><Relationship Id="rId165" Type="http://schemas.openxmlformats.org/officeDocument/2006/relationships/slide" Target="slides/slide164.xml"/><Relationship Id="rId166" Type="http://schemas.openxmlformats.org/officeDocument/2006/relationships/slide" Target="slides/slide165.xml"/><Relationship Id="rId167" Type="http://schemas.openxmlformats.org/officeDocument/2006/relationships/slide" Target="slides/slide166.xml"/><Relationship Id="rId168" Type="http://schemas.openxmlformats.org/officeDocument/2006/relationships/slide" Target="slides/slide167.xml"/><Relationship Id="rId169" Type="http://schemas.openxmlformats.org/officeDocument/2006/relationships/slide" Target="slides/slide168.xml"/><Relationship Id="rId170" Type="http://schemas.openxmlformats.org/officeDocument/2006/relationships/slide" Target="slides/slide169.xml"/><Relationship Id="rId171" Type="http://schemas.openxmlformats.org/officeDocument/2006/relationships/slide" Target="slides/slide170.xml"/><Relationship Id="rId172" Type="http://schemas.openxmlformats.org/officeDocument/2006/relationships/slide" Target="slides/slide171.xml"/><Relationship Id="rId173" Type="http://schemas.openxmlformats.org/officeDocument/2006/relationships/slide" Target="slides/slide172.xml"/><Relationship Id="rId174" Type="http://schemas.openxmlformats.org/officeDocument/2006/relationships/slide" Target="slides/slide173.xml"/><Relationship Id="rId175" Type="http://schemas.openxmlformats.org/officeDocument/2006/relationships/slide" Target="slides/slide174.xml"/><Relationship Id="rId176" Type="http://schemas.openxmlformats.org/officeDocument/2006/relationships/slide" Target="slides/slide175.xml"/><Relationship Id="rId177" Type="http://schemas.openxmlformats.org/officeDocument/2006/relationships/slide" Target="slides/slide176.xml"/><Relationship Id="rId178" Type="http://schemas.openxmlformats.org/officeDocument/2006/relationships/slide" Target="slides/slide177.xml"/><Relationship Id="rId179" Type="http://schemas.openxmlformats.org/officeDocument/2006/relationships/slide" Target="slides/slide178.xml"/><Relationship Id="rId180" Type="http://schemas.openxmlformats.org/officeDocument/2006/relationships/slide" Target="slides/slide179.xml"/><Relationship Id="rId181" Type="http://schemas.openxmlformats.org/officeDocument/2006/relationships/slide" Target="slides/slide180.xml"/><Relationship Id="rId182" Type="http://schemas.openxmlformats.org/officeDocument/2006/relationships/slide" Target="slides/slide181.xml"/><Relationship Id="rId183" Type="http://schemas.openxmlformats.org/officeDocument/2006/relationships/slide" Target="slides/slide182.xml"/><Relationship Id="rId184" Type="http://schemas.openxmlformats.org/officeDocument/2006/relationships/slide" Target="slides/slide183.xml"/><Relationship Id="rId185" Type="http://schemas.openxmlformats.org/officeDocument/2006/relationships/slide" Target="slides/slide184.xml"/><Relationship Id="rId186" Type="http://schemas.openxmlformats.org/officeDocument/2006/relationships/slide" Target="slides/slide185.xml"/><Relationship Id="rId187" Type="http://schemas.openxmlformats.org/officeDocument/2006/relationships/slide" Target="slides/slide186.xml"/><Relationship Id="rId188" Type="http://schemas.openxmlformats.org/officeDocument/2006/relationships/slide" Target="slides/slide187.xml"/><Relationship Id="rId189" Type="http://schemas.openxmlformats.org/officeDocument/2006/relationships/slide" Target="slides/slide188.xml"/><Relationship Id="rId190" Type="http://schemas.openxmlformats.org/officeDocument/2006/relationships/slide" Target="slides/slide189.xml"/><Relationship Id="rId191" Type="http://schemas.openxmlformats.org/officeDocument/2006/relationships/slide" Target="slides/slide190.xml"/><Relationship Id="rId192" Type="http://schemas.openxmlformats.org/officeDocument/2006/relationships/slide" Target="slides/slide191.xml"/><Relationship Id="rId193" Type="http://schemas.openxmlformats.org/officeDocument/2006/relationships/slide" Target="slides/slide192.xml"/><Relationship Id="rId194" Type="http://schemas.openxmlformats.org/officeDocument/2006/relationships/slide" Target="slides/slide193.xml"/><Relationship Id="rId195" Type="http://schemas.openxmlformats.org/officeDocument/2006/relationships/slide" Target="slides/slide194.xml"/><Relationship Id="rId196" Type="http://schemas.openxmlformats.org/officeDocument/2006/relationships/slide" Target="slides/slide195.xml"/><Relationship Id="rId197" Type="http://schemas.openxmlformats.org/officeDocument/2006/relationships/slide" Target="slides/slide196.xml"/><Relationship Id="rId198" Type="http://schemas.openxmlformats.org/officeDocument/2006/relationships/slide" Target="slides/slide197.xml"/><Relationship Id="rId199" Type="http://schemas.openxmlformats.org/officeDocument/2006/relationships/slide" Target="slides/slide198.xml"/><Relationship Id="rId200" Type="http://schemas.openxmlformats.org/officeDocument/2006/relationships/slide" Target="slides/slide199.xml"/><Relationship Id="rId201" Type="http://schemas.openxmlformats.org/officeDocument/2006/relationships/slide" Target="slides/slide200.xml"/><Relationship Id="rId202" Type="http://schemas.openxmlformats.org/officeDocument/2006/relationships/slide" Target="slides/slide201.xml"/><Relationship Id="rId203" Type="http://schemas.openxmlformats.org/officeDocument/2006/relationships/slide" Target="slides/slide202.xml"/><Relationship Id="rId204" Type="http://schemas.openxmlformats.org/officeDocument/2006/relationships/slide" Target="slides/slide203.xml"/><Relationship Id="rId205" Type="http://schemas.openxmlformats.org/officeDocument/2006/relationships/slide" Target="slides/slide204.xml"/><Relationship Id="rId206" Type="http://schemas.openxmlformats.org/officeDocument/2006/relationships/slide" Target="slides/slide205.xml"/><Relationship Id="rId207" Type="http://schemas.openxmlformats.org/officeDocument/2006/relationships/slide" Target="slides/slide206.xml"/><Relationship Id="rId208" Type="http://schemas.openxmlformats.org/officeDocument/2006/relationships/slide" Target="slides/slide207.xml"/><Relationship Id="rId209" Type="http://schemas.openxmlformats.org/officeDocument/2006/relationships/slide" Target="slides/slide208.xml"/><Relationship Id="rId210" Type="http://schemas.openxmlformats.org/officeDocument/2006/relationships/slide" Target="slides/slide209.xml"/><Relationship Id="rId211" Type="http://schemas.openxmlformats.org/officeDocument/2006/relationships/slide" Target="slides/slide210.xml"/><Relationship Id="rId212" Type="http://schemas.openxmlformats.org/officeDocument/2006/relationships/slide" Target="slides/slide211.xml"/><Relationship Id="rId213" Type="http://schemas.openxmlformats.org/officeDocument/2006/relationships/slide" Target="slides/slide212.xml"/><Relationship Id="rId214" Type="http://schemas.openxmlformats.org/officeDocument/2006/relationships/slide" Target="slides/slide213.xml"/><Relationship Id="rId215" Type="http://schemas.openxmlformats.org/officeDocument/2006/relationships/slide" Target="slides/slide214.xml"/><Relationship Id="rId216" Type="http://schemas.openxmlformats.org/officeDocument/2006/relationships/slide" Target="slides/slide215.xml"/><Relationship Id="rId217" Type="http://schemas.openxmlformats.org/officeDocument/2006/relationships/slide" Target="slides/slide216.xml"/><Relationship Id="rId218" Type="http://schemas.openxmlformats.org/officeDocument/2006/relationships/slide" Target="slides/slide217.xml"/><Relationship Id="rId219" Type="http://schemas.openxmlformats.org/officeDocument/2006/relationships/slide" Target="slides/slide218.xml"/><Relationship Id="rId220" Type="http://schemas.openxmlformats.org/officeDocument/2006/relationships/slide" Target="slides/slide219.xml"/><Relationship Id="rId221" Type="http://schemas.openxmlformats.org/officeDocument/2006/relationships/slide" Target="slides/slide220.xml"/><Relationship Id="rId222" Type="http://schemas.openxmlformats.org/officeDocument/2006/relationships/slide" Target="slides/slide221.xml"/><Relationship Id="rId223" Type="http://schemas.openxmlformats.org/officeDocument/2006/relationships/slide" Target="slides/slide222.xml"/><Relationship Id="rId224" Type="http://schemas.openxmlformats.org/officeDocument/2006/relationships/slide" Target="slides/slide223.xml"/><Relationship Id="rId225" Type="http://schemas.openxmlformats.org/officeDocument/2006/relationships/slide" Target="slides/slide224.xml"/><Relationship Id="rId226" Type="http://schemas.openxmlformats.org/officeDocument/2006/relationships/slide" Target="slides/slide225.xml"/><Relationship Id="rId227" Type="http://schemas.openxmlformats.org/officeDocument/2006/relationships/slide" Target="slides/slide226.xml"/><Relationship Id="rId228" Type="http://schemas.openxmlformats.org/officeDocument/2006/relationships/slide" Target="slides/slide227.xml"/><Relationship Id="rId229" Type="http://schemas.openxmlformats.org/officeDocument/2006/relationships/slide" Target="slides/slide228.xml"/><Relationship Id="rId230" Type="http://schemas.openxmlformats.org/officeDocument/2006/relationships/slide" Target="slides/slide229.xml"/><Relationship Id="rId231" Type="http://schemas.openxmlformats.org/officeDocument/2006/relationships/slide" Target="slides/slide230.xml"/><Relationship Id="rId232" Type="http://schemas.openxmlformats.org/officeDocument/2006/relationships/slide" Target="slides/slide231.xml"/><Relationship Id="rId233" Type="http://schemas.openxmlformats.org/officeDocument/2006/relationships/slide" Target="slides/slide232.xml"/><Relationship Id="rId234" Type="http://schemas.openxmlformats.org/officeDocument/2006/relationships/slide" Target="slides/slide233.xml"/><Relationship Id="rId235" Type="http://schemas.openxmlformats.org/officeDocument/2006/relationships/slide" Target="slides/slide234.xml"/><Relationship Id="rId236" Type="http://schemas.openxmlformats.org/officeDocument/2006/relationships/slide" Target="slides/slide235.xml"/><Relationship Id="rId237" Type="http://schemas.openxmlformats.org/officeDocument/2006/relationships/slide" Target="slides/slide236.xml"/><Relationship Id="rId238" Type="http://schemas.openxmlformats.org/officeDocument/2006/relationships/slide" Target="slides/slide237.xml"/><Relationship Id="rId239" Type="http://schemas.openxmlformats.org/officeDocument/2006/relationships/slide" Target="slides/slide238.xml"/><Relationship Id="rId240" Type="http://schemas.openxmlformats.org/officeDocument/2006/relationships/slide" Target="slides/slide239.xml"/><Relationship Id="rId241" Type="http://schemas.openxmlformats.org/officeDocument/2006/relationships/slide" Target="slides/slide240.xml"/><Relationship Id="rId242" Type="http://schemas.openxmlformats.org/officeDocument/2006/relationships/slide" Target="slides/slide241.xml"/><Relationship Id="rId243" Type="http://schemas.openxmlformats.org/officeDocument/2006/relationships/slide" Target="slides/slide242.xml"/><Relationship Id="rId244" Type="http://schemas.openxmlformats.org/officeDocument/2006/relationships/slide" Target="slides/slide243.xml"/><Relationship Id="rId245" Type="http://schemas.openxmlformats.org/officeDocument/2006/relationships/slide" Target="slides/slide244.xml"/><Relationship Id="rId246" Type="http://schemas.openxmlformats.org/officeDocument/2006/relationships/notesMaster" Target="notesMasters/notesMaster1.xml"/><Relationship Id="rId247" Type="http://schemas.openxmlformats.org/officeDocument/2006/relationships/presProps" Target="presProps.xml"/><Relationship Id="rId248" Type="http://schemas.openxmlformats.org/officeDocument/2006/relationships/viewProps" Target="viewProps.xml"/><Relationship Id="rId249" Type="http://schemas.openxmlformats.org/officeDocument/2006/relationships/theme" Target="theme/theme1.xml"/><Relationship Id="rId25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0.xml"/>
		</Relationships>
</file>

<file path=ppt/notesSlides/_rels/notesSlide1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1.xml"/>
		</Relationships>
</file>

<file path=ppt/notesSlides/_rels/notesSlide1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2.xml"/>
		</Relationships>
</file>

<file path=ppt/notesSlides/_rels/notesSlide1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3.xml"/>
		</Relationships>
</file>

<file path=ppt/notesSlides/_rels/notesSlide1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4.xml"/>
		</Relationships>
</file>

<file path=ppt/notesSlides/_rels/notesSlide1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5.xml"/>
		</Relationships>
</file>

<file path=ppt/notesSlides/_rels/notesSlide1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6.xml"/>
		</Relationships>
</file>

<file path=ppt/notesSlides/_rels/notesSlide1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7.xml"/>
		</Relationships>
</file>

<file path=ppt/notesSlides/_rels/notesSlide1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8.xml"/>
		</Relationships>
</file>

<file path=ppt/notesSlides/_rels/notesSlide1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9.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0.xml"/>
		</Relationships>
</file>

<file path=ppt/notesSlides/_rels/notesSlide1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1.xml"/>
		</Relationships>
</file>

<file path=ppt/notesSlides/_rels/notesSlide1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2.xml"/>
		</Relationships>
</file>

<file path=ppt/notesSlides/_rels/notesSlide1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3.xml"/>
		</Relationships>
</file>

<file path=ppt/notesSlides/_rels/notesSlide1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4.xml"/>
		</Relationships>
</file>

<file path=ppt/notesSlides/_rels/notesSlide1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5.xml"/>
		</Relationships>
</file>

<file path=ppt/notesSlides/_rels/notesSlide1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6.xml"/>
		</Relationships>
</file>

<file path=ppt/notesSlides/_rels/notesSlide1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7.xml"/>
		</Relationships>
</file>

<file path=ppt/notesSlides/_rels/notesSlide1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8.xml"/>
		</Relationships>
</file>

<file path=ppt/notesSlides/_rels/notesSlide1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9.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0.xml"/>
		</Relationships>
</file>

<file path=ppt/notesSlides/_rels/notesSlide1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1.xml"/>
		</Relationships>
</file>

<file path=ppt/notesSlides/_rels/notesSlide1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2.xml"/>
		</Relationships>
</file>

<file path=ppt/notesSlides/_rels/notesSlide1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3.xml"/>
		</Relationships>
</file>

<file path=ppt/notesSlides/_rels/notesSlide1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4.xml"/>
		</Relationships>
</file>

<file path=ppt/notesSlides/_rels/notesSlide1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5.xml"/>
		</Relationships>
</file>

<file path=ppt/notesSlides/_rels/notesSlide1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6.xml"/>
		</Relationships>
</file>

<file path=ppt/notesSlides/_rels/notesSlide1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7.xml"/>
		</Relationships>
</file>

<file path=ppt/notesSlides/_rels/notesSlide1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8.xml"/>
		</Relationships>
</file>

<file path=ppt/notesSlides/_rels/notesSlide1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9.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0.xml"/>
		</Relationships>
</file>

<file path=ppt/notesSlides/_rels/notesSlide1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1.xml"/>
		</Relationships>
</file>

<file path=ppt/notesSlides/_rels/notesSlide1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2.xml"/>
		</Relationships>
</file>

<file path=ppt/notesSlides/_rels/notesSlide1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3.xml"/>
		</Relationships>
</file>

<file path=ppt/notesSlides/_rels/notesSlide1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4.xml"/>
		</Relationships>
</file>

<file path=ppt/notesSlides/_rels/notesSlide1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5.xml"/>
		</Relationships>
</file>

<file path=ppt/notesSlides/_rels/notesSlide1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6.xml"/>
		</Relationships>
</file>

<file path=ppt/notesSlides/_rels/notesSlide1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7.xml"/>
		</Relationships>
</file>

<file path=ppt/notesSlides/_rels/notesSlide1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8.xml"/>
		</Relationships>
</file>

<file path=ppt/notesSlides/_rels/notesSlide1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9.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0.xml"/>
		</Relationships>
</file>

<file path=ppt/notesSlides/_rels/notesSlide1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1.xml"/>
		</Relationships>
</file>

<file path=ppt/notesSlides/_rels/notesSlide1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2.xml"/>
		</Relationships>
</file>

<file path=ppt/notesSlides/_rels/notesSlide1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3.xml"/>
		</Relationships>
</file>

<file path=ppt/notesSlides/_rels/notesSlide1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4.xml"/>
		</Relationships>
</file>

<file path=ppt/notesSlides/_rels/notesSlide1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5.xml"/>
		</Relationships>
</file>

<file path=ppt/notesSlides/_rels/notesSlide1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6.xml"/>
		</Relationships>
</file>

<file path=ppt/notesSlides/_rels/notesSlide1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7.xml"/>
		</Relationships>
</file>

<file path=ppt/notesSlides/_rels/notesSlide1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8.xml"/>
		</Relationships>
</file>

<file path=ppt/notesSlides/_rels/notesSlide1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9.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0.xml"/>
		</Relationships>
</file>

<file path=ppt/notesSlides/_rels/notesSlide1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1.xml"/>
		</Relationships>
</file>

<file path=ppt/notesSlides/_rels/notesSlide1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2.xml"/>
		</Relationships>
</file>

<file path=ppt/notesSlides/_rels/notesSlide1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3.xml"/>
		</Relationships>
</file>

<file path=ppt/notesSlides/_rels/notesSlide1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4.xml"/>
		</Relationships>
</file>

<file path=ppt/notesSlides/_rels/notesSlide1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5.xml"/>
		</Relationships>
</file>

<file path=ppt/notesSlides/_rels/notesSlide1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6.xml"/>
		</Relationships>
</file>

<file path=ppt/notesSlides/_rels/notesSlide1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7.xml"/>
		</Relationships>
</file>

<file path=ppt/notesSlides/_rels/notesSlide1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8.xml"/>
		</Relationships>
</file>

<file path=ppt/notesSlides/_rels/notesSlide1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9.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0.xml"/>
		</Relationships>
</file>

<file path=ppt/notesSlides/_rels/notesSlide1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1.xml"/>
		</Relationships>
</file>

<file path=ppt/notesSlides/_rels/notesSlide1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2.xml"/>
		</Relationships>
</file>

<file path=ppt/notesSlides/_rels/notesSlide1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3.xml"/>
		</Relationships>
</file>

<file path=ppt/notesSlides/_rels/notesSlide1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4.xml"/>
		</Relationships>
</file>

<file path=ppt/notesSlides/_rels/notesSlide1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5.xml"/>
		</Relationships>
</file>

<file path=ppt/notesSlides/_rels/notesSlide1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6.xml"/>
		</Relationships>
</file>

<file path=ppt/notesSlides/_rels/notesSlide1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7.xml"/>
		</Relationships>
</file>

<file path=ppt/notesSlides/_rels/notesSlide1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8.xml"/>
		</Relationships>
</file>

<file path=ppt/notesSlides/_rels/notesSlide1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9.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0.xml"/>
		</Relationships>
</file>

<file path=ppt/notesSlides/_rels/notesSlide1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1.xml"/>
		</Relationships>
</file>

<file path=ppt/notesSlides/_rels/notesSlide1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2.xml"/>
		</Relationships>
</file>

<file path=ppt/notesSlides/_rels/notesSlide1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3.xml"/>
		</Relationships>
</file>

<file path=ppt/notesSlides/_rels/notesSlide1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4.xml"/>
		</Relationships>
</file>

<file path=ppt/notesSlides/_rels/notesSlide1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5.xml"/>
		</Relationships>
</file>

<file path=ppt/notesSlides/_rels/notesSlide1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6.xml"/>
		</Relationships>
</file>

<file path=ppt/notesSlides/_rels/notesSlide1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7.xml"/>
		</Relationships>
</file>

<file path=ppt/notesSlides/_rels/notesSlide1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8.xml"/>
		</Relationships>
</file>

<file path=ppt/notesSlides/_rels/notesSlide1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9.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0.xml"/>
		</Relationships>
</file>

<file path=ppt/notesSlides/_rels/notesSlide1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1.xml"/>
		</Relationships>
</file>

<file path=ppt/notesSlides/_rels/notesSlide1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2.xml"/>
		</Relationships>
</file>

<file path=ppt/notesSlides/_rels/notesSlide1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3.xml"/>
		</Relationships>
</file>

<file path=ppt/notesSlides/_rels/notesSlide1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4.xml"/>
		</Relationships>
</file>

<file path=ppt/notesSlides/_rels/notesSlide1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5.xml"/>
		</Relationships>
</file>

<file path=ppt/notesSlides/_rels/notesSlide1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6.xml"/>
		</Relationships>
</file>

<file path=ppt/notesSlides/_rels/notesSlide1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7.xml"/>
		</Relationships>
</file>

<file path=ppt/notesSlides/_rels/notesSlide1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8.xml"/>
		</Relationships>
</file>

<file path=ppt/notesSlides/_rels/notesSlide1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9.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1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0.xml"/>
		</Relationships>
</file>

<file path=ppt/notesSlides/_rels/notesSlide1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1.xml"/>
		</Relationships>
</file>

<file path=ppt/notesSlides/_rels/notesSlide1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2.xml"/>
		</Relationships>
</file>

<file path=ppt/notesSlides/_rels/notesSlide1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3.xml"/>
		</Relationships>
</file>

<file path=ppt/notesSlides/_rels/notesSlide1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4.xml"/>
		</Relationships>
</file>

<file path=ppt/notesSlides/_rels/notesSlide1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5.xml"/>
		</Relationships>
</file>

<file path=ppt/notesSlides/_rels/notesSlide1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6.xml"/>
		</Relationships>
</file>

<file path=ppt/notesSlides/_rels/notesSlide1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7.xml"/>
		</Relationships>
</file>

<file path=ppt/notesSlides/_rels/notesSlide1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8.xml"/>
		</Relationships>
</file>

<file path=ppt/notesSlides/_rels/notesSlide1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0.xml"/>
		</Relationships>
</file>

<file path=ppt/notesSlides/_rels/notesSlide2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1.xml"/>
		</Relationships>
</file>

<file path=ppt/notesSlides/_rels/notesSlide2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2.xml"/>
		</Relationships>
</file>

<file path=ppt/notesSlides/_rels/notesSlide2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3.xml"/>
		</Relationships>
</file>

<file path=ppt/notesSlides/_rels/notesSlide2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4.xml"/>
		</Relationships>
</file>

<file path=ppt/notesSlides/_rels/notesSlide2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5.xml"/>
		</Relationships>
</file>

<file path=ppt/notesSlides/_rels/notesSlide2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6.xml"/>
		</Relationships>
</file>

<file path=ppt/notesSlides/_rels/notesSlide2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7.xml"/>
		</Relationships>
</file>

<file path=ppt/notesSlides/_rels/notesSlide2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8.xml"/>
		</Relationships>
</file>

<file path=ppt/notesSlides/_rels/notesSlide2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9.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0.xml"/>
		</Relationships>
</file>

<file path=ppt/notesSlides/_rels/notesSlide2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1.xml"/>
		</Relationships>
</file>

<file path=ppt/notesSlides/_rels/notesSlide2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2.xml"/>
		</Relationships>
</file>

<file path=ppt/notesSlides/_rels/notesSlide2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3.xml"/>
		</Relationships>
</file>

<file path=ppt/notesSlides/_rels/notesSlide2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4.xml"/>
		</Relationships>
</file>

<file path=ppt/notesSlides/_rels/notesSlide2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5.xml"/>
		</Relationships>
</file>

<file path=ppt/notesSlides/_rels/notesSlide2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6.xml"/>
		</Relationships>
</file>

<file path=ppt/notesSlides/_rels/notesSlide2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7.xml"/>
		</Relationships>
</file>

<file path=ppt/notesSlides/_rels/notesSlide2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8.xml"/>
		</Relationships>
</file>

<file path=ppt/notesSlides/_rels/notesSlide2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9.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0.xml"/>
		</Relationships>
</file>

<file path=ppt/notesSlides/_rels/notesSlide2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1.xml"/>
		</Relationships>
</file>

<file path=ppt/notesSlides/_rels/notesSlide2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2.xml"/>
		</Relationships>
</file>

<file path=ppt/notesSlides/_rels/notesSlide2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3.xml"/>
		</Relationships>
</file>

<file path=ppt/notesSlides/_rels/notesSlide2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4.xml"/>
		</Relationships>
</file>

<file path=ppt/notesSlides/_rels/notesSlide2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5.xml"/>
		</Relationships>
</file>

<file path=ppt/notesSlides/_rels/notesSlide2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6.xml"/>
		</Relationships>
</file>

<file path=ppt/notesSlides/_rels/notesSlide2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7.xml"/>
		</Relationships>
</file>

<file path=ppt/notesSlides/_rels/notesSlide2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8.xml"/>
		</Relationships>
</file>

<file path=ppt/notesSlides/_rels/notesSlide2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9.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0.xml"/>
		</Relationships>
</file>

<file path=ppt/notesSlides/_rels/notesSlide2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1.xml"/>
		</Relationships>
</file>

<file path=ppt/notesSlides/_rels/notesSlide2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2.xml"/>
		</Relationships>
</file>

<file path=ppt/notesSlides/_rels/notesSlide2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3.xml"/>
		</Relationships>
</file>

<file path=ppt/notesSlides/_rels/notesSlide2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4.xml"/>
		</Relationships>
</file>

<file path=ppt/notesSlides/_rels/notesSlide2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5.xml"/>
		</Relationships>
</file>

<file path=ppt/notesSlides/_rels/notesSlide2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6.xml"/>
		</Relationships>
</file>

<file path=ppt/notesSlides/_rels/notesSlide2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7.xml"/>
		</Relationships>
</file>

<file path=ppt/notesSlides/_rels/notesSlide2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8.xml"/>
		</Relationships>
</file>

<file path=ppt/notesSlides/_rels/notesSlide2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9.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0.xml"/>
		</Relationships>
</file>

<file path=ppt/notesSlides/_rels/notesSlide2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1.xml"/>
		</Relationships>
</file>

<file path=ppt/notesSlides/_rels/notesSlide2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2.xml"/>
		</Relationships>
</file>

<file path=ppt/notesSlides/_rels/notesSlide2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3.xml"/>
		</Relationships>
</file>

<file path=ppt/notesSlides/_rels/notesSlide2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xml"/>
		</Relationships>
</file>

<file path=ppt/notesSlides/_rels/notesSlide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xml"/>
		</Relationships>
</file>

<file path=ppt/notesSlides/_rels/notesSlide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xml"/>
		</Relationships>
</file>

<file path=ppt/notesSlides/_rels/notesSlide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xml"/>
		</Relationships>
</file>

<file path=ppt/notesSlides/_rels/notesSlide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xml"/>
		</Relationships>
</file>

<file path=ppt/notesSlides/_rels/notesSlide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1.xml"/>
		</Relationships>
</file>

<file path=ppt/notesSlides/_rels/notesSlide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2.xml"/>
		</Relationships>
</file>

<file path=ppt/notesSlides/_rels/notesSlide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3.xml"/>
		</Relationships>
</file>

<file path=ppt/notesSlides/_rels/notesSlide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4.xml"/>
		</Relationships>
</file>

<file path=ppt/notesSlides/_rels/notesSlide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5.xml"/>
		</Relationships>
</file>

<file path=ppt/notesSlides/_rels/notesSlide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6.xml"/>
		</Relationships>
</file>

<file path=ppt/notesSlides/_rels/notesSlide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7.xml"/>
		</Relationships>
</file>

<file path=ppt/notesSlides/_rels/notesSlide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8.xml"/>
		</Relationships>
</file>

<file path=ppt/notesSlides/_rels/notesSlide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Hoş geldiniz! Bugün Basınçlı Sistemler Tehlikeleri eğitimimize başlıyoruz. Katılımcıları selamlayın ve eğitimin amacını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Onaylanmış kuruluşun rolünü tarafsız bir güvenlik denetçisi olarak tanımlayın.
• Kritik nokta: CE işareti ve onaylanmış kuruluş belgesinin yasal geçerliliğini hatırlatın.
• Ek bilgi: Belgesiz ekipman kullanımının hukuki sonuçlarını 6331 sayılı Kanun çerçevesinde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El ile dokunmanın yarattığı tehlikeyi anlatın.
• Karton yöntemini görsel olarak tarif edin.
• Basınç tahliyesinin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Doktorlara bilgi vermenin hayat kurtarıcı olduğunu vurgulayın.
• Kaza bildiriminin hukuki zorunluluğunu hatırlatın.
• Turnike gibi yanlış müdahalelerden kaçınılması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KKD'lerin sadece göstermelik değil koruyucu olduğunu vurgulayın.
• Eğitimli personel dışındaki müdahalelerin risklerini tartışın.
• Güvenli mesafenin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Hortumların neden olduğu yüksek basınçlı akışkan kazalarının ölümcül olabileceğini belirtin.
• Gerçek örnek: Aşınmış bir hortumun patlaması sonucu meydana gelen yaralanma senaryosunu anlatın.
• İnteraktif soru: Hortumlarınızda en son ne zaman görsel kontrol yaptınız?
• Kritik nokta: Dış yüzeydeki küçük çatlaklar, iç basınçla birlikte büyük patlamalara dönüşebilir.
• Ek bilgi: Periyodik kontrol kayıtlarını tutmayı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montajın, hortumun ömrünü yüzde elli oranında azalttığını vurgulayın.
• Gerçek örnek: Bir makinede hatalı bükülme sonucu oluşan sızıntı vakasından bahsedin.
• İnteraktif soru: Hortum montajı yaparken üretici etiketini okuyor musunuz?
• Kritik nokta: Bükülme yarıçapı, hortumun çapına göre hesaplanır, buna uyun.
• Ek bilgi: Montaj kılavuzlarını her zaman el altında bulundurun.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 basınç altında sıvı enjeksiyonunun vücuda verebileceği zararları açıklayın.
• Gerçek örnek: Sızıntı kontrolü yaparken elini basınçlı hortuma yaklaştıran bir çalışanın yaşadığı kaza.
• İnteraktif soru: Sızıntı var mı diye elinizi kullanıyor musunuz? (Cevap: Asla kullanmayın!)
• Kritik nokta: Basınçlı sistemlerde sızıntı kontrolü için karton veya uygun cihazlar kullanın.
• Ek bilgi: Rekor sıkma tork değerlerine uyun.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Hortumların da bir son kullanma tarihi olduğunu hatırlatın.
• Gerçek örnek: Ömrünü tamamlamış bir hortumun ani patlaması ile duran bir üretim hattı örneği.
• İnteraktif soru: Hortumlarınızın değişim tarihini takip eden bir sisteminiz var mı?
• Kritik nokta: Hortumun dışı sağlam görünse bile içi yorulmuş olabilir.
• Ek bilgi: Değişim kayıtlarını İSG dosyanızda saklayın.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Savrulma (kırbaçlanma) etkisinin yaratacağı kontrolsüz enerjiyi anlatın.
• Gerçek örnek: Güvenlik halatı sayesinde önlenen bir hortum kopma kazası.
• İnteraktif soru: Çalışma alanınızda whip-check olmayan hortum hattı var mı?
• Kritik nokta: Whip-check, hortumun patlamasını engellemez, sadece savrulmasını engeller.
• Ek bilgi: Güvenlik halatlarını düzenli olarak korozyon yönünden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Basınçlı sistemlerdeki gizli enerjinin tehlikesini vurgulayın.
• Gerçek örnek: Geçmişte tahliye edilmeyen bir hattan kaynaklanan kaza örneğini paylaşın.
• İnteraktif soru: Sistemin basıncını tamamen boşaltmadan bakım yapmanın sonuçları nelerdir?
• Kritik nokta: Basınç tahliyesinin sadece vanayı açmakla değil, hattın boşaldığını doğrulamakla tamamlandığını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Akümülatörlerin sistem kapalıyken bile neden tehlikeli olduğunu açıklayın.
• Kritik nokta: Kalıntı basıncın manometre ile doğrulanması hayati önem taşır.
• Ek bilgi: Akümülatörlerin periyodik kontrol zorunluluğundan bahsedin.
• İnteraktif soru: Akümülatörde kalan basıncı nasıl tespit edersiniz?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Akışkan türünün (toksik, yanıcı, inert) risk üzerindeki etkisini örnekleyin.
• Kritik nokta: Aynı basınçtaki bir hava tankı ile bir gaz tankının risk farkını belirtin.
• İnteraktif soru: Çalıştığınız birimdeki ekipmanların içindeki akışkanın tehlike sınıfını biliyor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LOTO'nun temel mantığını (sıfır enerji) anlatın.
• Gerçek örnek: Yanlışlıkla açılan bir vananın bakım personelini nasıl tehlikeye atabileceğini söyleyin.
• Kritik nokta: Kilit ve etiketin kişiye özel olması gerektiğini vurgulayın.
• İnteraktif soru: LOTO prosedürünü uyguladıktan sonra sistemi çalıştırmayı denemenin faydası nedir?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Görsel teyidin neden varsayımdan önemli olduğunu belirtin.
• Kritik nokta: Kalibrasyonun önemi üzerinde durun.
• İnteraktif soru: Manometre arızalıysa veya donmuşsa başka nasıl kontrol edebilirsiniz?
• Ek bilgi: Basınç göstergelerinin periyodik kontrol listesinde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 bitiminin işin bittiği anlamına gelmediğini, devreye almanın da bir süreç olduğunu vurgulayın.
• Kritik nokta: Kademeli artışın sızıntı riskini nasıl azalttığını anlatın.
• İnteraktif soru: Devreye alırken en çok hangi parçalardan sızıntı beklersiniz?
• Ek bilgi: Güvenlik cihazlarının (emniyet valfleri) test edilmesini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Basınçlı havanın temizlik için uygun olmadığını vurgulayın.
• Gerçek örnek: Hava embolisi riskini kısaca açıklayın.
• İnteraktif soru: İşyerinde basınçlı havayı ne amaçla kullanıyorsunuz?
• Kritik nokta: Vücuda tutmanın kesinlikle yasak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Whip etkisinin tehlikesini anlatın.
• Gerçek örnek: Bağlantı piminin önemini vurgulayın.
• İnteraktif soru: Hortum bağlantılarını en son ne zaman kontrol ettiniz?
• Kritik nokta: Emniyet pimi olmadan bağlantı yapmayın.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Basınç sınırının önemini anlatın.
• Gerçek örnek: Emniyet uçlu tabancaların çalışma prensibi.
• İnteraktif soru: Kullandığınız hava tabancasında emniyet ucu var mı?
• Kritik nokta: 30 psi kuralını asla aşmayın.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Üfleme yerine vakum neden tercih edilmeli?
• Gerçek örnek: Tozla mücadele yönetmeliği vurgusu.
• İnteraktif soru: İşyerinizde toz temizliği nasıl yapılıyor?
• Kritik nokta: Tozu havaya kaldırmayın, vakumlayın.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Gürültü ve göz korumasının önemi.
• Gerçek örnek: Susturucu kullanımı gürültüyü nasıl azaltır?
• İnteraktif soru: Çalışırken gözlük ve kulaklık takıyor musunuz?
• Kritik nokta: Kişisel koruyucular son savunma hattıdır.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Hidrolik yağın yanıcılık özelliklerini vurgulayın.
• Gerçek örnek: Sıcak bir manifold üzerine damlayan yağın oluşturabileceği riski anlatın.
• İnteraktif soru: Çalışma alanınızda sıcak yüzeyler ile yağ hatları birbirine ne kadar yakın?
• Kritik nokta: Yalıtım malzemelerinin yağ emici özellikte olmaması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Aerosol bulutunun havada asılı kalma süresine değinin.
• Gerçek örnek: Yüksek basınçlı delinmelerde oluşan yağ sisini tarif edin.
• İnteraktif soru: Basınçlı hatlardaki kaçakları nasıl tespit ediyorsunuz?
• Kritik nokta: Sızdırmazlık elemanlarının ömrünü takip etmenin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Modül sisteminin üreticinin kalite yönetimini nasıl denetlediğini anlatın.
• Kritik nokta: Modül H'nin neden en kapsamlı süreç olduğunu vurgulayın.
• Kapanış: Ekipman satın alırken bu uygunluk modüllerinin sorgulanması gerektiğini tavsiye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Kayma kazalarının iş kazaları içindeki payını hatırlatın.
• Gerçek örnek: Sızıntı sonrası temizlik yapılmayan bir zeminin riskini anlatın.
• İnteraktif soru: Sızıntı durumunda kiminle iletişime geçiyorsunuz?
• Kritik nokta: Atık yönetimi yönetmeliklerine uyum.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Akışkan tipinin yangın yayılım hızına etkisini açıklayın.
• Gerçek örnek: Mineral yağdan sentetik akışkana geçişin avantajları.
• İnteraktif soru: Kullandığınız hidrolik akışkanın güvenlik bilgi formunu incelediniz mi?
• Kritik nokta: Uyumsuz conta kullanımı sızıntıyı tetikleyebilir.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Termal izolasyonun yangın geciktirici etkisini anlatın.
• Gerçek örnek: Vibrasyonun neden olduğu gevşemelerin izolasyonla nasıl önlendiği.
• İnteraktif soru: Hatlarınızın geçtiği güzergahlarda sıcak yüzey var mı?
• Kritik nokta: İzolasyon kılıflarının periyodik kontrolü.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Kompresörlerin temel amacının havayı depolamak ve taşınabilir enerjiye dönüştürmek olduğunu vurgulayın.
• Gerçek örnek: Küçük atölyelerde neden pistonlu, büyük fabrikalarda neden vidalı tip kullanıldığını tartışın.
• Kritik nokta: Her tipin kendine has teknik avantajları ve dezavantajları olduğunu belirtin.
• Ek bilgi: Kompresör tiplerinin çalışma prensiplerini basit birer mekanik örnekle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kompresör seçiminin sadece güvenlik değil, ciddi bir enerji kaybı olduğunu ifade edin.
• Gerçek örnek: Dalgalı hava tüketimi olan bir tesiste frekans konvertörlü kompresörlerin önemini anlatın.
• Kritik nokta: İhtiyaçtan fazla basınç üretmenin doğrudan verimsizlik olduğunu vurgulayın.
• Ek bilgi: İşletme verilerinin analiz edilmeden sistem kurulmaması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Bakımsız bir kompresörün aslında yüksek basınçlı bir bomba olduğunu hatırlatın.
• Gerçek örnek: Emniyet valfinin kilitlendiği bir kaza senaryosu üzerinden sistemin neden hayati olduğunu anlatın.
• Kritik nokta: Bakım kayıtlarının yasal bir zorunluluk olduğunu ve denetimlerde istendiğini vurgulayın.
• Ek bilgi: Operatörlerin günlük kontrol listesi kullanmasının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Kompresörün sadece basınç değil, ısı ve gürültü de ürettiğini anlatın.
• Gerçek örnek: Basınçlı hava hortumunun kopması durumunda oluşan kırbaç etkisinin yarattığı tehlikeyi örnekleyin.
• Kritik nokta: Hareketli parçaların mutlaka koruyucu kafeslerle kapalı olması gerektiğini vurgulayın.
• Ek bilgi: Gürültü maruziyetinin meslek hastalığına yol açabileceğini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Her basınçlı havanın aynı kalitede olmadığını açıklayın.
• Gerçek örnek: Gıda tesisinde yağlı hava kullanımının ürünü bozarak yarattığı ekonomik zararı anlatın.
• Kritik nokta: Filtrelerin zamanında değiştirilmemesinin hava kalitesini düşürdüğünü vurgulayın.
• Ek bilgi: Solunum havası standartlarının (ISO 8573) önemine kısaca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Kompresörlerde ısı yönetiminin neden hayati olduğunu vurgulayın.
• Gerçek örnek: Aşırı ısınan bir sistemde yağın nasıl özelliğini yitirdiğini anlatın.
• İnteraktif soru: Çalıştığınız kompresörde termal şalterin konumunu biliyor musunuz?
• Kritik nokta: Soğutma sistemindeki bir arızanın tüm kompresörü hurdaya çıkarabileceğini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yağ seçiminin yarattığı tehlikeyi açıklayın.
• Gerçek örnek: Tortu birikmiş bir yağ filtresinin fotoğrafını gösterin (varsa).
• İnteraktif soru: Yağ değişim aralıklarına ne kadar sadık kalıyorsunuz?
• Kritik nokta: Yağ sıcaklık göstergelerinin sürekli takip edilmesinin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Grup 1 gazların sadece basınç değil, kimyasal tehlikeleri ile de değerlendirilmesi gerektiğini vurgulayın.
• Gerçek örnek: Amonyak veya klor gibi gazların sızıntısı durumunda oluşabilecek anlık sağlık risklerinden bahsedin.
• İnteraktif soru: Çalıştığınız birimde hangi grup 1 gazlar bulunuyor ve acil durum planınızda bu gazlar için özel bir madde var mı?
• Kritik nokta: Patlamadan korunma dokümanının güncelliğini düzenli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Kompresörlerin sadece içeriden değil, dışarıdan da soğumaya ihtiyacı olduğunu belirtin.
• Gerçek örnek: Havalandırması tıkalı bir odada kompresörün neden sık durduğunu anlatın.
• İnteraktif soru: Kompresör odanızdaki sıcaklık yaz aylarında kaç dereceye çıkıyor?
• Kritik nokta: Havalandırma kanallarının üzerine malzeme istiflenmemesi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Alarm sinyallerinin birer süs değil, hayat kurtaran uyarılar olduğunu anlatın.
• Gerçek örnek: Bir alarmı görmezden gelmenin sonrasında yaşanan ekipman arızasından bahsedin.
• İnteraktif soru: Panelde hiç alarm kodu ile karşılaştınız mı, ne yaptınız?
• Kritik nokta: Alarmı susturmak yerine nedenini bulmanın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Temizliğin sadece estetik değil, teknik bir zorunluluk olduğunu anlatın.
• Gerçek örnek: Tıkanmış bir peteğin termal kamera görüntüsünü tarif edin.
• İnteraktif soru: Kompresör peteklerini en son ne zaman temizlediniz?
• Kritik nokta: Temizlik sırasında elektrik bağlantılarının korunması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 giriş filtresinin neden sistemin en önemli parçası olduğunu vurgulayın.
• Gerçek örnek: Filtre kapağının gevşek bırakıldığı bir durumu anlatın.
• İnteraktif soru: Filtre kontrolünü ne sıklıkla yapıyorsunuz?
• Kritik nokta: Filtrenin sızdırmazlığının hayati önemini belirtin.
• Ek bilgi: Üretici verilerine mutlaka uyulmalıdır.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Tıkanan filtrenin kompresöre yüklediği ek maliyeti anlatın.
• Gerçek örnek: Aşırı ısınan bir kompresörün yağının nasıl kömürleştiğini anlatın.
• İnteraktif soru: Filtre doluluk göstergelerini takip ediyor musunuz?
• Kritik nokta: Enerji verimliliği ile güvenlik arasındaki ilişkiyi belirtin.
• Ek bilgi: Tıkanıklık kompresörde vakum hasarı yaratabilir.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temiz hava emişinin önemli olduğunu açıklayın.
• Gerçek örnek: Yanlış konumlandırılan emiş hattı sonucu yaşanan kirlenmeyi anlatın.
• İnteraktif soru: Kompresörünüzün emiş noktası nerede?
• Kritik nokta: Sıcak hava hacimsel verimi doğrudan düşürür.
• Ek bilgi: Dış ortama taşınan emiş hatları için yağmur koruması unutulmamalıdır.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Kompresörün sadece havayı değil, çevresindeki gazları da emdiğini hatırlatın.
• Gerçek örnek: Yağ buharı emen bir kompresördeki kalıntıları anlatın.
• İnteraktif soru: Çevrenizde hangi kimyasal kaynaklar var?
• Kritik nokta: Kimyasal korozyonun iç parçalara zararı kalıcıdır.
• Ek bilgi: Emiş hattı izole edilmelidir.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 kartlarının önemi üzerinde durun.
• Gerçek örnek: Bakımı unutulan bir kompresörün yaşadığı arıza.
• İnteraktif soru: Bakım takibini dijital mi yoksa manuel mi yapıyorsunuz?
• Kritik nokta: Basınç farkı göstergeleri en güvenilir ölçümdür.
• Ek bilgi: Kayıt tutmak yasal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Kompresörlerin uzun ömürlü olması için yağ yönetiminin önemini vurgulayın.
• Gerçek örnek: Üretici kılavuzunun dışına çıkılmasının neden olduğu bir arıza örneği anlatın.
• Kritik nokta: Bakım kayıtlarının yasal bir zorunluluk olduğunu hatırlatın.
• Kapanış: Bakım defterinin güncel tutulması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Görsel kontrolün en hızlı ve etkili yöntem olduğunu anlatın.
• Gerçek örnek: Yağ renginin neden değiştiğini oksidasyon süreci üzerinden açıklayın.
• İnteraktif soru: Aranızda günlük kontrol yapan var mı? Gözlemlediğiniz anormallikler neler?
• Kritik nokta: Metalik partiküllerin ciddi bir arıza habercisi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Nötr gazların 'zararsız' algısının oluşturduğu tehlikeye dikkat çekin.
• Gerçek örnek: Kapalı bir tanka temizlik amacıyla azot basılması sonrası yaşanan boğulma vakalarını hatırlatın.
• İnteraktif soru: Azot veya CO2 tüplerinin bulunduğu alanlarda oksijen sensörü var mı?
• Kritik nokta: Nötr gazların basınçlı ekipman güvenliğini ihmal etmeyin.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Viskozitenin yağın en temel özelliği olduğunu hatırlatın.
• Kritik nokta: Farklı yağların karıştırılmasının neden olduğu kimyasal tepkimeleri anlatın.
• Gerçek örnek: Yanlış yağ kullanımı kaynaklı bir ısınma vakasından bahsedin.
• Kapanış: Her zaman kılavuza sadık kalınması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Karbonlaşmanın bir yangın riski olduğunu net bir şekilde ifade edin.
• Kritik nokta: Soğutma sisteminin temizliği ile yağ kalitesi arasındaki doğrudan bağı anlatın.
• İnteraktif soru: Kompresörünüzün çıkış sıcaklıklarını hiç kontrol ettiniz mi?
• Ek bilgi: Karbonlaşmanın valflere verdiği zararı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Ayırıcının sistemdeki hava kalitesini koruduğunu anlatın.
• Kritik nokta: Basınç farkının önemini ve bunun nasıl okunacağını açıklayın.
• Gerçek örnek: Ayırıcı arızası sonucu hava hattına giden yağın verdiği zararları anlatın.
• Kapanış: Periyodik değişimin maliyetten ziyade bir güvenlik yatırımı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Basınçlı havanın yüksek enerji taşıdığını vurgulayın.
• Gerçek örnek: Hortum kopması sonucu oluşan savrulma kazalarından bahsedin.
• İnteraktif soru: Hortumlarda aşınma gördüğünüzde hangi prosedürü uyguluyorsunuz?
• Kritik nokta: Emniyet teli kullanımı zorunludur.
• Ek bilgi: Kaçaklar verimliliği düşürür ve maliyeti artırır.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Emniyet ventilinin sistemin sigortası olduğunu belirtin.
• Gerçek örnek: Ventilin çalışmaması sonucu oluşabilecek tank patlamalarını hatırlatın.
• İnteraktif soru: Emniyet ventillerinin mühürlerini kontrol ediyor musunuz?
• Kritik nokta: Mühürlerin bozulması yasal uygunsuzluktur.
• Ek bilgi: Yıllık periyodik kontrollerde ventiller test edilmelidir.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Titreşimin borularda oluşturduğu yapısal zarara değinin.
• Gerçek örnek: Gevşeyen bir flanştan hava sızıntısı sesi duydunuz mu?
• İnteraktif soru: Boru hattınızdaki kelepçeler yeterli mi?
• Kritik nokta: Esnek bağlantı kullanımı titreşimi sönümler.
• Ek bilgi: Montaj standartlarına uygunluk denetimi önemlidir.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Suyun hava sistemindeki en büyük düşman olduğunu söyleyin.
• Gerçek örnek: Pnömatik valflerin su nedeniyle sıkışması.
• İnteraktif soru: Tahliye vanalarınızdan su çıkışı düzenli mi?
• Kritik nokta: Korozyon görünmez bir tehlikedir.
• Ek bilgi: Kurutucu bakımı hava kalitesini doğrudan etkiler.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Her makinenin ihtiyacı olan basıncın farklı olduğunu belirtin.
• Gerçek örnek: Yüksek basınçla zarar gören pnömatik ekipmanlar.
• İnteraktif soru: Regülatör ayarlarını kim değiştiriyor?
• Kritik nokta: Yetkisiz müdahale tehlikelidir.
• Ek bilgi: Doğru basınç enerji tasarrufu da sağlar.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Kompresör tankındaki suyun sadece bir sıvı değil, tankın en büyük düşmanı olduğunu vurgulayın.
• Gerçek örnek: Tahliye vanasından gelen paslı suyun korozyon habercisi olduğunu anlatın.
• İnteraktif soru: Tanklarınızda otomatik drenaj sistemi kullanıyor musunuz, son kontrolü ne zaman yaptınız?
• Kritik nokta: Kondensat tahliyesinin ihmali tankın patlama riskini doğrudan artırır.
• Ek bilgi: İSG mevzuatında ekipman bakımlarının kayıt altına alınması yasal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Periyodik muayenenin sadece bir kağıt işi değil, güvenlik sigortası olduğunu belirtin.
• Gerçek örnek: Endoskopik incelemede tespit edilen gizli korozyonların tank patlamalarını nasıl önlediğinden bahsedin.
• İnteraktif soru: İşyerinizdeki basınçlı kapların son muayene tarihini biliyor musunuz?
• Kritik nokta: Muayene raporlarının eksik olması yasal denetimlerde ağır yaptırımlara neden olur.
• Ek bilgi: Periyodik kontrol dayanağı İş Ekipmanlarının Kullanımında Sağlık ve Güvenlik Şartları Yönetmeliği (EK-III).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Grup 1 ekipmanlarının neden daha sıkı denetlendiğini teknik açıdan açıklayın.
• Gerçek örnek: Yanlış malzeme kullanımı nedeniyle gerçekleşen korozyon kaynaklı sızıntı senaryosunu anlatın.
• İnteraktif soru: Ekipmanlarınızın periyodik kontrol raporlarında 'Grup 1' ibaresi veya özel notlar var mı?
• Kritik nokta: Purging (inert hale getirme) prosedürlerinin eksiksiz uygulanması.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Emniyet vanasının tankın son savunma hattı olduğunu vurgulayın.
• Gerçek örnek: Basınç sınırının aşılması durumunda vananın devreye girmemesiyle yaşanan bir kaza senaryosunu anlatın.
• İnteraktif soru: Emniyet vanalarınızın çalışıp çalışmadığını en son ne zaman test ettiniz?
• Kritik nokta: Manometre camının kırık olması veya ibrenin oynamaması ciddi bir teknik arızadır.
• Ek bilgi: Kalibrasyon sertifikası olmayan ölçüm cihazlarını asla kullanmayın.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Metalin zamanla aşındığını ve çıplak gözle görülmeyen incelmelerin tehlikesini anlatın.
• Gerçek örnek: Ultrasonik ölçüm ile kurtarılan bir tankın hikayesinden bahsedin.
• İnteraktif soru: Tanklarınızın et kalınlığı ölçümleri periyodik olarak yapılıyor mu?
• Kritik nokta: İnce çeperli bir tank yüksek basınca dayanamaz, bu yüzden NDT ölçümü zorunludur.
• Ek bilgi: NDT raporlarını teknik dosyanızda saklayın.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Basit bir vananın tüm sistemi nasıl koruduğunu anlatın.
• Gerçek örnek: Tıkalı bir drenaj vanasının tankta yarattığı paslanma hasarını gösterin.
• İnteraktif soru: Drenaj vanalarınızın çıkış hortumları nereye bağlanıyor, tıkanıklık kontrolü yapıyor musunuz?
• Kritik nokta: Basınç altındaki vanaya müdahale etmek kesinlikle yasaktır.
• Ek bilgi: Bakım talimatlarını mutlaka vana yakınına asın.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Hidrostatik testin neden işletme basıncının 1,5 katı ile yapıldığını açıklayın.
• Gerçek örnek: Uygunsuz test basıncının ekipmanda oluşturabileceği kalıcı deformasyonları anlatın.
• Kritik nokta: Test esnasında ortamda sadece yetkili personelin bulunması gerektiğini vurgulayın.
• Ek bilgi: İş Ekipmanlarının Kullanımında Sağlık ve Güvenlik Şartları Yönetmeliği'ndeki ilgili hükümlere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Devreye alma öncesi yapılan kontrollerin işletme kazalarını nasıl önlediğini belirtin.
• Gerçek örnek: Emniyet valfi yanlış ayarlanmış bir sistemin yaratabileceği tehlikeleri tartışın.
• İnteraktif soru: Çalıştığınız ekipmanlarda günlük basınç göstergesi kontrolü yapıyor musunuz?
• Kritik nokta: Kalibrasyon sertifikalarının güncel olması yasal bir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Teknik dosyanın önemini vurgulayın.
• Gerçek örnek: Eksik teknik dosya nedeniyle bir işyerine uygulanan yasal yaptırımları kısaca örnekleyin.
• Kritik nokta: Sertifikasız bir basınçlı kabın asla kullanılmaması gerektiğini hatırlatın.
• Ek bilgi: Dijital arşivleme yöntemlerinin denetimlerdeki kolaylığını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Mekanik bağlantı hatalarının basınçlı sistemlerdeki kaza payını belirtin.
• Gerçek örnek: Titreşim nedeniyle gevşeyen bir bağlantının yarattığı sızıntı vakasını anlatın.
• İnteraktif soru: Bağlantı noktalarında korozyon belirtisi gördüğünde ne yaparsınız?
• Kritik nokta: Sızıntı kontrolü sırasında kişisel koruyucu donanım kullanımı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Akredite kuruluşların neden gerekli olduğunu açıklayın (tarafsızlık).
• Gerçek örnek: Yetkisiz kişilerce yapılan muayenelerin hukuki geçersizliğini vurgulayın.
• Kritik nokta: Muayene kuruluşu seçerken akreditasyon belgesinin kapsamını kontrol edin.
• Ek bilgi: İSG mevzuatındaki yetkili kişi tanımlarına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Basınçlı ekipmanların risk gruplarının neden farklı olduğunu açıklayın.
• Gerçek örnek: Kazan veya kompresör tankı gibi yaygın ekipmanların farklı periyotlarını örneklendirin.
• İnteraktif soru: İşletmenizdeki basınçlı kapların son kontrol tarihini biliyor musunuz?
• Kritik nokta: Basınçlı kap periyodik kontrolünün azami yılda bir olduğunu; '1-5 yıl' gibi genel bir üst sınır bulunmadığını vurgulayın.
• Ek bilgi: Üretici el kitapçıklarının periyodik kontrol süresini kısaltabileceğini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sadece yasal sürenin yeterli olmadığını tartışın.
• Gerçek örnek: Deniz kenarında çalışan bir kompresörün korozyon riskini anlatın.
• İnteraktif soru: Çalışma ortamınızdaki ekipmanları yıpratan en büyük etken nedir?
• Kritik nokta: İşletme koşullarının ekipman ömrüne doğrudan etkisi.
• Ek bilgi: Korozyon ve aşınma takibinin periyodik kontrolden bağımsız bir süreç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SDS'nin sadece kağıt parçası değil, bir güvenlik kılavuzu olduğunu vurgulayın.
• Gerçek örnek: Etiketleme hatası sonucu yanlış müdahale edilen bir kaza örneği verin.
• İnteraktif soru: SDS'lere ulaşmak için kullandığınız dijital veya fiziksel sistem nedir?
• Kritik nokta: SDS güncelliğini takip eden bir görevli atayın.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Gecikmenin hukuki sonuçlarına değinin.
• Gerçek örnek: Muayenesi geç kalmış bir ekipmanda meydana gelen kaza senaryosu.
• İnteraktif soru: Muayene takibini nasıl yapıyorsunuz?
• Kritik nokta: Gecikmenin sorumluluğunun tamamen işverende olduğu.
• Ek bilgi: Bildirim sistemlerinin kurulumunun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Ağır koşulların ekipman üzerindeki fiziksel etkilerini anlatın.
• Gerçek örnek: Yüksek sıcaklıktaki buhar hatlarının rutin kontrolleri.
• İnteraktif soru: Ekipmanınızda 'ağır koşul' olarak niteleyebileceğimiz bir durum var mı?
• Kritik nokta: Sıklaştırılmış muayenenin bir maliyet değil, bir koruma yöntemi olduğu.
• Ek bilgi: Tahribatsız muayene yöntemlerine (UT, MT, PT) kısaca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Planlı bir çalışmanın iş kazalarını önlemedeki rolü.
• Gerçek örnek: Yıllık muayene takvimi oluşturmanın avantajları.
• İnteraktif soru: Sorumluluklar net bir şekilde tanımlanmış mı?
• Kritik nokta: Planın dinamik olması ve değişimlere uyum sağlaması gerektiği.
• Ek bilgi: Dijital takip araçlarının (bakım yazılımları) kullanımını önerin.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Dış yüzey muayenesinin ekipman ömrü üzerindeki kritik etkisini vurgulayın.
• Gerçek örnek: Küçük bir korozyonun zamanla nasıl basınçlı kap patlamasına yol açabileceğini anlatın.
• İnteraktif soru: Çalıştığınız birimde en son ne zaman görsel muayene yapıldı?
• Kritik nokta: Sızıntı kontrolünde asla çıplak el veya vücut kullanmayın.
• Ek bilgi: Kaynak çatlakları için NDT yöntemlerinin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İç yüzeyin dıştan görünmeyen gizli tehlikelerini anlatın.
• Gerçek örnek: Erozyonun boru cidarlarını nasıl incelttiğini açıklayın.
• İnteraktif soru: Erişimi zor olan iç yüzeyler için hangi yöntemleri kullanıyorsunuz?
• Kritik nokta: İç korozyonun sinsi bir risk olduğunu belirtin.
• Ek bilgi: Endoskopik yöntemlerin avantajlarını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Boyanın koruyucu olduğu kadar riskleri gizleyici yönüne değinin.
• Gerçek örnek: Kabaran boya altındaki metalin nasıl zayıfladığını anlatın.
• İnteraktif soru: Saha incelemelerinde boya kabarması gördüğünüzde ne yapıyorsunuz?
• Kritik nokta: Kaplama bütünlüğünün korunması hayati önemdedir.
• Ek bilgi: Termografik muayenenin çalışma prensibini kısaca özetleyin.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Bilgi plakalarının ekipmanın kimlik kartı olduğunu belirtin.
• Gerçek örnek: Plakası olmayan bir kazanda basınç limitinin aşılmasının sonuçlarını tartışın.
• İnteraktif soru: Saha ekipmanlarınızın plakaları okunabiliyor mu?
• Kritik nokta: Plakanın eksikliği ciddi bir yasal uygunsuzluktur.
• Ek bilgi: Teknik dosyanın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Görünmeyen bölge olan ayak ve izolasyon altı risklerine dikkat çekin.
• Gerçek örnek: İzolasyon altından paslanarak kopan bir destek ayağının oluşturabileceği tehlikeyi anlatın.
• İnteraktif soru: İzolasyon altı korozyon kontrolü için bir prosedürünüz var mı?
• Kritik nokta: Desteklerin zeminle birleştiği nokta en çok korozyona maruz kalan yerdir.
• Ek bilgi: İzolasyonun nem bariyeri görevini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NDT yöntemlerinin neden tahribatsız olduğunu ve ekipmanın ömrünü koruduğunu açıklayın.
• Gerçek örnek: Kazan veya tanklarda gizli çatlakların tespitinde hangi yöntemin neden seçildiğini belirtin.
• İnteraktif soru: Katılımcılara çalıştıkları bölümlerde hangi NDT yöntemlerinin uygulandığını sorun.
• Kritik nokta: Yöntem seçiminde malzemenin kimyasal ve fiziksel özelliklerinin önemi.
• Ek bilgi: İlgili yönetmelikte belirtilen periyodik kontrol zorunluluklarına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Korozyonun basınçlı kaplar üzerindeki yıkıcı etkisini vurgulayın.
• Gerçek örnek: Belirli bir bölgedeki incelmenin nasıl izlendiğini (haritalama) anlatın.
• İnteraktif soru: Ölçüm noktalarının belirlenmesinde nelere dikkat edilmelidir?
• Kritik nokta: Tasarım değerlerinin altına düşen ekipmanda derhal durdurma prosedürü.
• Ek bilgi: Ultrasonik cihazların kalibrasyonunun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Grupları birbirinden ayırmanın neden önemli olduğunu fiziksel riskler üzerinden açıklayın.
• Gerçek örnek: Yanlış depolama sonucu yanıcı ve oksitleyici gazların aynı alanda bulunmasının yarattığı yangın riski.
• İnteraktif soru: Sizin işletmenizde Grup 1 ve Grup 2 gazlar arasında fiziksel mesafe veya duvar var mı?
• Kritik nokta: Gaz tehlike haritasının acil durum ekipleriyle paylaşılması.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Kaynak dikişlerinin neden sistemin en zayıf halkası olduğunu açıklayın.
• Gerçek örnek: Hatalı kaynak dikişinden kaynaklanan olası kaza türlerini tartışın.
• İnteraktif soru: Kaynak hatalarının tespitinde hangi yöntem daha güvenlidir?
• Kritik nokta: Radyografik muayenede radyasyon güvenliği kuralları.
• Ek bilgi: Onarım sonrası tekrar muayene zorunluluğunu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Kabul kriterlerinin neden standartlara dayandığını anlatın.
• Gerçek örnek: Hangi hata tiplerinin kritik, hangilerinin tolere edilebilir olduğunu örnekleyin.
• İnteraktif soru: Raporlama sürecinde kimler sorumludur?
• Kritik nokta: Uygunsuzluk durumunda yönetime bildirim yapılması.
• Ek bilgi: ASME veya TS EN standartlarının rolü.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NDT personelinin yetkinliğinin kaza önlemedeki rolünü anlatın.
• Gerçek örnek: Sertifikasız personel ile yapılan muayenelerin hukuki sonuçları.
• İnteraktif soru: NDT uzmanı sertifikası nasıl sorgulanır?
• Kritik nokta: Seviye 2 personelin sorumluluğu.
• Ek bilgi: 6331 sayılı kanunun işverene yüklediği gözetim sorumluluğu.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Testin neden işletme basıncının 1,5 katı olduğunu açıklayın. Ekipmanın tasarım limitlerinin üzerindeki dayanıklılığını kanıtlamanın önemine değinin. Yasal mevzuatın periyodik kontrol zorunluluğunu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Suyun sıkıştırılamazlık özelliğini basit bir dille anlatın. Gazlı testlerin yarattığı 'şarapnel' etkisinden ve neden kaçınılması gerektiğinden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Test alanının nasıl izole edileceğini anlatın. Personelin güvenli mesafede durmasının hayati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Kalıcı deformasyon ile elastik esneme farkını açıklayın. Küçük sızıntıların neden büyük tehlikelere dönüşebileceğini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Raporlamanın hukuki önemini vurgulayın. Kayıt tutmanın bir formalite değil, iş güvenliği kültürünün bir parçası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Muayene kayıtlarının yasal bir zorunluluk olduğunu hatırlatın.
• Gerçek örnek: Eksik dosya nedeniyle durdurulan bir işletme vakasından bahsedin.
• İnteraktif soru: İşyerinizde dosyalar dijital mi yoksa fiziksel mi tutuluyor?
• Kritik nokta: Her ekipmanın ayrı bir sicil dosyası olması gerektiğini vurgulayın.
• Ek bilgi: İlgili yönetmelik gereği belgelerin imzalı olması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Kayıtların neden sadece güncel değil, geçmişe dönük de önemli olduğunu anlatın.
• Gerçek örnek: Bir kaza sonrası geçmiş kayıtların nasıl delil teşkil edebileceğini anlatın.
• İnteraktif soru: Ekipmanlarınızın geçmişe dönük kaç yıllık kaydına sahipsiniz?
• Kritik nokta: Arşiv ortamının fiziksel koşullarının belge ömrünü doğrudan etkilediğini belirtin.
• Ek bilgi: 6331 sayılı Kanun kapsamında kayıt tutma yükümlülüğü esastır.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 buhar basınçlı sıvıların neden özel ekipman gerektirdiğini vurgulayın.
• Gerçek örnek: Sızıntı anında gazın hızlı yayılımını ve buna karşı alınan önlemleri anlatın.
• İnteraktif soru: Çalıştığınız alanda gaz algılama sensörlerinin yerini biliyor musunuz?
• Kritik nokta: Conta ve bağlantı elemanlarının periyodik kontrolünün önemini hatırlatın.
• Ek bilgi: Patlamadan korunma dokümanının (PKD) önemini kısaca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 anında belgelere hızlı ulaşmanın önemini vurgulayın.
• Gerçek örnek: Denetim anında etiket ile raporun eşleşmediği bir durumun yaratacağı riskleri anlatın.
• İnteraktif soru: Denetim hazırlığı için bir kontrol listeniz var mı?
• Kritik nokta: Etiketlerin okunabilirliğinin rapor kadar önemli olduğunu vurgulayın.
• Ek bilgi: Müfettişlerin 6331 sayılı Kanun kapsamında istediği her belgeyi anında sunmalısınız.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Uygunsuzluk bildiriminin bir ceza değil, bir iyileştirme fırsatı olduğunu anlatın.
• Gerçek örnek: Kapatılmayan bir uygunsuzluğun kaza sonrası hukuki sonuçlarını tartışın.
• İnteraktif soru: Tespit edilen bir uygunsuzluğu nasıl kapatıyorsunuz?
• Kritik nokta: Eksiklik giderilmeden ekipmanın kullanıma açılmasının yasak olduğunu vurgulayın.
• Ek bilgi: Risk değerlendirmesi güncellemelerini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Dijitalleşmenin yasal süreçlerdeki hız kazandırıcı etkisini anlatın.
• Gerçek örnek: Fiziksel bir yangın veya su basması durumunda dijital yedeklerin hayat kurtarıcı olduğunu vurgulayın.
• İnteraktif soru: Dijital yedekleme için hangi yazılımı kullanıyorsunuz?
• Kritik nokta: Dijital verilerin de fiziksel asıllar kadar yasal geçerliliğe sahip olması için onaylı olması gerekir.
• Ek bilgi: İSG yazılımları ile periyodik kontrol takibini otomatikleştirin.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Emniyet ventillerinin sistemin son savunma hattı olduğunu vurgulayın. Ventillerin periyodik testlerinin yasal zorunluluk olduğunu belirtin. Katılımcılara ventillerin manuel olarak test edilip edilmediğini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Ayar basıncı ve çalışma basıncı arasındaki farkı açıklayın. Tasarım basıncının neden aşılmaması gerektiğini örneklerle (örneğin malzeme yorgunluğu)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Tahliye edilen akışkanın yarattığı riskleri (sıcaklık, basınç, kimyasal) vurgulayın. Boru hattındaki daralmaların ventili nasıl etkilediğini teknik bir detay olarak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İzolasyon vanasının neden tehlikeli olduğunu açıklayın. Tıkanma riskine karşı düzenli bakımın önemini vurgulayın. Yedekli sistemler hakkında kısa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Mühürlemenin yasal ve teknik önemini belirtin. Mührü kopuk bir ventilin neden tehlikeli olduğunu ve hemen nasıl bir prosedür izlenmesi gerektiğini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Emniyet ventilinin sistemin son savunma hattı olduğunu vurgulayın.
• Gerçek örnek: Hesaplama hatası nedeniyle ventili açılmasına rağmen basıncı düşüremeyen bir tank senaryosundan bahsedin.
• İnteraktif soru: İşletmenizde ventillerin kapasite hesapları en son ne zaman gözden geçirildi?
• Kritik nokta: Akışkan özelliklerinin (gaz veya sıvı) kapasite hesabını nasıl değiştirdiğini hatırlatın.
• Ek bilgi: Üretici verilerinin her zaman güncel teknik dosya ile eşleşmesi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MAWP (Maksimum İzin Verilebilir Çalışma Basıncı) kavramını açıklayın.
• Gerçek örnek: Yetersiz ventil yüzünden patlayan bir boru hattı örneği verin.
• İnteraktif soru: Basınç göstergelerindeki ani yükselmeleri fark ettiğinizde ilk müdahaleniz ne olur?
• Kritik nokta: İkincil kazaların asıl tehlike olduğunu vurgulayın.
• Ek bilgi: İhmalin yasal boyutuna (cezai sorumluluk)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Düşük buhar basıncının yanıltıcı olabileceğini belirtin.
• Gerçek örnek: İkincil muhafaza sistemlerinin (tank havuzları) sızıntıyı önlemedeki rolünü anlatın.
• İnteraktif soru: Çalışma alanınızda sıvı sızıntılarını önlemek için ne tür bariyerler var?
• Kritik nokta: Parlama noktasının (flash point) önemini vurgulayın.
• Ek bilgi: 6331 sayılı Kanun kapsamında periyodik kontrollerin yasal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 bir ventilin bazen yetersiz kalabileceği senaryoları anlatın.
• Gerçek örnek: Eşanjör ve buhar hattının aynı tankı ısıttığı bir durumda hesaplama zorluklarını belirtin.
• İnteraktif soru: Sisteminize dışarıdan eklenen yeni bir basınç kaynağı olduğunda emniyet donanımını güncelliyor musunuz?
• Kritik nokta: Operasyonel değişkenlerin (valf konumları) hesaba katılması gerektiğini vurgulayın.
• Ek bilgi: Teknik dosyanın denetimlerdeki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Yangının basınçlı kaplar için neden en tehlikeli dış etken olduğunu açıklayın.
• Gerçek örnek: Yangın sırasında genleşen akışkanın tankı nasıl bir bombaya dönüştürebileceğini anlatın.
• İnteraktif soru: Tesisinizdeki yangın söndürme sistemlerinin basınçlı kaplara yakınlığı yeterli mi?
• Kritik nokta: Yalıtımın (izolasyon) yangın anında basınç artışını geciktirici etkisine değinin.
• Ek bilgi: Fire-case (yangın durumu) tahliye hesabı için API 521 / TS EN ISO 4126 standartlarına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standartlara bağlı kalmamız gerektiğini (güvenlik, yasal uyum) açıklayın.
• Gerçek örnek: Standart dışı montaj yapılmış bir ventilin hatalı çalışma senaryosunu anlatın.
• İnteraktif soru: Ventillerinizin bakım ve ayar kayıtlarını kim tutuyor?
• Kritik nokta: Boyutlandırmanın sadece mühendislik işi olduğunu ve asla tahmini yapılmaması gerektiğini belirtin.
• Ek bilgi: API 520 gibi standartların neyi hedeflediğini özetleyin.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manometrelerin sadece bir aksesuar değil, basınçlı sistemin gözü olduğu vurgulanmalıdır. 2/3 kuralını açıklarken, göstergenin çalışma basıncını kadranın en üstüne zorlamaması gerektiğini belirtin. Kalibrasyonun yasal bir zorunluluk olduğunu ve kayıt altına alınması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Skalanın ortasının neden en ideal olduğunu açıklayın. İbrenin sürekli uçlarda olmasının yarattığı riskleri ve mekanik zorlanmayı anlatın. Katılımcılara kendi sahalarındaki manometreleri kontrol etmeleri için soru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Kırmızı işaretin neden hayati olduğunu vurgulayın. Bu işaretin operatörün inisiyatifinde olmadığını, tasarım değerine göre konulması gerektiğini hatırlatın. Yanlış yere konulan işaretlerin veya silinmiş işaretlerin risklerini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İbrenin takılı kalması gibi yaygın arızaların sonuçlarını tartışın. Arızalı bir göstergeyle çalışmanın kör uçak uçurmaya benzetilebileceğini vurgulayın. Arıza durumunda yapılacak acil müdahale adımlarını netleştirin.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Periyodik bakımın yasal mevzuattaki yerini hatırlatın. Kalibrasyonun sadece kağıt üzerinde olmadığını, cihazın doğruluğunun teyidi olduğunu anlatın. Yanlış manometre takmanın yaratabileceği uyumsuzluk risklerine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Patlatma diskinin bir emniyet vanasından farkını vurgulayın.
• Gerçek örnek: Kimyasal reaktörlerdeki ani basınç artışlarını anlatın.
• İnteraktif soru: Sistemin basıncı aniden yükselirse emniyet vanası mı yoksa disk mi daha hızlı tepki verir?
• Kritik nokta: Diskin tek kullanımlık olduğunu ve sistemin güvenliği için vazgeçilmez olduğunu belirtin.
• Ek bilgi: Patlatma disklerinin 6331 sayılı İSG Kanunu kapsamında periyodik kontrol gerekliliğine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Hareketli parçaların neden riskli olduğunu açıklayın.
• Gerçek örnek: Yapışkan akışkanların vana milini nasıl kilitlediğini anlatın.
• İnteraktif soru: Mekanik parçası olmayan bir diskin tıkanma olasılığı hakkında ne düşünüyorsunuz?
• Kritik nokta: Tasarım sadeliğinin İSG açısından getirdiği avantajları vurgulayın.
• Ek bilgi: İş Ekipmanlarının Kullanımında Sağlık ve Güvenlik Şartları Yönetmeliği çerçevesinde ekipman tasarımının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Sıcaklığın basınç üzerindeki fiziksel etkisini anlatın.
• Gerçek örnek: Güneş ışığına maruz tanklarda alınan pasif soğutma önlemlerinden bahsedin.
• İnteraktif soru: Yaz aylarında basınçlı hatlarda ne gibi farklılıklar gözlemliyorsunuz?
• Kritik nokta: Emniyet ventillerinin bakımının hayati olduğunu vurgulayın.
• Ek bilgi: Manometre okumalarının rutin kontrol listelerine eklenmesini önerin.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Tandem kullanımın neden tercih edildiğini açıklayın.
• Gerçek örnek: Korozif akışkanların vanaya verdiği zararı anlatın.
• İnteraktif soru: Disk ve vana arasındaki basıncın neden izlenmesi gerektiğini tartışın.
• Kritik nokta: İki koruma katmanının birbirini nasıl tamamladığını vurgulayın.
• Ek bilgi: Çalışanların Patlayıcı Ortamların Tehlikelerinden Korunması Hakkında Yönetmelik ile ilişkili güvenlik önlemlerine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disk seçiminin yaratabileceği riskleri anlatın.
• Gerçek örnek: Sıcaklık değişimiyle patlama basıncı kayan bir disk olayını tartışın.
• İnteraktif soru: İşletme basıncı ile patlama basıncı arasındaki fark neden önemlidir?
• Kritik nokta: Malzeme uyumluluğunun (korozyon/sıcaklık) hayati önemini vurgulayın.
• Ek bilgi: İlgili ekipman standartlarına ve üretici kılavuzlarına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Diskin neden tek kullanımlık olduğunu hatırlatın.
• Gerçek örnek: Patlayan diskin iptal edilmesiyle yaşanan bir kaza senaryosu.
• İnteraktif soru: Bir disk patladığında ilk yapılması gereken işlem nedir?
• Kritik nokta: Geçici çözümlerin (bypass vb.) yaratacağı ölümcül tehlikeyi vurgulayın.
• Ek bilgi: İş Ekipmanlarının Kullanımında Sağlık ve Güvenlik Şartları Yönetmeliği uyarınca bakım ve değişim kayıtlarının tutulması.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Basınç şalterlerinin birer koruyucu bariyer olduğunu vurgulayın.
• Gerçek örnek: Yanlış kalibrasyonlu bir şalterin sistemi zamanında durduramama riskini anlatın.
• İnteraktif soru: Çalıştığınız alanda basınç şalterlerinin mühürlü olup olmadığını kontrol ettiniz mi?
• Kritik nokta: Kalibrasyon sertifikasının güncelliği hayati önem taşır.
• Ek bilgi: Şalterin tepki süresi ile sistemin basınç artış hızı arasındaki ilişkiyi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Kademeli alarm mantığının neden şart olduğunu açıklayın.
• Gerçek örnek: HH alarmı devreye girdiğinde yaşanan acil duruş senaryosunu paylaşın.
• İnteraktif soru: Tesisinizde HH alarmı devreye girdiğinde izlenen acil durum prosedürünü biliyor musunuz?
• Kritik nokta: İnsan faktörünü devreden çıkaran otomasyonun güvenliği artırdığına dikkat çekin.
• Ek bilgi: Alarm hiyerarşisinin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Test edilmeyen güvenlik sisteminin işlevsiz olduğunu vurgulayın.
• Gerçek örnek: Test sırasında fark edilen bir arızanın nasıl büyük bir kazayı önlediğini anlatın.
• İnteraktif soru: En son alarm testini ne zaman yaptınız ve sonuç ne oldu?
• Kritik nokta: Test kayıtlarının yasal bir belge olduğunu unutmayın.
• Ek bilgi: Test prosedürlerinin yazılı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Trip ayarlarının hassas denge gerektirdiğini açıklayın.
• Gerçek örnek: Yanlış trip ayarı sonucu yaşanan gereksiz üretim duruşlarını anlatın.
• İnteraktif soru: Trip ayarlarının doğrulanması sürecinde hangi ekipmanları kullanıyorsunuz?
• Kritik nokta: Yetkili personel dışındaki müdahalelerin yasak olduğunu vurgulayın.
• Ek bilgi: Kalibrasyon sertifikalarının arşivlenmesinin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SIL yaklaşımının modern güvenlikteki yerini belirtin.
• Gerçek örnek: Bağımsız koruma katmanının arızayı nasıl izole ettiğini anlatın.
• İnteraktif soru: Tesisinizdeki sistemlerin SIL seviyeleri hakkında bilginiz var mı?
• Kritik nokta: SIL sistemlerinin periyodik testlerinin atlanmaması gerektiğini vurgulayın.
• Ek bilgi: SIL derecesinin risk ile doğru orantılı olduğunu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Emniyet donanımlarının sistemin son savunma hattı olduğunu vurgulayın.
• Gerçek örnek: Kalibrasyonu gecikmiş bir manometrenin yanlış basınç göstererek sistemin patlamasına neden olduğu vaka örneklerini anlatın.
• İnteraktif soru: İşyerinizdeki basınçlı ekipmanların en son ne zaman kalibre edildiğini biliyor musunuz?
• Kritik nokta: Kalibrasyon sertifikasının geçerliliğini her zaman kontrol edin.
• Ek bilgi: Üretici talimatlarını her zaman önceliklendirin.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Pop testinin hayati önemini açıklayın.
• Gerçek örnek: Vana üzerindeki kireçlenme veya tortu nedeniyle açılmayan vanaların risklerini belirtin.
• İnteraktif soru: Emniyet vananızın manuel test kolunu (lift lever) en son ne zaman denediniz?
• Kritik nokta: Test esnasında yüksek basınç tahliyesi olabileceğini unutmayın, kişisel koruyucu donanım kullanın.
• Ek bilgi: Test düzeneklerinin güvenli olduğundan emin olun.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Sıvıdan gaza geçişteki hacim genleşmesinin riskini açıklayın.
• Gerçek örnek: Transfer hatlarındaki şok dalgalarının (koç darbesi) neden olduğu kazalara değinin.
• İnteraktif soru: Sıvı transferi sırasında hangi KKD'leri kullanıyorsunuz?
• Kritik nokta: Oksijen seviyesindeki düşüşün riskine dikkat çekin.
• Ek bilgi: Eğitimli personel zorunluluğunu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yasal bir zorunluluk olduğunu hatırlatın.
• Gerçek örnek: Denetimlerde belgesi olmayan ekipmanların mühürlendiği durumları aktarın.
• İnteraktif soru: İşyerinizde bakım kayıtları için kullandığınız dijital bir sistem var mı?
• Kritik nokta: Kayıtların eksiksiz olması, iş kazası sonrası sorumluluğunuzu belirler.
• Ek bilgi: Kayıtları en az 5 yıl saklamayı prensip edinin.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Arızalı sistemin saatli bomba olduğunu vurgulayın.
• Gerçek örnek: Geçici çözümlerle çalıştırılan bir sistemin neden olduğu patlama olayını özetleyin.
• İnteraktif soru: Arızalı bir ekipman gördüğünüzde izlediğiniz raporlama süreci nedir?
• Kritik nokta: Asla geçici onarımlara (tamir bantları, sıkıştırma) izin vermeyin.
• Ek bilgi: Kilitleme-etiketleme (LOTO) prosedürünü uygulayın.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Doğru yedek parçanın el altında olmasının önemini belirtin.
• Gerçek örnek: Yedek parça eksikliği nedeniyle günler süren üretim duruşlarını örnek verin.
• İnteraktif soru: Kritik parçalarınızın stok listesi güncel mi?
• Kritik nokta: Yan sanayi veya uygunsuz parça kullanımından kaçının.
• Ek bilgi: Yedek parçaları orijinal üretici spesifikasyonlarına göre seçin.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Emniyet valflerinin bir basınçlı sistemin son savunma hattı olduğunu belirtin.
• Gerçek örnek: Geçmişte bir valfin kilitlenmesi sonucu yaşanan ekipman parçalanmasını anlatın.
• İnteraktif soru: Çalıştığınız birimde emniyet valflerinin mühürlü olup olmadığını kimler kontrol ediyor?
• Kritik nokta: Emniyet valfi ayarlarıyla oynamanın yasal sorumluluğunu vurgulayın.
• Ek bilgi: İş Ekipmanlarının Kullanımında Sağlık ve Güvenlik Şartları Yönetmeliği atıfını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 yolunun tıkanmasının valfin açılmasını anlamsız kıldığını açıklayın.
• Gerçek örnek: Tortu nedeniyle tıkanmış bir tahliye hattının yarattığı basınç artışını anlatın.
• İnteraktif soru: Hat üzerindeki vanaların açık/kapalı konumu nasıl doğrulanıyor?
• Kritik nokta: Vana konumlarının vardiya değişimindeki önemi.
• Ek bilgi: 6331 sayılı İş Sağlığı ve Güvenliği Kanunu çerçevesinde işverenin ekipman kontrol yükümlülüğü.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Ölçemediğiniz bir şeyi yönetemezsiniz prensibini vurgulayın.
• Gerçek örnek: Gösterge arızası nedeniyle basıncın yükseldiğini fark edemeyen bir operatör senaryosu.
• İnteraktif soru: Çalıştığınız alandaki manometrelerin son kalibrasyon tarihini kontrol ettiniz mi?
• Kritik nokta: Alarm sistemlerinin susturulmaması ve ciddiye alınması.
• Ek bilgi: İlgili İSG mevzuatı uyarınca ekipmanların kalibrasyon zorunluluğu.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 bir güvenlik önleminin asla yeterli olmadığını anlatın.
• Gerçek örnek: Bir sensör arızalandığında mekanik valfin devreye girmesiyle önlenen kaza.
• İnteraktif soru: Sizin sisteminizde en az kaç farklı koruma katmanı var?
• Kritik nokta: Katmanların birbirinden bağımsız çalışması gerekliliği.
• Ek bilgi: Çalışanların Patlayıcı Ortamların Tehlikelerinden Korunması Hakkında Yönetmelik.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Bakımın bir maliyet değil, yatırım olduğunu vurgulayın.
• Gerçek örnek: Bakımı geciktirilmiş bir kazanın yasal sonuçları.
• İnteraktif soru: Bakım kayıtlarına erişiminiz var mı?
• Kritik nokta: Bakım süreçlerinde ehil personel zorunluluğu.
• Ek bilgi: İş Ekipmanlarının Kullanımında Sağlık ve Güvenlik Şartları Yönetmeliği.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Korozyon ve erozyonun farkını açıklayın.
• Gerçek örnek: Bir tesisteki korozyon kaynaklı sızıntı vakasından bahsedin.
• İnteraktif soru: Çalıştığınız birimde en çok aşınma görülen noktalar neresi?
• Kritik nokta: Et kalınlığı ölçümü kayıtlarının önemi.
• Ek bilgi: Korozyon hızını etkileyen faktörleri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Yorulmanın neden sadece yüksek basınçta değil, değişimlerde de olduğunu açıklayın.
• Gerçek örnek: Basınç dalgalanmalarının ekipman üzerindeki etkisini vurgulayın.
• İnteraktif soru: Sistemin basıncını aniden değiştiren durumlar nelerdir?
• Kritik nokta: Çatlakların çıplak gözle görülmeyebileceği.
• Ek bilgi: Yorulma ömrü analizi ve periyodik kontroller.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BLEVE riskinin neden en büyük tehlike olduğunu açıklayın.
• Gerçek örnek: Yangın durumunda tankın soğutulmasının patlamayı nasıl önlediğini anlatın.
• İnteraktif soru: Tesisinizde acil durum tahliye yollarını biliyor musunuz?
• Kritik nokta: Güvenlik mesafelerinin (safety distance) önemini vurgulayın.
• Ek bilgi: Pasif koruma sistemlerinin (yalıtım, su sistemi) denetimini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Akışkanın fiziksel özelliklerinin yüzeye etkisini anlatın.
• Gerçek örnek: Filtrelerin tıkanması sonucu hattın aşınması durumu.
• İnteraktif soru: Kullandığınız hatlarda aşındırıcı madde var mı?
• Kritik nokta: Filtrelerin düzenli temizlenmesi.
• Ek bilgi: Akışkan hızı ve erozyon ilişkisi.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Tahribatsız muayenenin neden önemli olduğunu açıklayın.
• Gerçek örnek: Bir NDT raporunun nasıl yorumlandığını gösterin.
• İnteraktif soru: Periyodik kontrollerde hangi yöntemler kullanılıyor?
• Kritik nokta: NDT uzmanının yetkinliği.
• Ek bilgi: NDT yöntemlerinin çeşitleri.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malzeme seçiminin maliyet ve güvenlik risklerini anlatın.
• Gerçek örnek: Uygun kaplama ile ömrü uzayan bir sistem.
• İnteraktif soru: Ekipmanlarınızda hangi koruyucu yöntemler var?
• Kritik nokta: Malzeme uyumluluğu.
• Ek bilgi: Katodik koruma prensibi.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Termal şokun sadece yüksek sıcaklık değil, ani değişim ile ilgili olduğunu vurgulayın.
• Gerçek örnek: Kazan sistemlerinde ani soğutmanın metal yorgunluğuna etkisini anlatın.
• İnteraktif soru: İşletmenizde ani sıcaklık düşüşü yaşanan süreçler var mı?
• Kritik nokta: Malzeme sınırlarının aşılmaması için işletme talimatlarına uyumun hayati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Quenching (ani soğutma) etkisinin metal üzerindeki yıkıcı etkisini açıklayın.
• Gerçek örnek: Bakım sırasında sıcak hatlara su kaçması sonucu oluşan hasarları örnekleyin.
• İnteraktif soru: Ekipmanlarda ani soğutma riskine karşı ne tür korumalarınız var?
• Kritik nokta: Eğitimli personel dışında ekipmana müdahale edilmemesi.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Ramp rate kavramını açıklayın (derece/saat).
• Gerçek örnek: Devreye alma sırasında yavaş ısıtmanın önemi.
• İnteraktif soru: Operatörleriniz ısıtma hızlarını nasıl takip ediyor?
• Kritik nokta: Üretici talimatlarının yasal geçerliliği.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Gradyan farkının stres üzerindeki etkisini basit bir örnekle açıklayın.
• Gerçek örnek: İzolasyonu bozulmuş hatlarda oluşan yerel stres noktaları.
• İnteraktif soru: Termal kamera ölçümleri yapılıyor mu?
• Kritik nokta: İzolasyonun sadece enerji tasarrufu değil, güvenlik ekipmanı olduğu gerçeği.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Gevrekleşme (brittle fracture) olgusunu camın kırılmasına benzeterek anlatın.
• Gerçek örnek: Kış aylarında dış ortamda çalışan basınçlı hatların durumu.
• İnteraktif soru: Ekipmanlarınızın minimum çalışma sıcaklığı nedir?
• Kritik nokta: Malzeme sertifikalarının önemi ve periyodik kontrol kayıtları.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Basınçlı kaplardaki enerjinin ne kadar yüksek olduğunu vurgulayın.
• Kritik nokta: BLEVE'nin sadece bir yangın sonucu değil, fiziksel bir basınç boşalması olduğunu anlatın.
• Ek bilgi: Sıvılaşmış gazların hacim genleşme oranlarını örneklerle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Gerçek örnek: Geçmişteki büyük LPG tankı kazalarından bahsedin.
• İnteraktif soru: Ateş topunun yaydığı ısının çevredeki diğer tankları nasıl etkileyebileceğini sorun.
• Kritik nokta: Metalik dayanımın ısı ile nasıl düştüğünü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Sabit basınçlı ekipmanların yerinde test edilmesinin hayati önemini vurgulayın.
• Gerçek örnek: Kazan veya tanklarda yapılan hidrostatik testlerin olası sızıntıları nasıl önlediğini anlatın.
• İnteraktif soru: İşletmenizde son periyodik kontrol ne zaman yapıldı ve hangi belgeler düzenlendi?
• Kritik nokta: Testlerde sadece yetkili kuruluşların raporlarının geçerli olduğunu unutmayın.
• Ek bilgi: Basınçlı Ekipmanlar Yönetmeliği'ndeki test gerekliliklerine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Su ile soğutmanın amacının tankı söndürmek değil, basıncı kontrol altında tutmak olduğunu belirtin.
• Kritik nokta: Şarapnel etkisinin oluşturduğu tehlike bölgesini açıklayın.
• Ek bilgi: Uzaktan kumandalı monitörlerin kullanımını önerin.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İnteraktif soru: Eğer tank vanasından yangın çıkıyorsa neden söndürmek yerine kaçmalıyız?
• Kritik nokta: Sıvı seviyesi azaldıkça tankın neden daha savunmasız kaldığını anlatın.
• Ek bilgi: Acil durum toplanma alanlarının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Kritik nokta: Emniyet ventillerinin bakımının hayati önemini vurgulayın.
• Ek bilgi: Isı yalıtım kaplamalarının (yangın boyaları vb.) nasıl çalıştığını anlatın.
• Başlarken: Mühendislik önlemlerinin her zaman KKD'den önce geldiğini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Basınçlı sistemlerin sadece birer kap olmadığını, içlerinde büyük bir enerji barındırdıklarını vurgulayın.
• Gerçek örnek: Bir kompresör tankının kaynak dikişinden patlayarak parçalara ayrılma senaryosunu anlatın.
• İnteraktif soru: Çalıştığınız alanda basınçlı ekipmanların periyodik kontrol etiketlerini kontrol ediyor musunuz?
• Kritik nokta: Metalin yorulması ve korozyonun patlama üzerindeki etkisini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Şarapnelin sadece insan değil ekipman katili olduğunu belirtin.
• Gerçek örnek: Bir parçanın yüksek hızla başka bir boru hattına çarparak orayı delmesi durumunu açıklayın.
• İnteraktif soru: Çalışma alanınızda yüksek basınçlı boruların etrafında koruyucu bir kalkan veya bariyer var mı?
• Kritik nokta: İkincil hasarların maliyetinin birincil patlamadan daha yüksek olabileceğini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Personelin nerede durduğunun hayati önemini vurgulayın.
• Gerçek örnek: Bir operatörün yanlış konumlandığı için patlamadan nasıl etkilendiğini genel hatlarıyla anlatın.
• İnteraktif soru: İşyerinizdeki yüksek riskli bölgeleri biliyor musunuz?
• Kritik nokta: Güvenlik mesafesinin sadece bir tavsiye değil, hayatta kalma kuralı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Bariyerlerin sadece parçayı tutmakla kalmayıp personeli koruduğunu anlatın.
• Gerçek örnek: Bir test merkezinde kullanılan beton patlama hücrelerinden bahsedin.
• İnteraktif soru: Saha düzeninizde bariyerlerin yeterli olduğunu düşünüyor musunuz?
• Kritik nokta: Bariyerlerin sağlamlığının düzenli kontrol edilmesi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Bir kıvılcımın veya bir parçanın koca bir fabrikayı nasıl etkileyebileceğini anlatın.
• Gerçek örnek: Bir tankın patlayıp yanındaki tankı da patlatmasıyla oluşan büyük ölçekli sanayi kazalarını hatırlatın.
• İnteraktif soru: Tesisinizde acil durum durdurma butonlarının yerini biliyor musunuz?
• Kritik nokta: Domino etkisinin önlenmesinin tesisin toplam güvenliği için ne kadar önemli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Yanıcı gaz kaçağının sadece bir sızıntı değil, potansiyel bir bomba olduğunu vurgulayın.
• Gerçek örnek: Küçük bir conta sızıntısının kapalı bir alanda nasıl patlayıcı atmosfer yarattığını anlatın.
• İnteraktif soru: İşyerinizdeki gaz hatlarının son sızdırmazlık testini ne zaman yapıldığını biliyor musunuz?
• Kritik nokta: LEL seviyesinin önemini ve bu sınır aşılmadan müdahale edilmesinin hayati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Patlama üçgeninin her ayağının kırılmasının patlamayı önleyeceğini açıklayın.
• Gerçek örnek: Statik elektriğin bir gaz kaçağını nasıl ateşlediğine dair genel bir vaka örneği verin.
• İnteraktif soru: Çalıştığınız alanda statik elektrik riski oluşturan ekipmanlar nelerdir?
• Kritik nokta: Kapalı alanlarda gaz yoğunlaşmasının riskini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Taşınabilir kapların lojistik süreçlerindeki risklere odaklanın.
• Gerçek örnek: Yanlış istiflenen tüplerin düşerek valf kırılmasına yol açtığı kaza senaryolarını paylaşın.
• İnteraktif soru: Tüplerin taşınması sırasında en sık karşılaştığınız zorluk nedir?
• Kritik nokta: Tüp başlıklarının valf koruması için önemini vurgulayın.
• Ek bilgi: ADR (Tehlikeli Malların Karayolu ile Taşınması) mevzuatına uygun taşıma prosedürlerini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Ex-proof kavramının neden lüks değil zorunluluk olduğunu açıklayın.
• Gerçek örnek: Yanlış yere yerleştirilmiş bir dedektörün gaz kaçağını algılayamaması senaryosunu tartışın.
• İnteraktif soru: Gaz dedektörünüzün alarm verdiğini duyduğunuzda ne yapmanız gerektiğini biliyor musunuz?
• Kritik nokta: Dedektör kalibrasyonunun ihmal edilmemesi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Havalandırmanın sadece konfor değil, hayati bir güvenlik önlemi olduğunu belirtin.
• Gerçek örnek: Havalandırma menfezlerinin depo malzemeleriyle kapatılmasının yarattığı tehlikeyi anlatın.
• İnteraktif soru: Çalışma alanınızdaki havalandırma menfezleri temiz mi ve açık mı?
• Kritik nokta: Mekanik havalandırmanın yedekli çalışması gerekliliğini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ATEX bölgelerinin neden belirlendiğini ve çalışma kurallarını açıklayın.
• Gerçek örnek: Bölge 1'e uygun olmayan bir cihazla girilmesinin sonuçlarını tartışın.
• İnteraktif soru: Çalıştığınız bölgenin ATEX sınıfını biliyor musunuz?
• Kritik nokta: Bölge işaretlemelerinin görünürlüğünün hayati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Eğitimin özetini yapın ve katılımcıların sorularını yanıtlayın.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Boru hatlarının sistemin damarları olduğunu belirtin.
• Gerçek örnek: Korozyon nedeniyle incelen borularda meydana gelebilecek patlama risklerini anlatın.
• İnteraktif soru: Tesisat hatlarınızdaki mesnetlerin durumunu en son ne zaman kontrol ettiniz?
• Kritik nokta: Titreşimin bağlantı noktalarını nasıl gevşettiğini vurgulayın.
• Ek bilgi: İlgili İSG mevzuatı uyarınca tesisatın periyodik bakım kayıtlarının tutulması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Etiketlerin birer güvenlik kimliği olduğunu açıklayın.
• Gerçek örnek: Okunamayan bir etiket yüzünden yanlış gazın yanlış sisteme bağlanması riskini anlatın.
• İnteraktif soru: Çalışma alanınızda sabitleme aparatı olmayan tüp gördünüz mü?
• Kritik nokta: Etiketin silinmiş olması o tüpü güvensiz kılar, kullanmayın.
• Ek bilgi: İlgili İSG mevzuatı gereği ekipman üzerindeki işaretlemelerin korunması esastır.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Kurulum yerinin bir sistemin güvenliğindeki etkisini vurgulayın.
• Gerçek örnek: Yetersiz havalandırma nedeniyle biriken gazın oluşturduğu riskleri anlatın.
• İnteraktif soru: Ekipmanınızın etrafında acil müdahale için yeterli alan var mı?
• Kritik nokta: Zemin dayanımı hesaplanırken ekipmanın dolu ağırlığı dikkate alınmalıdır.
• Ek bilgi: İlgili İSG mevzuatı, ekipman çevresinde en az 1-1.5 metre açıklık bırakılmasını tavsiye eder.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CE işaretinin bir kalite belgesi değil, bir güvenlik uygunluk beyanı olduğunu vurgulayın.
• Gerçek örnek: Basınçlı kap üzerindeki CE etiketinin görünürlüğünü anlatın.
• İnteraktif soru: CE işareti olmayan bir ekipmanla karşılaştığınızda ne yaparsınız?
• Kritik nokta: CE işareti ürünün güvenli olduğunun yasal kanıtıdır.
• Ek bilgi: İş Ekipmanları Yönetmeliği'ndeki yasal yükümlülüklere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Teknik dosyanın bir ürünün kimlik kartı olduğunu belirtin.
• Gerçek örnek: Bir denetim sırasında istenen belgeleri örnekleyin.
• İnteraktif soru: Teknik dosyası olmayan bir ekipmanın riskleri nelerdir?
• Kritik nokta: Belgelerin eksik olması yasal sorumluluk doğurur.
• Ek bilgi: 6331 sayılı kanun kapsamındaki belge saklama sürelerine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Basınçlı sistemlerin neden riskli olduğunu ve 0,5 barın neden bir sınır olduğunu anlatın.
• Kritik nokta: Yönetmelik kapsamına giren ekipmanların kayıt altına alınması gerektiğini vurgulayın.
• Ek bilgi: 0,5 barın altındaki sistemlerin de tamamen risksiz olmadığını, sadece farklı bir statüye tabi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 ürünün tedarik zincirindeki her bireyin sorumluluğu olduğunu belirtin.
• Gerçek örnek: Bir ithalatçı firmanın yapması gereken kontrol adımlarını anlatın.
• İnteraktif soru: Tedarikçinizden hangi belgeleri talep ediyorsunuz?
• Kritik nokta: Sorumluluk zinciri kopmamalıdır.
• Ek bilgi: İthalatçıların yasal sorumluluklarına vurgu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Dil bariyerinin iş kazalarındaki rolünü vurgulayın.
• Gerçek örnek: Yabancı dildeki bir etiketin yanlış anlaşılmasının olası sonuçlarını anlatın.
• İnteraktif soru: İşyerinizde Türkçe olmayan bir uyarı etiketi gördünüz mü?
• Kritik nokta: Türkçe kılavuz yasal bir zorunluluktur.
• Ek bilgi: İşaretlerin standartlara uygunluğu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Güvenliğin maliyetten önce geldiğini hatırlatın.
• Gerçek örnek: Uygunsuz ekipman nedeniyle yaşanan bir kaza senaryosu üzerinden konuşun.
• İnteraktif soru: Uygunsuz bir ekipman fark ettiğinizde kime bildirmelisiniz?
• Kritik nokta: İdari yaptırımlar sadece maddi değildir, hukuki sorumluluk da doğurur.
• Ek bilgi: 6331 sayılı kanun kapsamındaki denetim süreçlerinden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Basınçlı ekipmanların neden özel bir dikkat gerektirdiğini vurgulayın.
• Gerçek örnek: Eksik talimat sebebiyle yaşanan bir kazanın sonuçlarını genel hatlarıyla belirtin.
• İnteraktif soru: Çalıştığınız ekipmanlarda yazılı talimatların nerede olduğunu biliyor musunuz?
• Kritik nokta: Talimatların sadece bir kağıt parçası değil, hayati bir güvenlik aracı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Basınçlı sistemlerde zamanın hayati önem taşıdığını belirtin.
• Gerçek örnek: Acil durdurma butonuna ulaşamama gibi durumların risklerini konuşun.
• İnteraktif soru: Acil bir durumda ekipmanı nasıl durduracağınızı biliyor musunuz?
• Kritik nokta: Normal işletme sınırlarının aşılmasının geri dönüşü olmayan hasarlar verebileceğini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Dokümanların tozlu raflarda değil, sahada olması gerektiğini vurgulayın.
• Gerçek örnek: Eski bir talimata göre işlem yapmanın getireceği yasal sorumlulukları tartışın.
• İnteraktif soru: Son bir yıl içinde üzerinde değişiklik yapılan bir ekipman var mı?
• Kritik nokta: Güncelleme yapılmayan her doküman, gizli bir tehlike kaynağıdır.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Basınç ve sıcaklık değerlerinin birbirini nasıl etkilediğini açıklayın.
• Gerçek örnek: Kalibrasyonu bozuk bir manometrenin yanlış yönlendirme riskini anlatın.
• İnteraktif soru: Göstergelerde sapma gördüğünde ne yaparsınız?
• Kritik nokta: Limit değerleri sadece bir sayı değil, ekipmanın direnç sınırıdır.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ve belgelemenin yasal önemini vurgulayın.
• Gerçek örnek: İmzalı bir formun iş kazası sonrası işveren için nasıl bir savunma aracı olduğunu açıklayın.
• İnteraktif soru: Talimatları okuduğunuzda anlamadığınız kısımlar oluyor mu?
• Kritik nokta: Anlamadan atılan imza, güvenlik risklerini ortadan kaldırmaz.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Basınçlı sistemlerde operatörün teknik bilgisi hayati önem taşır. Operatörün sadece düğmeye basan değil, sistemin dilinden anlayan bir teknik personel olması gerektiğini vurgulayın. Yetkilendirme belgelerinin güncel tutulmasının yasal bir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Operatörlerin tehlikeyi önceden sezmesi için acil durum donanımlarının yerini ve işleyişini ezberlemeleri gerekir. Sızıntı durumunda panik yapmadan sistemin enerjisinin nasıl kesileceğini örnekleyerek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Gerçek örnek: İşyerinizde bulunan hava kompresörü tanklarını veya hidroforları örnek verin.
• İnteraktif soru: Katılımcılara çalışma alanlarında hangi basınçlı kapları kullandıklarını sorun.
• Kritik nokta: Her ekipmanın kendine has bir kullanım kılavuzu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Yetkisiz müdahalenin en büyük kaza nedeni olduğunu belirtin. İşyerinde herkesin kendi görev tanımı dışındaki sisteme dokunmaması gerektiğini vurgulayın. Fiziksel bariyerlerin ve uyarı levhalarının yasal sorumluluğu hatırlattığını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Eğitimlerin sadece bir kez alınmadığını, teknolojinin gelişmesiyle sürekli güncellenmesi gerektiğini vurgulayın. Kayıt tutmanın, olası bir denetimde yasal geçerliliğinizi kanıtlamak için tek yol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Vardiya değişimleri kazaların en sık yaşandığı anlardır. Bilgi aktarımındaki eksikliğin sistemi tehlikeye atacağını anlatın. Yazılı kayıt tutmanın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Basınçlı sistemlerin patlama riskini vurgulayın.
• Gerçek örnek: Küçük bir sızıntının zamanla nasıl büyüdüğünü anlatın.
• İnteraktif soru: Manometre okumayı bilen var mı?
• Kritik nokta: Emniyet vanasının mühürlü olması yasal şarttır.
• Ek bilgi: Göstergelerin kalibrasyon tarihine dikkat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hukuki koruyuculuğunu açıklayın.
• Gerçek örnek: Kayıt tutulmayan bir kazada sorumluluğun nasıl belirsizleştiğini anlatın.
• İnteraktif soru: Checklistlerin önemine inanıyor musunuz?
• Kritik nokta: Kayıtlar imzasız olmamalıdır.
• Ek bilgi: Dijital kayıt sistemleri kullanılıyorsa yedekleme prosedürlerini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durdurma butonunun yerini hatırlatın.
• Gerçek örnek: Yetkisiz müdahale sonucu oluşan kazalardan bahsedin.
• İnteraktif soru: Sizce arıza bildirimi yaparken en büyük engel nedir?
• Kritik nokta: Yazılı raporlama yasal kanıttır.
• Ek bilgi: Kilitleme ve etiketleme (LOTO) prosedürünü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Su çekici etkisinin (water hammer) yıkıcılığını anlatın.
• Gerçek örnek: Tıkanmış bir drenajın neden olduğu paslanmayı tarif edin.
• İnteraktif soru: Kondens tahliyesini kimler yapıyor?
• Kritik nokta: Çevre kirliliği konusuna değinin.
• Ek bilgi: Otomatik drenaj sistemlerinin avantajlarını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Tasarım basıncı nedir, neden önemlidir?
• Gerçek örnek: Kalibrasyonu bozuk bir gösterge yüzünden yaşanan basınç kazası.
• İnteraktif soru: Gösterge üzerinde kırmızı işaretleme var mı?
• Kritik nokta: Metal yorulması gözle görülmez, veriye dayalı takip edilmelidir.
• Ek bilgi: Periyodik kontrol periyotlarını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Basıncın kinetik ve potansiyel enerjisini vurgulayın.
• Gerçek örnek: Yanlış tahliye sonucu oluşan bir ekipman deformasyonu senaryosu anlatın.
• İnteraktif soru: Sistemdeki basıncı tahliye etmeden vana kapatmanın yeterli olduğunu düşünen var mı?
• Kritik nokta: Basınç göstergelerinin kalibrasyonunun doğruluğu hayati önem taşır.
• Ek bilgi: Basınç tahliyesi sırasında kişisel koruyucu donanım eksiksiz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 prensibinin sadece elektrik değil tüm enerji türleri için geçerli olduğunu belirtin.
• Gerçek örnek: Etiketsiz açılan bir vananın bakım personelini tehlikeye atma durumunu tartışın.
• İnteraktif soru: Kilidi olmayan bir vana için nasıl bir önlem alırsınız?
• Kritik nokta: Kilit anahtarının sadece bakım yapan kişide olması zorunludur.
• Ek bilgi: LOTO prosedürü 6331 sayılı kanun kapsamında işverenin sorumluluğundadır.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Basınçlı bir balonun patlaması ile bir hava tankının patlaması arasındaki enerji farkını örnekleyin.
• Kritik nokta: Basınç arttıkça depolanan enerjinin doğrusal değil, hacimle birlikte katlanarak arttığını vurgulayın.
• Ek bilgi: Risk değerlendirmesi yaparken ekipmanın konumu ve çevresindeki çalışan sayısının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İzolasyonun fiziksel bir engel olduğunu ancak kalıntı enerjinin unutulmaması gerektiğini vurgulayın.
• Gerçek örnek: Basınçlı bir hattın içerisinde kalan kimyasalın bakım sırasında sızması.
• İnteraktif soru: İzolasyon yaptığınızdan eminsiniz ancak hala basınç göstergesi hareket ediyor, ne yaparsınız?
• Kritik nokta: Doğrulama yapılmadan asla bakımın başladığı kabul edilmemelidir.
• Ek bilgi: İşyeri Bina ve Eklentilerinde Alınacak Sağlık ve Güvenlik Önlemleri bu konuda rehberlik eder.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Sıcak işlerin basınçlı kaplarda patlama riski taşıdığını hatırlatın.
• Gerçek örnek: Temizlenmemiş bir tankın içinde yapılan kaynak sırasında yaşanan kaza.
• İnteraktif soru: Sıcak iş izni olmadan neden hiçbir işlem yapılmamalıdır?
• Kritik nokta: Gaz ölçümü anlık değil, çalışma süresince periyodik yapılmalıdır.
• Ek bilgi: İzin formu yazılı bir belge olarak dosyalanmalıdır.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Devreye almanın bakımın en riskli aşamalarından biri olduğunu belirtin.
• Gerçek örnek: Hızlı basınç artışı sonucu patlayan bir conta veya bağlantı parçası.
• İnteraktif soru: Test sırasında neden çalışma alanını boşaltmalıyız?
• Kritik nokta: Emniyet valflerinin test öncesi devre dışı kalmadığından emin olunmalıdır.
• Ek bilgi: Devreye alma kontrol listeleri standart bir form haline getirilmelidir.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 basınçlı sistemlerin anlık arıza potansiyelini vurgulayın.
• Gerçek örnek: Basınçlı bir tankın çevresindeki güvenlik şeridinin ihlal edilmesinin yaratabileceği riskleri anlatın.
• İnteraktif soru: Sizin çalışma alanınızda kısıtlı erişim bölgesi var mı ve nasıl işaretlenmiş?
• Kritik nokta: İzin almadan bu bölgelere giren personelin yarattığı riskleri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Görsel uyarıların insan davranışları üzerindeki etkisini vurgulayın.
• Gerçek örnek: Standart dışı bir uyarı levhasının neden kazaya davetiye çıkardığını açıklayın.
• İnteraktif soru: İşyerinizdeki uyarı levhalarının yeterli olduğunu düşünüyor musunuz?
• Kritik nokta: Bariyerlerin sadece uyarı değil, fiziksel koruma amaçlı da olduğunu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Parçalanma dinamiğinin tahmin edilemezliğini anlatın.
• Gerçek örnek: Bir vana patlamasında parçaların hangi yöne gittiğini gösteren teorik bir senaryo paylaşın.
• İnteraktif soru: Çalıştığınız makinenin en zayıf noktası neresidir?
• Kritik nokta: Asla doğrudan vana veya flanş karşısında durmayın.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Domino etkisinin tesis ölçeğindeki riskini vurgulayın.
• Gerçek örnek: Bir tankın sızıntısının yanındaki elektrik panosuna zarar vermesi durumunu örnekleyin.
• İnteraktif soru: Ekipmanınızın yanındaki bir cihaz arızalansa ne olur?
• Kritik nokta: Risk analizi sadece tek cihazı değil, çevresini de kapsamalıdır.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Dışarıdan gelen personelin tesisin risklerini bilmediğini hatırlatın.
• Gerçek örnek: Eğitim almamış bir taşeronun vana ile oynaması sonucu oluşan kaza senaryosunu paylaşın.
• İnteraktif soru: Taşeronlar sahanıza girmeden önce ne tür bir eğitim alıyor?
• Kritik nokta: Ziyaretçiler her zaman rehber eşliğinde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Basınçlı sistemlerin potansiyel tehlikelerini vurgulayın.
• Gerçek örnek: Geçmişte yaşanan bir basınçlı kap sızıntısı sonrası hazırlanan planın öneminden bahsedin.
• İnteraktif soru: İşyerinizdeki basınçlı sistemlerin en yakın tehlike bölgesini biliyor musunuz?
• Kritik nokta: Acil durum planının sadece kağıt üzerinde değil, uygulamada çalışması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Alarmın duyulmasının hayati önemini açıklayın.
• Gerçek örnek: Engellenmiş bir tahliye yolunun yaratabileceği riskleri anlatın.
• İnteraktif soru: İşyerimizde acil çıkış tabelalarının yerini kaç kişi net olarak biliyor?
• Kritik nokta: Tahliye yollarının düzenli kontrolünün yasal bir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Gerçek örnek: Kaynak dikişlerindeki korozyonun nasıl sızıntıya yol açtığını anlatın.
• İnteraktif soru: Bağlantı noktalarında sızıntı veya paslanma gördüğünüzde ne yaparsınız?
• Kritik nokta: Sadece dış gözlem yetmez, uzman ekiplerce periyodik kontrol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ESD sistemlerinin kazayı nasıl durdurduğunu açıklayın.
• Gerçek örnek: Yanlış vana kapatma sonucu yaşanan bir kaza örneği (isim vermeden).
• İnteraktif soru: Acil durum vanalarının yerini bilmeyen var mı?
• Kritik nokta: İzolasyonun hayati olduğunu ve yetkisiz müdahalenin risklerini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Dış ekiplerin tesise yabancı olduğunu unutmayın.
• Gerçek örnek: Koordinasyon eksikliği nedeniyle müdahalede yaşanan gecikmeler.
• İnteraktif soru: Tesisimizin saha krokisi itfaiye ile güncel olarak paylaşılıyor mu?
• Kritik nokta: Yetkili personelin yönlendirme görevinin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Tatbikatın bir oyun değil, hayat kurtarma çalışması olduğunu belirtin.
• Gerçek örnek: Tatbikat sayesinde engellenen gerçek bir kaza senaryosu.
• İnteraktif soru: Son katıldığınız tatbikatta eksik gördüğünüz bir nokta oldu mu?
• Kritik nokta: Görevli personelin sorumluluğunun ciddiyeti.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LPG'nin neden doğal gazdan farklı davrandığını vurgulayın.
• Gerçek örnek: Depolama alanlarında gazın zeminde biriktiği vaka analizlerini anlatın.
• İnteraktif soru: İşyerinizde gaz algılama sensörleri nerede konumlandırılmış?
• Kritik nokta: Gazın havadan ağır olması en büyük risk faktörüdür.
• Ek bilgi: 6331 sayılı İSG Kanunu kapsamında risk değerlendirmesi güncellenmelidir.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Sıvılaşmanın avantaj ve dezavantajlarını anlatın.
• Gerçek örnek: Küçük bir sızıntının nasıl büyük bir gaz bulutuna dönüştüğünü açıklayın.
• İnteraktif soru: Sızıntı anında müdahale için hangi donanımlara sahipsiniz?
• Kritik nokta: Genleşme oranı, sızıntının riskini 250 kat artırır.
• Ek bilgi: Periyodik kontrol kayıtlarını mutlaka saklayın.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Etil merkaptanın neden eklendiğini açıklayın.
• Gerçek örnek: Koku körlüğü (olfactory fatigue) durumunda dedektörlerin önemini anlatın.
• İnteraktif soru: Gaz kokusu aldığınızda ilk yapacağınız hareket nedir?
• Kritik nokta: Koku duyusu tek güvenlik önlemi değildir.
• Ek bilgi: Acil durum tahliye planlarını gözden geçirin.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LEL ve UEL kavramlarının ne anlama geldiğini basitçe anlatın.
• Gerçek örnek: Ex-proof ekipman kullanmamanın yaratabileceği sonuçları tartışın.
• İnteraktif soru: Bölgenizdeki patlayıcı ortam sınıflandırması nedir?
• Kritik nokta: Statik elektrik, en az açık ateş kadar tehlikelidir.
• Ek bilgi: Bölge sınıflandırma (Zon 0, 1, 2) haritalarını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Kapalı alanların LPG için neden bir tuzak olduğunu açıklayın.
• Gerçek örnek: Bodrum katlardaki gaz birikimlerini önlemek için alınan teknik tedbirleri anlatın.
• İnteraktif soru: İşletmenizde gaz birikebilecek bodrum veya çukur var mı?
• Kritik nokta: Kapalı alanlara giriş izni prosedürü burada hayati önem taşır.
• Ek bilgi: Havalandırma sistemlerinin periyodik bakım kayıtlarını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Gaz tüplerinin kapalı alanlarda neden tehlikeli olduğunu vurgulayın.
• Gerçek örnek: Havalandırmasız depoda biriken gazın yarattığı riskleri anlatın.
• İnteraktif soru: Çalışma alanınızda tüplerin havalandırması yeterli mi?
• Kritik nokta: 6 metre kuralının oksijen/yakıcı gaz tüplerini yanıcı gaz tüplerinden AYIRMAK için olduğunu hatırlatın.
• Ek bilgi: Patlamaya dayanıklı (ex-proof) tesisatın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Tüpün devrilmesi sonucu valfin kırılma riskini açıklayın.
• Gerçek örnek: Zincirle sabitlenmemiş tüplerin devrilme senaryosunu paylaşın.
• İnteraktif soru: Depolama alanında zinciri olmayan tüp gördünüz mü?
• Kritik nokta: Tüp arabası kullanımı zorunluluktur.
• Ek bilgi: Valf koruyucu başlıkların takılı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Birim karışıklığının neden olduğu kazaların literatürdeki yerinden bahsedin.
• Kritik nokta: Kalibrasyon etiketlerinin üzerindeki birim değerlerini kontrol etmenin önemini anlatın.
• Ek bilgi: İşletme basıncının her zaman emniyet valfi ayar basıncından düşük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Sıcaklığın basınç üzerindeki doğrudan etkisini anlatın.
• Gerçek örnek: Güneş altında kalan tüpün basınç artış riski.
• İnteraktif soru: Depolama alanında termometre var mı?
• Kritik nokta: 50 derece sınırı aşılmamalıdır.
• Ek bilgi: Gölgelik yapılarının yanmaz malzemeden olması gerekir.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Karışıklığın yarattığı zaman kaybı ve riskleri belirtin.
• Gerçek örnek: Yanlışlıkla boş tüpü dolu sanıp sisteme bağlama riski.
• İnteraktif soru: Boş tüpleri nasıl işaretliyorsunuz?
• Kritik nokta: Stok miktarı minimum tutulmalıdır.
• Ek bilgi: Periyodik test takibinin yasal sorumluluğunu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Havadan ağır gazların zemin seviyesinde birikme riskini açıklayın.
• Gerçek örnek: Bodrum katlarda sızıntı sonucu oluşan boğulma vakaları.
• İnteraktif soru: İşyerinizde bodrumda tüp var mı?
• Kritik nokta: Zemin seviyesinde depolama esastır.
• Ek bilgi: Risk değerlendirmesi raporunu güncel tutun.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 uygunluğunun kaza önlemedeki birincil rolünü vurgulayın.
• Gerçek örnek: Uygun olmayan bir hortumun çatlama anını hayal ettirin.
• İnteraktif soru: Hortumlarınızı en son ne zaman kontrol ettiniz?
• Kritik nokta: Kelepçe sıkılığının elle değil uygun ekipmanla kontrol edilmesi gerektiğini belirtin.
• Ek bilgi: Hortumların üzerindeki üretim tarihlerine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Alevle testin geçmişte kalan ve ölümcül bir hata olduğunu belirtin.
• Gerçek örnek: Sabunlu suyun kabarcık yapma mekanizmasını kısaca açıklayın.
• İnteraktif soru: Kaçak şüphesi olduğunda ilk müdahaleniz ne olur?
• Kritik nokta: Ortam havalandırmasının önemi.
• Ek bilgi: Kaçak tespit spreylerinin kullanımı daha güvenli ve hızlıdır.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Regülatörün sistemin kalbi olduğunu vurgulayın.
• Gerçek örnek: Basınç değerleri uyumsuz bir sistemde oluşan alev dalgalanmasını anlatın.
• İnteraktif soru: Regülatörlerin üzerindeki tarihleri kontrol ediyor musunuz?
• Kritik nokta: Basınç ayarının yetkisiz kişilerce değiştirilmemesi.
• Ek bilgi: Regülatörlerin sertifikasyon süreçleri.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Küçük bir contanın büyük kazaları önlediğini belirtin.
• Gerçek örnek: Yanlış takılan conta nedeniyle oluşan sızıntıları tarif edin.
• İnteraktif soru: Tüp değişimi sırasında conta kontrolü yapıyor musunuz?
• Kritik nokta: Conta kalitesi ve standartlara uygunluğu.
• Ek bilgi: Bağlantı dişlerinin temizliği.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Vananın bir güvenlik kilidi olduğunu unutmayın.
• Gerçek örnek: Depolama alanındaki düzensizliğin yarattığı riskler.
• İnteraktif soru: Tüpleriniz çalışma alanında sabitlenmiş durumda mı?
• Kritik nokta: Tüplerin dik durması ve devrilmemesi.
• Ek bilgi: Boş ve dolu tüplerin ayrı alanlarda tutulması.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Yetkisiz dolumun neden olduğu kazaların yıkıcı etkilerini vurgulayın.
• Gerçek örnek: Standart dışı bir tesiste yaşanabilecek olası bir vana patlamasını senaryolaştırın.
• İnteraktif soru: Çalıştığınız sahada dolum yapan firmaların yetki belgelerini sorguladınız mı?
• Kritik nokta: Lisanssız yerlerdeki maliyet tasarrufu, insan hayatı karşısında değersizdir.
• Ek bilgi: LPG Piyasası mevzuatı (5307 s. Kanun/EPDK) ve 6331 sayılı Kanun'a atıfta bulunarak yasal sorumluluğu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Sıvı genleşmesi prensibini basit bir fiziksel örnekle açıklayın.
• Gerçek örnek: Yaz aylarında güneşte kalan aşırı dolu bir tüpün maruz kaldığı basıncı anlatın.
• İnteraktif soru: Tüp dolumunda kullanılan ağırlık kontrol sistemlerini biliyor musunuz?
• Kritik nokta: %85 sınırı, gazın genleşme payını korumak için teknik/yasal bir güvenlik zorunluluğudur.
• Ek bilgi: Emniyet valflerinin aşırı basınca karşı son savunma hattı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Basınçlı ekipmanların neden tehlikeli olduğunu fiziksel enerji kavramıyla açıklayın.
• Kritik nokta: PS x V çarpımının güvenlik katsayıları üzerindeki etkisini vurgulayın.
• Gerçek örnek: Yanlış hesaplanan bir tankın patlama riskiyle sonuçlanan bir vaka analizi üzerinden ilerleyin.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Tara ağırlığının dolumdaki kritik rolünü açıklayın.
• Gerçek örnek: Etiketi okunmayan bir tüpün, yanlış gazla doldurulma riskinden bahsedin.
• İnteraktif soru: Bir tüpün hidrostatik test tarihine nereden bakılacağını biliyor musunuz?
• Kritik nokta: Ağırlık kaydı tutulmayan hiçbir dolum işlemi güvenli kabul edilemez.
• Ek bilgi: Periyodik muayenelerin yasal zorunluluk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Görsel muayenenin neden en hızlı ve en etkili güvenlik önlemi olduğunu belirtin.
• Gerçek örnek: Valfi kırık bir tüpün düşmesi sonucu oluşan basınçlı boşalmayı anlatın.
• İnteraktif soru: Hasarlı tüpü fark ettiğinizde ilk yapmanız gereken nedir?
• Kritik nokta: Karantina alanı, güvenli tesis yönetiminin bir parçasıdır.
• Ek bilgi: Sızdıran tüplerle çalışmanın iş kazası istatistiklerindeki yerini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Statik elektriğin gözle görülmeyen ama ölümcül bir tehlike olduğunu belirtin.
• Gerçek örnek: Antistatik ayakkabı kullanmayan bir çalışanın dolum hattına dokunmasıyla oluşan arkı anlatın.
• İnteraktif soru: Çalışma alanınızdaki topraklama hattını nasıl kontrol edersiniz?
• Kritik nokta: Topraklama hattının kopuk olması durumunda dolum işlemi durdurulmalıdır.
• Ek bilgi: Elektrik Tesislerinde Topraklamalar Yönetmeliği'ne göre periyodik ölçüm zorunluluğunu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Basınçlı tüplerin aslında birer enerji deposu olduğunu vurgulayın.
• Gerçek örnek: Testi geçemeyen bir tüpün neden hizmetten çekilmesi gerektiğini anlatın.
• İnteraktif soru: Tüplerin son test tarihini nasıl takip ediyorsunuz?
• Kritik nokta: Hidrostatik testin tüpün ömrünü belirleyen en temel kriter olduğunu belirtin.
• Ek bilgi: Periyodik kontrol dayanağı İş Ekipmanları Yönetmeliği EK-III (azami yılda bir); tüp yeniden-test periyodu gaz türüne göre ilgili TS EN standardındadır.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 basit görünen hasarın bile büyük risk taşıyabileceğini söyleyin.
• Gerçek örnek: Paslanmış bir tüpün yarattığı riskleri tanımlayın.
• İnteraktif soru: Tüpü kullanmadan önce nelere dikkat ediyorsunuz?
• Kritik nokta: Görsel muayenenin teknik muayenenin ilk adımı olduğunu vurgulayın.
• Ek bilgi: İlgili yönetmelikte görsel muayenenin yasal yeri.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Bilginin güvenliğin temeli olduğunu vurgulayın.
• Gerçek örnek: Etiketi silinmiş bir tüpün yaratacağı belirsizliği anlatın.
• İnteraktif soru: Tüp üzerindeki bilgileri okumakta zorlandığınız oldu mu?
• Kritik nokta: Kayıt tutmanın yasal sorumluluğu.
• Ek bilgi: İlgili yönetmeliklerdeki işaretleme kuralları.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Hasarlı tüpün bir saatli bomba gibi olduğunu ifade edin.
• Gerçek örnek: Servis dışı bırakma prosedürünün uygulanması.
• İnteraktif soru: Hasarlı bir tüp bulduğunuzda kime haber verirsiniz?
• Kritik nokta: Ayrıştırma alanının önemi.
• Ek bilgi: Bertaraf süreçleri.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Vananın tüpün kontrol merkezi olduğunu vurgulayın.
• Gerçek örnek: Sızıntı testi ve önemi.
• İnteraktif soru: Vana arızası durumunda ne yapmalısınız?
• Kritik nokta: Parça değişiminde orijinal ürün kullanımı.
• Ek bilgi: İş Ekipmanları Yönetmeliği (bakım) + üretici onaylı/CE parça.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Gaz kaçağının en kritik anının ilk müdahale olduğunu vurgulayın.
• Gerçek örnek: Vanaların kolay erişilebilir olması gerektiğini belirtin.
• İnteraktif soru: İşyerinizdeki ana gaz vanasının yerini biliyor musunuz?
• Kritik nokta: Vana kapatılırken metalik kıvılcım oluşturulmamasına dikkat edilmelidir.
• Ek bilgi: Binaların Yangından Korunması Hakkında Yönetmelik referans alınmalıdır.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Görünmez tehlike olan kıvılcımı anlatın.
• Gerçek örnek: Bir cep telefonu çalmasının bile patlamaya yol açabileceğini belirtin.
• İnteraktif soru: Gaz kokusu aldığınızda ışığı açmak neden tehlikelidir?
• Kritik nokta: Elektrik kesme işlemi mutlaka yetkili bir kişi tarafından ana panodan yapılmalıdır.
• Ek bilgi: Elektrik Kuvvetli Akım Tesisleri Yönetmeliği kapsamında önlemlerinizi gözden geçirin.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kategorisinin sadece bir sayı değil, bir güvenlik seviyesi olduğunu belirtin.
• Kritik nokta: Kategori IV ekipmanların neden daha sık ve detaylı muayene edilmesi gerektiğini açıklayın.
• İnteraktif soru: Kendi işyerinizde Kategori IV ekipman olup olmadığını nasıl anlarsınız?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Gazın havadan ağır olan türlerinin çukurlarda biriktiğini unutmayın.
• Gerçek örnek: Bodrum katlarında biriken gazın oluşturduğu riskleri anlatın.
• İnteraktif soru: Tahliye planınızda toplanma alanı neresidir?
• Kritik nokta: Havalandırma için zorlamalı sistemler patlama riski oluşturuyorsa dikkatli olunmalıdır.
• Ek bilgi: İşyeri Bina ve Eklentilerinde Alınacak Sağlık ve Güvenlik Önlemlerine İlişkin Yönetmelik kurallarına uyun.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Gaz yangınlarında en büyük hatanın gazı kesmeden söndürmek olduğunu vurgulayın.
• Gerçek örnek: Gaz kesilmeden söndürmenin yarattığı patlama risklerini anlatın.
• İnteraktif soru: Yangın söndürücüyü kullanmayı biliyor musunuz?
• Kritik nokta: Gaz kesilmeden alevin sönmesi, gazın ortamda birikip patlamasına neden olur.
• Ek bilgi: Binaların Yangından Korunması Hakkında Yönetmelik kurallarına göre hareket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İletişimin hızının sonucu doğrudan etkilediğini hatırlatın.
• Gerçek örnek: Acil durum haberleşme ağının önemini vurgulayın.
• İnteraktif soru: İşyerinizdeki acil durum numaraları ezberinizde mi?
• Kritik nokta: Bildirim yapılmadan olayın geçiştirilmesi gelecekteki kazalara kapı aralar.
• Ek bilgi: 6331 sayılı İSG Kanunu bildirim yükümlülüklerini hatırlayın.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Hidrolik sistemlerin enerji yoğunluğunu vurgulayın.
• Gerçek örnek: Pres makinelerinde kullanılan 350 bar üzerindeki sistemlerin gücünden bahsedin.
• Kritik nokta: Ekipman seçiminde yönetmeliklere uygunluk şarttır.
• Ek bilgi: 700 bar sistemlerin özel sertifikasyon gerektirdiğini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Sızıntıların görünmez tehlikesini vurgulayın.
• Gerçek örnek: Deri altı enjeksiyon yaralanmalarının ciddiyetini anlatın.
• İnteraktif soru: Sızıntıyı kontrol etmek için elinizi kullanır mısınız?
• Kritik nokta: Hortum ömrü takibi hayati önem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Sistemin kapalı olması enerjinin bittiği anlamına gelmez.
• Gerçek örnek: Bakım sırasında aniden hareket eden piston kazalarını anlatın.
• Kritik nokta: Tahliye vanalarının konumu her zaman bilinmelidir.
• Ek bilgi: LOTO (Etiketle-Kilitle) prosedürlerini uygulayın.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Emniyet valfinin sistemin sigortası olduğunu söyleyin.
• Gerçek örnek: Kalibrasyonu bozuk manometrelerin neden olduğu riskler.
• Kritik nokta: Valf ayarlarına müdahale yasaktır.
• Ek bilgi: Manometre camının hasarlı olması durumunda hemen değiştirilmelidir.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Şemalar olmadan yapılan bakım kör uçuşa benzer.
• Gerçek örnek: Yanlış vananın kapatılması sonucu oluşan iş kazaları.
• Kritik nokta: Güncel olmayan şemalar en büyük risklerden biridir.
• Ek bilgi: İzolasyon noktalarının etiketlenmesi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Basıncın iğne etkisini vurgulayın.
• Ekipman bakımının önemini hatırlatın.
• İnsan gözünün sızıntıyı fark edemeyeceği kadar küçük olabileceğine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Yaralanmanın sinsi doğasını açıklayın.
• Geç müdahalenin sonuçlarını vurgulayın.
• Çalışanlara acı hissetmeseler bile doktora gitmeleri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4.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8.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0.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6.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4.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6.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8.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0.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1.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3.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5.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6.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8.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0.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1.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3.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4.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5.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6.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7.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8.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0.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1.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3.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4.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5.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6.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7.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8.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0.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1.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3.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4.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5.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6.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7.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8.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0.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1.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3.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4.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5.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6.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7.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8.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0.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1.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3.xml"/></Relationships>
</file>

<file path=ppt/slides/_rels/slide244.xml.rels><?xml version="1.0" encoding="UTF-8" standalone="yes"?>
<Relationships xmlns="http://schemas.openxmlformats.org/package/2006/relationships"><Relationship Id="rId1" Type="http://schemas.openxmlformats.org/officeDocument/2006/relationships/image" Target="../media/image-244-1.png"/><Relationship Id="rId2" Type="http://schemas.openxmlformats.org/officeDocument/2006/relationships/image" Target="../media/image-244-2.png"/><Relationship Id="rId3" Type="http://schemas.openxmlformats.org/officeDocument/2006/relationships/slideLayout" Target="../slideLayouts/slideLayout1.xml"/><Relationship Id="rId4" Type="http://schemas.openxmlformats.org/officeDocument/2006/relationships/notesSlide" Target="../notesSlides/notesSlide24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046220" y="640080"/>
            <a:ext cx="1051560" cy="1051560"/>
          </a:xfrm>
          <a:prstGeom prst="rect">
            <a:avLst/>
          </a:prstGeom>
        </p:spPr>
      </p:pic>
      <p:sp>
        <p:nvSpPr>
          <p:cNvPr id="3" name="Text 0"/>
          <p:cNvSpPr/>
          <p:nvPr/>
        </p:nvSpPr>
        <p:spPr>
          <a:xfrm>
            <a:off x="365760" y="1920240"/>
            <a:ext cx="8412480" cy="137160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Basınçlı Sistemler Tehlikeleri</a:t>
            </a:r>
            <a:endParaRPr lang="en-US" sz="3000" dirty="0"/>
          </a:p>
        </p:txBody>
      </p:sp>
      <p:sp>
        <p:nvSpPr>
          <p:cNvPr id="4" name="Text 1"/>
          <p:cNvSpPr/>
          <p:nvPr/>
        </p:nvSpPr>
        <p:spPr>
          <a:xfrm>
            <a:off x="365760" y="3474720"/>
            <a:ext cx="8412480" cy="365760"/>
          </a:xfrm>
          <a:prstGeom prst="rect">
            <a:avLst/>
          </a:prstGeom>
          <a:noFill/>
          <a:ln/>
        </p:spPr>
        <p:txBody>
          <a:bodyPr wrap="square" rtlCol="0" anchor="ctr"/>
          <a:lstStyle/>
          <a:p>
            <a:pPr algn="ctr" indent="0" marL="0">
              <a:buNone/>
            </a:pPr>
            <a:r>
              <a:rPr lang="en-US" sz="1400" dirty="0">
                <a:solidFill>
                  <a:srgbClr val="94A3B8"/>
                </a:solidFill>
                <a:latin typeface="Calibri" pitchFamily="34" charset="0"/>
                <a:ea typeface="Calibri" pitchFamily="34" charset="-122"/>
                <a:cs typeface="Calibri" pitchFamily="34" charset="-120"/>
              </a:rPr>
              <a:t>İSG Eğitim Sunumu · Riskmatik ile üretildi</a:t>
            </a:r>
            <a:endParaRPr lang="en-US" sz="1400" dirty="0"/>
          </a:p>
        </p:txBody>
      </p:sp>
      <p:sp>
        <p:nvSpPr>
          <p:cNvPr id="5" name="Text 2"/>
          <p:cNvSpPr/>
          <p:nvPr/>
        </p:nvSpPr>
        <p:spPr>
          <a:xfrm>
            <a:off x="365760" y="4114800"/>
            <a:ext cx="8412480" cy="347472"/>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riskmatik.com</a:t>
            </a:r>
            <a:endParaRPr lang="en-US" sz="1600" dirty="0"/>
          </a:p>
        </p:txBody>
      </p:sp>
      <p:sp>
        <p:nvSpPr>
          <p:cNvPr id="6" name="Text 3"/>
          <p:cNvSpPr/>
          <p:nvPr/>
        </p:nvSpPr>
        <p:spPr>
          <a:xfrm>
            <a:off x="365760" y="4526280"/>
            <a:ext cx="8412480" cy="292608"/>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Onaylanmış Kuruluş Denetimi ve Yüksek Riskli Ekipmanlar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Kategori III ve IV gibi yüksek riskli basınçlı ekipmanların tasarım, imalat ve son değerlendirme aşamaları, bağımsız bir onaylanmış kuruluş (Notified Body) tarafından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denetim süreci, Basınçlı Ekipmanlar Yönetmeliği kapsamında ekipmanın güvenlik gerekliliklerine uygunluğunu belgelemek için kritik bir yasal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Üretici firma, onaylanmış kuruluşun uygunluk beyanı olmadan bu ekipmanları piyasaya arz edemez; bu durum işletme güvenliği için temel bir güvencedir.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name="Slide 1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Sızıntı Tespiti ve Güvenli Yöntemler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hatlardaki sızıntıları kontrol etmek için ASLA el, parmak veya vücudun herhangi bir uzvu kullanılmamalıdır; bu yöntem doğrudan enjeksiyon riski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Sızıntı tespiti için sadece karton, mukavva veya ahşap gibi materyaller kullanılmalı ve sistemin basıncı güvenli bir seviyeye indirilerek kontrol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operatörlerin ekipmanı güvenli şekilde kullanması için gerekli donanım ve yöntemi sağlamayı işverene yükler.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Şüpheli sızıntı alanları, sistem tamamen durdurulup basınç tahliye edilmeden asla dokunulmamalı veya müdahale edilmeye çalışılmamalıdır.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name="Slide 1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Müdahale ve Bildirim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Enjeksiyon yaralanması şüphesi oluştuğunda, çalışan vakit kaybetmeden en yakın acil servise başvurmalı ve tıbbi ekibe mutlaka basınçlı akışkan enjeksiyonu olduğunu bildirmelidir.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meydana gelen her türlü iş kazası işveren tarafından ilgili yasal süresi içinde SGK'ya bildirilmelidir.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Yaralanan bölgeye turnike uygulanmamalı ve yara yeri temiz tutularak mümkün olan en kısa sürede uzman bir hekim tarafından cerrahi değerlendirmeye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acil durum planına uygun olarak, olay yeri güvenliği sağlanmalı ve sistem derhal devre dışı bırakılarak kazanın tekrarlanması önlenmelidir.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name="Slide 1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Koruyucu Donanım ve Önleyici Tedbirler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çalışanlar yaptıkları işe uygun koruyucu eldiven ve gözlükleri mutlaka kullanmalıdır.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sistemlerin çevresinde çalışma yaparken, sızıntı durumunda koruma sağlayacak uygun koruyucu giysiler tercih edilmeli ve sistemden güvenli bir çalışma mesafesi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eğitimler ile çalışanların yüksek basınçlı sistemlerin riskleri konusunda bilinçlendirilmesi, kaza oranlarının düşürülmesinde en önemli koruyucu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üzerinde yapılan her türlü onarım ve bakım işlemi, yetkili ve eğitimli personel tarafından, üretici talimatlarına uygun olarak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name="Slide 1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Hortum Yıpranma ve Aşınma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Hortumlar, İş Ekipmanlarının Kullanımında Sağlık ve Güvenlik Şartları Yönetmeliği uyarınca düzenli periyotlarla görsel incelemeye tabi tutulmalıdır; çatlak, balonlaşma veya dış kaplamadaki aşınmalar ciddi kaza habercisidir.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İnceleme sırasında hortumun çalışma basıncına dayanıklılığını yitirip yitirmediği kontrol edilmeli, dış yüzeyde gözle görülür herhangi bir deformasyon tespit edildiğinde ekipman derhal kullanım dışı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Sürtünmeye maruz kalan hortum bölgeleri, koruyucu spiral kılıflar veya zırhlı dış kaplamalar ile desteklenmeli; bu önlem, hortumun dış etkenlerden korunarak ömrünün uzatılmasını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sistemlerde hortumun dış kaplamasının soyulması veya tel örgülerin görünür hale gelmesi, patlama riskinin çok yüksek olduğunu gösterir ve bu durumda tamirat değil, değişim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name="Slide 1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Montaj Hataları ve Bükülme Yarıçapı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Hortum montajı sırasında üreticinin belirttiği minimum bükülme yarıçapı ihlal edilmemelidir; aşırı bükülmeler hortum içindeki tel takviyelerinin kırılmasına ve basınç dayanımının düşmesine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Hortumlar montaj esnasında burulmamalı (twist), montaj hattı sistemin titreşimine göre esneklik payı bırakacak şekilde tasarlanmalıdır; burulmuş hortumlar çalışma sırasında kendi ekseni etrafında dönerek bağlantı noktalarını gevşetebilir.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montaj, hortumun hareketli parçalara sürtünmesine veya sıcak yüzeylerle temas etmesine yol açarak, ekipmanın öngörülen süreden çok daha erken arızalanmasına sebebiyet verir.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Montaj tamamlandıktan sonra sistem, çalışma basıncının altında bir basınçla test edilerek bağlantı noktalarındaki gerilme ve bükülme açıları son kez gözden geçirilmelidir.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name="Slide 1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Bağlantı ve Rekor Sıkılığı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Bağlantı rekorlarının sıkılığı, 6331 sayılı İş Sağlığı ve Güvenliği Kanunu kapsamında belirlenen güvenli çalışma standartları gereği düzenli olarak kontrol edilmelidir; gevşek rekorlar sızıntıya ve basınç kaybına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Rekorların aşırı sıkılması diş yapısının bozulmasına ve sızdırmazlık contalarının ezilmesine neden olurken, az sıkılması ise yüksek basınç altında ani yerinden çıkmalara (fırlamalara) sebebiyet verir.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Sızıntı tespit edilen bağlantı noktalarında sistemin basıncı tamamen tahliye edilmeden müdahale edilmemeli; yüksek basınçlı akışkan enjeksiyonu, ciddi doku hasarlarına yol açabilecek kadar tehlikelidir.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Bağlantı elemanlarının (rekor, nipel, adaptör) sistem basınç sınıfına uygunluğu doğrulanmalı, farklı standartlardaki (metrik, inç) dişler kesinlikle birbiriyle zorlanarak birleştirilmemelidir.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name="Slide 1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Hortum Ömrü ve Değişim Periyotları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Hortumlar, çalışma ortamının sıcaklığı, kullanılan akışkanın kimyasal yapısı ve basınç dalgalanmalarına (impuls) bağlı olarak belirli bir servis ömrüne sahiptir; bu süre dolduğunda arıza beklenmeksizin değişim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İşletmeler, her bir hortum hattı için değişim periyodunu içeren bir takip çizelgesi oluşturmalı ve hortumların üzerine üretim veya montaj tarihini belirten etiketler takmalıdır.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Üretici verileri doğrultusunda belirlenen değişim periyotları, sistemin güvenli çalışması için esastır; özellikle 7/24 çalışan sistemlerde yorulma (fatigue) ömrü dikkate alınarak değişim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Kritik ekipmanlarda kullanılan hortumlar, hiçbir arıza belirtisi olmasa bile, belirlenen maksimum çalışma saati sonunda yenisiyle değiştirilerek olası bir kaza riski proaktif şekilde önlenmelidir.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name="Slide 1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Whip-Check ve Koruma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basınçlı hortumların kopması durumunda hortumun kırbaç gibi savrulmasını (whiplash) önlemek amacıyla, bağlantı noktalarına whip-check (savrulma önleyici) güvenlik halatları mutlaka takılmalıdır.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Kırbaçlanma etkisi, sadece hortumun değil, bağlı olduğu rekorların da etrafa savrularak çevredeki çalışanlar için ölümcül riskler oluşturmasına neden olur; güvenlik halatları bu enerjiyi absorbe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mesafesindeki personeli korumak amacıyla, basınçlı hatların çevresine koruyucu kılıflar veya bariyerler yerleştirilmeli; özellikle operatör mahalline yakın hortum hatları için bu önlemler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basınçlı hatlarda çalışan personelin uygun KKD (gözlük, eldiven, iş elbisesi) kullanması ve bu tür güvenlik donanımlarının çalışır durumda olduğunun doğrulanması esastır.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name="Slide 1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Öncesi Sistem Basınçsızlaştırma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sistemlerde bakım öncesi ilk adım, sistemin enerjiden tamamen arındırılmasıdır; İş Ekipmanlarının Kullanımında Sağlık ve Güvenlik Şartları Yönetmeliği uyarınca, basınç tahliyesi yetkili personel tarafından kontrollü şekilde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basıncı düşürülürken, boşaltma vanaları güvenli bir tahliye hattına yönlendirilmeli ve çalışanların ani basınç çıkışına maruz kalmaması için gerekli koruyucu önlemler (KKD kullanımı gibi) eksiksiz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işlemi sırasında sistemin içinde hapsolmuş gaz veya sıvıların tamamen boşaldığından emin olunmalı, boru hatlarında birikmiş olabilecek basınçlı maddeler için drenaj noktaları dikkatlice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düşürme işlemi tamamlanmadan bakım faaliyetlerine başlanması, ekipman patlamalarına veya ciddi yaralanmalara yol açabilir; bu nedenle süreç, işletme talimatlarına uygun şekilde adım adım izlenmelidir.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name="Slide 1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Akümülatör Boşaltımı ve Kalıntı Basınç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Hidrolik sistemlerde bulunan akümülatörler, bakım sırasında sistem kapalı olsa dahi içerisinde yüksek basınçlı enerji depolayabilir; bu ekipmanların boşaltılması, iş güvenliği açısından kritik bir aşamadır.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Akümülatördeki basınç tahliye edilmeden yapılan müdahaleler, ani enerji boşalmasına ve ekipman parçalarının hızla fırlamasına neden olabilir; bu durum 6331 sayılı İş Sağlığı ve Güvenliği Kanunu kapsamında iş kazası riski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Kalıntı basınç kontrolü için sistemdeki tüm devrelerin izole edildiğinden emin olunmalı ve akümülatör üzerindeki manometreler aracılığıyla basıncın sıfırlandığı fiziksel olarak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Boşaltma işlemi sonrasında sistemin tekrar basınçlanmasını önleyecek mekanik kilitler veya blok valfler kullanılmalı, kalıntı basınç riski tamamen bertaraf edilmeden ekipman parçaları sökülmemelidir.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Akışkan Türü ve Kategori İlişkisi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ekipman sınıflandırması sadece basınç ve hacme bağlı değildir; içerisindeki akışkanın tehlikeli veya diğer gruplarında olması sınıflandırmayı doğrudan değiştirir.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Maddelerin ve Karışımların Sınıflandırılması, Etiketlenmesi ve Ambalajlanması Hakkında Yönetmelik kriterlerine göre tehlikeli akışkanlar, ekipmanı daha yüksek bir kategoriye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seçimi sırasında akışkanın fiziksel ve kimyasal özellikleri, risk değerlendirmesinin ve koruyucu donanım seçiminin ayrılmaz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name="Slide 1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Enerji İzolasyonu ve Kilitleme Etiketleme (LOTO)</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sistemlerde bakım yapmadan önce enerji izolasyonu (LOTO - Lock Out Tag Out) uygulanması, istenmeyen enerji girişlerini önlemek için en temel güvenlik prosedürüdür.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vana veya kontrol mekanizması kapatıldıktan sonra üzerine kişisel kilit takılmalı ve yapılan işlemin detaylarını içeren uyarı etiketi eklenerek başka birinin sistemi açması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izolasyonu sırasında sadece vananın kapatılması yeterli değildir; sistemin elektrik, pnömatik ve hidrolik tüm enerji kaynaklarının kesilmesi ve bu durumun kayıt altına alınması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LOTO prosedürüne uyulmaması, İş Ekipmanlarının Kullanımında Sağlık ve Güvenlik Şartları Yönetmeliği'ne aykırılık teşkil eder ve ciddi hukuki sorumluluklar doğurabilir; bu yüzden her bakımda mutlaka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name="Slide 1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Manometre ile Basınç Düşüşünün Teyidi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bir sistemde basıncın düştüğünü varsaymak yerine, manometre veya dijital basınç sensörleri aracılığıyla bu durumun fiziksel olarak gözlemlenmesi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Manometrelerin kalibrasyonlarının güncel olması, bakım öncesi yapılan basınç kontrollerinin doğruluğu için kritik bir ön koşuldur; kalibrasyonu hatalı bir manometre yanlış güven hissi oluşturabilir.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Sistemde birden fazla ölçüm noktası varsa, tüm manometreler kontrol edilmeli ve sistemin farklı bölümlerinde basınç hapsolmadığından (izole alan kalmadığından) emin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değerinin sıfır veya atmosferik basınca eşitlendiği teyit edilmeden, sistem üzerinde herhangi bir sökme veya tamir işlemi başlatılmamalıdır; bu doğrulama, iş kazalarını önlemede en etkili bariyerdir.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name="Slide 1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Kademeli Devreye Alma ve Yeniden Basınçlandırma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sonrası sistemin yeniden basınçlandırılması, ani basınç artışlarının önlenmesi adına mutlaka kademeli olarak ve kontrollü bir şekilde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devreye alınırken vanalar yavaşça açılmalı, bu sırada bağlantı noktalarında sızıntı veya anormal bir ses olup olmadığı gözlemlenmeli ve gerekli durumlarda acil durdurma mekanizmaları hazır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Basınçlandırma işlemi sırasında çalışanlar, ekipmanın riskli bölgelerinden uzak durmalı ve devreye alma süreci ilgili iş talimatlarına uygun olarak tamamlanmalıdır.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devreye alma işlemi sonrası sistemin güvenli çalıştığı test edilmeli ve tüm güvenlik cihazlarının aktif olduğu doğrulanmalıdır.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name="Slide 1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Basınçlı Havanın Kontrollü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hava, temizlik amacıyla asla çalışanların vücuduna veya kıyafetlerine tutulmamalıdır; bu durum hava embolisi veya ciddi doku yaralanmalarına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basınçlı hava sistemleri yalnızca amaçlanan işlerde ve yetkili personel tarafından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yapılacak alanlarda, basınçlı havanın yarattığı riskleri minimize etmek için uygun temizlik ekipmanları tercih edilmeli ve sistemde kaçak kontrolü düzenli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hava sistemlerinin kullanımı sırasında, hava kaçakları veya sistem arızaları derhal rapor edilmeli ve gerekli bakım çalışmaları tamamlanmadan sisteme müdahale 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name="Slide 1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Hızlı Bağlantı ve Whip Etkisi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Hızlı bağlantı elemanları, sistemdeki yüksek basınç nedeniyle yerinden fırlayarak ağır yaralanmalara yol açabilir; bu nedenle bağlantı emniyet pimleri mutlaka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Hortumun aniden yerinden çıkmasıyla oluşan whip etkisi, kontrolsüz hareket eden hortumun çevredeki personele veya ekipmana çarpmasına neden olarak ciddi iş kazalarına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Bağlantı noktalarında aşınma veya hasar olup olmadığı periyodik olarak kontrol edilmeli; İş Ekipmanlarının Kullanımında Sağlık ve Güvenlik Şartları Yönetmeliği gereği bakımlar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Hortumların güvenli bir şekilde sabitlenmesi ve gerilimin azaltılması, ekipman ömrünü uzatırken mekanik riskleri de minimize eden en temel güvenlik önlemlerinden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name="Slide 1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 Tabancası ve Basınç Sınırları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tabancalarında kullanılan basınç değeri, güvenli bir çalışma için 30 psi değerini aşmamalıdır; yüksek basınçlı hava ciddi göz ve cilt hasarlarına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uçlu hava tabancaları, çıkış basıncını otomatik olarak sınırlayan veya tıkandığında havayı yanlardan tahliye eden tasarımlara sahip olmalı, böylece geri tepme riski azaltılmalıdır.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hava tabancalarının tasarımı operatörü koruyacak ergonomik ve teknik standartlara uygun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kullanım öncesi tabanca ucunun tıkanık olup olmadığı kontrol edilmeli, hasarlı veya standart dışı uçlar kesinlikle kullanılmamalı ve ekipmanlar standartlara uygun şekilde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name="Slide 1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Toz Kontrolünde Vakum Tercihi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hava ile toz üfleme, tozların havaya karışarak solunmasına ve çevredeki diğer personel için solunum riski oluşturmasına neden olur; vakumlu sistemler çok daha güvenlidir.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Tozla Mücadele Yönetmeliği uyarınca, tozun kaynağında tutulması veya vakumla toplanması, çalışma ortamındaki hava kalitesini artırarak meslek hastalıklarını önlemede en etkili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Vakumlu temizleme sistemleri, ince tozların ve partiküllerin etrafa saçılmasını engelleyerek işyerinde daha temiz ve sağlıklı bir çalışma ortamının sürdürülebilirliğini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hava kullanımının zorunlu olduğu durumlarda, tozun yayılmasını engellemek için lokal aspirasyon sistemleri kurulmalı ve tozun yönü çalışanlardan uzağa doğru tasarlanmalıdır.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name="Slide 1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ve Partikül Korunması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Pnömatik sistemlerden kaynaklanan yüksek frekanslı gürültü, Çalışanların Gürültü ile İlgili Risklerden Korunmalarına Dair Yönetmelik sınırlarını aşabilir ve işitme kayıplarına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hava kullanımı sırasında fırlayan metal talaşları veya toz partikülleri, göze çarparak kalıcı görme bozukluklarına neden olabilir; bu nedenle koruyucu gözlük kullanımı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Gürültüyü azaltmak için pnömatik çıkışlarda susturucular kullanılmalı ve gürültü seviyesi yüksek alanlarda uygun işitme koruyucuları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alanlarında partikül fırlamasına karşı fiziksel bariyerler veya şeffaf koruyucu siperlikler kurularak, yakın çevrede çalışan personelin korunması yasal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name="Slide 1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Hidrolik Yağ ve Sıcak Yüzey Teması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Hidrolik yağlar, yüksek basınç altında sıcak yüzeylerle temas ettiğinde anında tutuşma ve yangın başlatma riski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ekipmanların sıcak yüzeyleri yalıtılmalı ve sızıntıların bu bölgelere akışı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bakımları düzenli yapılmalı, sızıntı potansiyeli olan contalar ve bağlantı noktaları periyodik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Tutuşma noktası düşük olan yağlar, yüksek sıcaklıkta çalışan makinelerde operasyonel riskleri doğrudan artırmaktadır.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name="Slide 1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Yağ Sisi ve Aerosol Parlama Tehlikesi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sistemlerden sızan yağ, ince bir sis veya aerosol bulutu oluşturarak çalışma ortamında geniş bir alana yayılabilir.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aerosol bulutu, en küçük bir kıvılcım veya sıcak yüzeyle karşılaştığında ani parlama ve patlama riski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kapsamında, bu alanlar riskli bölgeler olarak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Aerosol oluşumunu önlemek için hortum bağlantıları düzenli kontrol edilmeli ve gevşeklikler en kısa sürede giderilmelidir.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Uygunluk Değerlendirme Modülleri (A-H)</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ekipmanlar, tehlike seviyelerine göre A'dan H'ye kadar farklı modüllerle uygunluk değerlendirme süreçlerine tabi tutulur.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modüller, tasarımın doğrulanmasından nihai ürünün test edilmesine kadar uzanan bir yasal çerçeve sunar; örneğin, Modül A kendi kendine beyanı içerirken, Modül H tam kalite güvence sistemini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Ekipmanlar Yönetmeliği, üreticilere ekipman sınıfına uygun modülü seçme zorunluluğu getirir ve bu seçim, üreticinin yasal sorumluluklarını belirleyen en önemli süreçtir.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name="Slide 1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Sızıntı Yönetimi ve İşyeri Hijyeni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Hidrolik yağ sızıntıları, temizlenmediği takdirde sadece yangın riski değil, aynı zamanda ciddi kayma ve düşme tehlikeleri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gereği, işyeri düzeni ve temizliği işverenin temel sorumlulukları arasındadır.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Sızıntı anında müdahale için uygun absorban malzemeler (emici pedler veya granüller) çalışma alanında her zaman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 yağlar, çevre mevzuatına uygun şekilde sızdırmaz kaplarda toplanmalı ve bertaraf süreçleri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name="Slide 1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Yangına Dayanıklı Akışkan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sıcaklıkta çalışan sistemlerde, geleneksel mineral yağlar yerine yangına dayanıklı HFC veya HFD tipi akışkanlar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ekipmanlarda kullanılan maddelerin güvenli seçilmesini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Yangına dayanıklı akışkanlar, tutuşma eşiğini yükselterek sistemin genel yangın güvenlik seviyesini önemli ölçüde artırmaktadır.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Akışkan değişimi sırasında sistemin contaları ve sızdırmazlık elemanlarının yeni akışkanla uyumluluğu mutlaka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name="Slide 1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 Bölgede Hatların Korunması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bölgelerin yakınından geçen yağ hatları, ısıya dayanıklı kılıflar veya metal muhafazalarla fiziksel olarak izole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yangın yalıtımı ve koruması teknik güvenlik önlemleri arasındadır.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 kaynağı ile hatlar arasında yeterli mesafe bırakılmalı ve hatların vibrasyondan zarar görmesi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termal kamera kontrolleri ile hatlardaki ısınma noktaları tespit edilerek olası sızıntıların önüne geçilmelidir.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name="Slide 1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Endüstriyel Kompresör Türleri ve Çalışma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Pistonlu kompresörler, silindir içerisindeki pistonun hareketiyle havayı sıkıştırarak yüksek basınç sağlar; genellikle düşük debi ihtiyacı olan küçük işletmelerde tercih edilirler. Vidalı kompresörler, iç içe geçen iki vidanın dönme hareketiyle sürekli hava akışı oluşturur; yüksek verim ve kesintisiz çalışma kapasiteleri sayesinde endüstriyel tesislerin vazgeçilmezidir. Scroll kompresörler, birbirine geçmiş iki spiral diskin orbital hareketiyle sessiz ve titreşimsiz hava sıkıştırma sağlar; düşük ses seviyesi gerektiren laboratuvar veya hastane gibi hassas çalışma ortamlarında yaygın olarak kullanılır. Santrifüj kompresörler, yüksek devirli çarkların merkezkaç kuvvetini kullanarak havayı hızlandırır ve basınçlandırır; çok yüksek debi gerektiren büyük ölçekli sanayi tesislerinde ve enerji santrallerinde tercih edilen sistemlerdir.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name="Slide 1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İşletme İhtiyacına Göre Kompresör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Kompresör seçimi yapılırken öncelikle tesisin ihtiyaç duyduğu çalışma basıncı (bar) ve hava debisi (m3/dak) değerleri doğru şekilde hesaplanmalıdır. İhtiyaçtan düşük kapasiteli bir kompresör seçimi, sistemin sürekli tam yükte çalışmasına ve enerji verimliliğinin düşmesine neden olarak motor ömrünü erken tamamlamasına yol açar. Tesisin hava tüketim profili; kesintisiz hava ihtiyacı mı yoksa dalgalı hava kullanımı mı olduğu belirlenerek sistemin yük/boşta çalışma süreleri optimize edilmelidir. Mühendislik kriteri olarak, seçilen ekipmanın tesisin maruz kalacağı maksimum basınç değerlerini karşıladığından ve ilgili standartlara uygun (CE işaretli) olduğundan emin olunmalıdır; bu seçim süreci operasyonel maliyetleri doğrudan etkiler.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name="Slide 1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ve Güvenlik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basınçlı kompresörlerin periyodik kontrolleri yetkili kişilerce yılda en az bir kez yapılmalıdır. Günlük bakımlarda yağ seviyesi, hava filtresi temizliği ve yoğuşma tahliyesi gibi temel işlemler, sistemin uzun ömürlü çalışması için kritik öneme sahiptir. Emniyet ventilleri, sistem basıncı belirlenen sınırın üzerine çıktığında otomatik olarak devreye girerek patlama riskini önleyen en önemli güvenlik mekanizmasıdır; bu ventillerin işlevselliği düzenli olarak test edilmelidir. Basınç tankları üzerinde bulunan manometrelerin kalibrasyonu, operatörün hatalı basınç verisi okumasını engellemek amacıyla periyodik olarak doğrulanmalı ve tüm bakım kayıtları dosyalanmalıdır.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name="Slide 1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Prensipleri ve Potansiyel Tehlike Noktaları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Kompresörlerin çalışma prensibi gereği, hava sıkıştırılırken ortamdaki ısı enerjisi artar; bu durum kompresör çıkışında yüksek sıcaklık oluşmasına ve yangın riskine sebebiyet verebilir. Hareketli parçalar, kayış-kasnak mekanizmaları ve fanlar; operatörün elini veya giysisini kaptırması gibi mekanik yaralanma risklerini barındıran tehlikeli noktalardır. Basınçlı hava hatlarında oluşabilecek sızıntılar, yüksek hızla fırlayan parçalar veya hatların kontrolsüz bir şekilde kırbaç hareketi yapması ciddi fiziksel travmalara neden olabilir. Gürültü seviyeleri, kompresör odalarının yalıtılmaması durumunda uzun süreli maruziyette işitme kayıplarına yol açabileceğinden; 6331 sayılı İSG Kanunu kapsamında gürültü ölçümleri yapılmalı ve kişisel koruyucu donanım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name="Slide 1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 Kalitesi: Yağlı ve Yağsız Kompresör Farkı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Yağlı kompresörlerde, yağlama ve sızdırmazlık için kullanılan yağın bir kısmı hava akışına karışabilir; bu nedenle yağlı sistemler, temiz hava gerektiren gıda veya ilaç üretiminde kullanılmamalıdır. Yağsız kompresörler, sıkıştırma odasında yağ kullanmadığı için basınçlı havanın temiz kalmasını sağlar; ancak bu sistemlerin bakımı ve parça ömürleri, sürtünmeyi engelleyen yağlayıcı olmadığı için daha hassas süreçler gerektirir. Basınçlı hava hattına yerleştirilecek uygun filtre ve kurutucular, sistemden gelen partikülleri, nemi ve yağ buharını temizleyerek nihai ürünün kalitesini korur. İlgili İSG mevzuatı uyarınca, solunum havası olarak kullanılan basınçlı havanın kalitesi, solunum standartlarına uygun şekilde sürekli izlenmeli ve gerekli filtrasyon sistemleri ile desteklenmelidir.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name="Slide 1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Aşırı Isınma Koruması: Soğutma ve Termal Şalterler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Kompresörlerde yağ soğutma sistemleri, sürtünmeden kaynaklanan aşırı ısınmayı önleyerek ekipmanın ömrünü uzatır ve mekanik arızaları minimize eder; bu sistemlerin düzenli kontrolü İş Ekipmanlarının Kullanımında Sağlık ve Güvenlik Şartları Yönetmeliği gereği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 soğutucular (intercooler), kademeler arası hava sıcaklığını düşürerek verimliliği artırır ve aşırı basınç kaynaklı patlama riskini engeller; bu donanımların periyodik olarak sızdırmazlık testlerinden geçirilmesi kritik bir güvenlik adımıdır.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Termal şalterler, sistem sıcaklığı kritik seviyeye ulaştığında devreyi keserek kompresörü otomatik olarak durdurur ve olası yangın veya ekipman hasarlarını önleyen en temel güvenlik donanımıdır; bu şalterlerin kalibrasyonları düzenli olarak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name="Slide 1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 Sıcaklıkta Yağ Bozunması ve Tutuşma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Kompresör yağları, yüksek çalışma sıcaklıklarına maruz kaldığında kimyasal yapıları bozularak tortu oluşturur; bu tortular yağ kanallarını tıkayarak sistemin yağsız kalmasına ve ciddi mekanik hasarlara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Yağın parlama noktası üzerinde bir sıcaklığa ulaşılması durumunda, sistem içinde biriken yağ buharları veya tortular tutuşabilir; bu durum kontrolsüz bir iç yangına ve basınçlı sistemin patlamasına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ekipmanların üretici talimatlarına uygun yağlanması ve uygun viskozite değerlerinde çalıştırılması, işverenin gözetim borcu dahilindeki temel güvenlik önlemlerinden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Grup 1 Tehlikeli Gazlar: Tanım ve Kapsam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Grup 1 gazlar, yanıcı, patlayıcı, toksik, oksitleyici veya aşındırıcı özellik gösteren ve insan sağlığı ile çevre üzerinde ciddi risk oluşturabilen maddeleri kapsar; Maddelerin ve Karışımların Sınıflandırılması, Etiketlenmesi ve Ambalajlanması Hakkında Yönetmelik çerçevesinde tanımlanmıştır.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gazların depolandığı basınçlı kaplar, yüksek risk potansiyeli nedeniyle özel tasarım kriterlerine tabidir; sızıntı durumunda hızlı yayılma ve reaksiyon riski nedeniyle acil durdurma sistemleri ve gaz algılama sensörleri ile donatılmalıdır.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İşletmeler, Grup 1 gazların bulunduğu alanlarda patlamadan korunma dokümanı hazırlamakla yükümlüdür; 6331 sayılı İş Sağlığı ve Güvenliği Kanunu uyarınca çalışma ortamı risk değerlendirmesi bu tehlikeli maddelere göre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Grup 1 gazlarla çalışırken, personelin kimyasal maruziyetine karşı kişisel koruyucu donanım seçimi, gazın spesifik tehlike özelliğine göre (örneğin toksik gazlar için uygun maske ve filtre) titizlikle belirlenmelidir.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name="Slide 1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Havalandırma ve Ortam Sıcaklığı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Kompresör odalarının yeterli havalandırmaya sahip olmaması, ortam sıcaklığının hızla yükselmesine ve kompresörün kendi soğutma sisteminin yetersiz kalmasına neden olur; bu durum tüm sistemin aşırı ısınmasına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kompresör odaları ortam sıcaklığı ve hava sirkülasyonu açısından uygun standartlarda tasarlanmalı ve düzenli ölçülmelidir.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Ortamdaki toz, nem ve sıcaklık değerleri kompresörün giriş havasını doğrudan etkilediğinden, havalandırma kanallarının temizliği ve dış hava emiş noktalarının korunaklı olması, sistemin sağlıklı çalışması için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name="Slide 1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Sıcaklık ve Basınç Alarmı ile Otomatik Durdurma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Modern kompresörlerde bulunan sıcaklık ve basınç sensörleri, sınır değerlerin aşıldığı durumlarda PLC üzerinden uyarı verir; bu alarmlar, arızanın büyümeden müdahale edilmesi için en önemli erken uyarı sistemidir.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alarm seviyesini aşan bir anormallik algıladığında otomatik durdurma (emergency stop) moduna geçerek ekipmanı korumaya alır; bu emniyet fonksiyonunun düzenli olarak test edilmesi İş Ekipmanlarının Kullanımında Sağlık ve Güvenlik Şartları Yönetmeliği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Operatörlerin, gösterge panelindeki alarm sinyallerini görmezden gelmesi veya bu alarmları pasif hale getirmesi, işyerinde ciddi kazalara yol açabilecek en büyük güvensiz davranışlardan biri olarak kabul edilmektedir.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name="Slide 1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Fan ve Soğutucu Peteklerinin Temizliği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Soğutucu peteklerin toz, talaş veya kirle kaplanması, ısı transferini engelleyerek kompresörün verimini düşürür ve sistemin aşırı ısınmasına neden olur; bu peteklerin periyodik basınçlı hava veya uygun temizleyicilerle temizlenmesi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Soğutma fanlarının kanatçıklarında oluşan kirlilik, dengesiz çalışmaya ve titreşime yol açarak fan motorunun rulmanlarına zarar verebilir; bu durum zamanla fanın tamamen durmasına ve sistemin aşırı ısınmasına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talimatlarına uygun olarak gerçekleştirilen temizlik işlemleri, İş Ekipmanlarının Kullanımında Sağlık ve Güvenlik Şartları Yönetmeliği çerçevesinde ekipman ömrünü uzatan ve iş kazalarını önleyen temel bir önleyici bakım faaliyetidir.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name="Slide 1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 Giriş Filtreleri ve Sisteme Girişin Önlenmesi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giriş filtreleri kompresörün kalbidir ve dış ortamdaki toz, partikül ve kirleticilerin sistem içine girmesini engelleyen ilk savunma hattıdır; bu filtrelerin etkinliği, kompresörün iç aksamının aşınmasını doğrudan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gereğince, ekipmanların üretici talimatlarına uygun bakımı yapılmalı ve kirleticilerin girişine izin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Filtrelerin doğru seçilmesi ve montajının sızdırmaz olacak şekilde yapılması, kompresörün ömrünü uzatır ve arıza risklerini minimize eder; bu nedenle filtre yüzey bütünlüğü sürekli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Kalitesiz veya hatalı montaj edilmiş filtreler, sistemin içine yabancı madde kaçmasına ve cihazın kısa sürede ciddi mekanik hasarlar almasına sebebiyet verebilir.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name="Slide 1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Filtre Tıkanıklığının Sisteme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Filtrelerin tozla dolması sonucu oluşan tıkanıklıklar, kompresörün emiş kapasitesini düşürerek vakum oluşmasına neden olur ve cihazın verimliliğini ciddi oranda azaltır; hava akışının kısıtlanması, soğutma sistemini zorlayarak aşırı ısınmaya ve motor yükünün artmasına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ekipmanların verimli çalışmasını sağlayacak tüm teknik tedbirlerin alınması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Tıkanmış bir filtre sadece enerji kaybı değil, aynı zamanda kompresörün iç sıcaklığının yükselmesiyle yağın bozulmasına ve mekanik parçaların aşırı ısınarak arızalanmasına da sebebiyet verir.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basınç kaybı yaşaması, kompresörün hedef basınca ulaşmak için daha uzun süre çalışmasına ve elektrik tüketiminin artmasına neden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name="Slide 1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Emiş Havasının Temiz ve Serin Kaynaktan Alınması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Kompresörlerin emiş havasını aldığı nokta, kirli ve sıcak üretim alanlarından uzak, mümkünse dış ortamdan veya temiz bir havalandırma kanalından sağlanmalıdır; emilen havanın sıcaklığı arttıkça kompresörün verimi düşer ve hacimsel kayıplar meydana gelir.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çalışma ortamındaki hava kalitesinin korunması ve tesisatların buna göre projelendirilmesi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Serin hava, kompresörün daha az enerjiyle daha fazla hava basmasını sağlar; sıcak ve tozlu bir ortamdan emiş yapmak ise sistemin ömrünü kısaltır ve bakım maliyetlerini hızla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Emiş hattının doğrudan üretim alanına bakması, sistemin sürekli olarak ortamdaki üretim tozlarını çekmesine neden olur ve filtre ömrünü çok daha hızlı bitirir.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name="Slide 1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Yağ Buharı İçeren Ortamlardan Emişin Önlenmesi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Kompresör emiş noktasının yakınında yağ buharı, kimyasal gazlar veya yanıcı tozların bulunması, hava ile birlikte sisteme çekilmesine neden olur ve bu kirleticiler yüksek basınç altında tehlikeli tepkimelere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işyerindeki tüm risklerin değerlendirilmesi ve tehlikeli maddelerin sisteme girmesinin önlenmesi temel güvenlik kuralıdır.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Yağ buharı, filtrelerin erken tıkanmasına ve zamanla iç kısımlarda birikerek yanma riski oluşturmasına neden olabilir; bu nedenle emiş hattı mutlaka kontaminasyon kaynaklarından izole edilmeli ve temiz hava alanına yönlendirilmelidir.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buharların emilmesi, kompresör içindeki yağın kimyasal yapısının bozulmasına ve kompresörün iç kısımlarında korozyon oluşmasına da sebebiyet verebilir.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name="Slide 1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Filtre Değişim Periyotlarının Takibi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Filtre değişim periyotları, üreticinin belirlediği çalışma saatlerine veya ortamın toz yoğunluğuna bağlı olarak belirlenmeli ve bu süreçler mutlaka bir bakım takvimine kaydedilmelidir; periyodik değişim, sistemin sürekliliği için hayati bir uygulamadır.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ekipmanların periyodik kontrolleri ve bakımları, yetkili kişilerce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planlamasında sadece zaman bazlı değil, basınç farkı göstergeleri de dikkate alınmalı; gösterge kırmızı bölgeye geldiğinde değişim yapılmalıdır; böylece hem enerji tasarrufu sağlanır hem de plansız duruşların önüne geçilir.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altına alınmayan değişimler, filtresiz çalışmaya veya gereksiz erken değişime yol açarak işletme maliyetlerinde dalgalanmalara neden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name="Slide 1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Kompresör Yağı Kalite Kontrolü ve Değişim Periyotları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Kompresör yağının değişim periyotları, üreticinin belirlediği teknik kılavuzlara ve çalışma saatlerine göre titizlikle planlanmalıdır; İş Ekipmanlarının Kullanımında Sağlık ve Güvenlik Şartları Yönetmeliği uyarınca periyodik bakımlar aksatılmamalıdır.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ortamının sıcaklığı, nem oranı ve toz miktarı gibi çevresel faktörler yağın ömrünü doğrudan etkilediği için ağır çalışma koşullarında değişim aralıkları daha kısa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türlü bakım, onarım ve yağ değişim işlemi yetkili personel tarafından gerçekleştirilmeli ve yapılan tüm işlemler, ekipmanın takip edilebilirliğini sağlamak amacıyla bakım kayıt defterine düzenli olarak işlenmelidir.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Yağ değişim periyotlarına uyulmaması, yağın kimyasal yapısının bozulmasına, ekipman içinde aşınmalara ve ciddi mekanik arızalara yol açarak hem verimliliği düşürür hem de iş güvenliği risklerini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name="Slide 1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Yağ Seviyesi ve Renk Kirlilik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Yağ seviyesi, kompresör çalıştırılmadan önce mutlaka gözetleme camı veya seviye göstergesi üzerinden günlük olarak kontrol edilmeli, eksik olması durumunda sistem basıncı tahliye edilerek onaylı yağ ile tamamlanmalıdır.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Yağın renginde meydana gelen koyulaşma veya matlaşma, oksidasyonun veya içerideki ısınmanın bir göstergesi olabilir; bu tür renk değişimleri, yağın koruyucu özelliklerini kaybettiğine dair önemli bir uyarıdır.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Yağ içerisinde gözlemlenen tortu, çamurlaşma veya metalik parçacıklar, sistemde aşırı aşınma olduğunun habercisidir ve bu durumun tespiti halinde kompresör derhal durdurularak uzman teknik inceleme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görsel kontroller, büyük arızaların önceden tespit edilmesini sağlar; yağın temizliği, ekipmanın soğutma ve yağlama performansını doğrudan destekleyen en temel operasyonel güvenlik adımlarından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Grup 2 Diğer Gazlar: Nötr ve İnert Gazlar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Grup 2 gazlar, nötr veya tehlikesiz olarak sınıflandırılan (örneğin azot, argon, karbondioksit gibi) gazlardır; bu gazlar doğrudan toksik veya yanıcı olmasalar bile, kapalı alanlarda ortamdaki oksijeni tüketerek boğulma riski oluşturabilirler.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gazların basınçlı kaplarda taşınması ve depolanması, Grup 1'e göre daha az kısıtlayıcı olsa da, yüksek basınç altında depolandıkları için mekanik patlama riski her zaman mevcuttur; İş Ekipmanlarının Kullanımında Sağlık ve Güvenlik Şartları Yönetmeliği uyarınca periyodik kontrolleri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Grup 2 gazların bulunduğu alanlarda, oksijen seviyesinin izlenmesi ve ortamın yeterli havalandırılması hayati önem taşır; havalandırma sistemlerinin yetersizliği durumunda, sızıntı sonucu oluşacak basınç artışı veya boğucu atmosfer ciddi iş kazalarına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gazlarla çalışırken, tüp değişimleri sırasında valf güvenliği ve uygun bağlantı ekipmanlarının kullanılması, mekanik kazaların önlenmesi açısından temel bir güvenlik prosedürü olarak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name="Slide 1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Viskozite ve Üretici Onaylı Yağ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Kompresör sistemlerinde yalnızca üretici tarafından belirlenen viskozite değerlerine ve teknik spesifikasyonlara sahip onaylı yağlar kullanılmalı, farklı markaların veya tipteki yağların birbiriyle karıştırılması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viskozite seçimi, hareketli parçalar üzerinde yeterli yağ filmi oluşturamaz; bu durum aşırı sürtünmeye, parçaların aşırı ısınmasına ve kompresörün ömrünün ciddi oranda kısalmasına sebebiyet verir.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Üretici onayı olmayan yağların kullanılması, üretici teknik talimatlarına aykırı olup ekipmanın garanti kapsamından çıkmasına ve güvenlik standartlarının ihlal edilmesine neden olabileceği için bu konuda taviz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dokümantasyonda belirtilen yağ özellikleri, sistemin tasarlandığı çalışma basıncı ve sıcaklık aralıkları için optimize edilmiştir; bu nedenle yağ seçimi, performans ve güvenlik açısından kritik bir unsurdur.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name="Slide 1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Yağ Karbonlaşması ve Tutuşma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çalışma sıcaklıkları, kompresör yağının zamanla kimyasal yapısının bozulmasına ve sistem içinde karbon birikintileri (koklaşma) oluşturmasına yol açarak yangın riskini ciddi oranda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ve İş Ekipmanlarının Kullanımında Sağlık ve Güvenlik Şartları Yönetmeliği gereği, karbon birikintileri düzenli olarak temizlenmeli ve soğutma sistemleri, yağın aşırı ısınmasını engelleyecek şekilde her zaman faal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Yağ karbonlaşması sadece yangın riski oluşturmaz, aynı zamanda valflerin yapışmasına ve kompresörün çıkış havasında kirlilik yaratarak sistemin genel verimliliğinin düşmesine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Sıcaklık sensörlerinin ve acil durdurma sistemlerinin düzenli olarak kalibre edilmesi, karbonlaşma kaynaklı aşırı ısınmaları algılamak ve olası bir tutuşmayı önlemek adına hayati önem taşıyan bir güvenlik önlemidir.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name="Slide 1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Yağ Ayırıcı (Separator)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Yağ ayırıcılar, basınçlı havaya yağ karışmasını engelleyen kritik parçalardır; tıkalı veya arızalı bir ayırıcı, sistemde yağ kaybına, basınç düşüşüne ve kompresörün verimsiz çalışmasına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Ayırıcıların periyodik olarak değiştirilmesi, 6331 sayılı İş Sağlığı ve Güvenliği Kanunu çerçevesinde ekipmanın güvenli işletilmesi için zorunlu olan koruyucu bakım uygulamalarından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Ayırıcı üzerindeki basınç farkı göstergeleri düzenli takip edilmeli, basınç farkının kritik seviyeye ulaştığı durumlarda ayırıcı eleman vakit kaybetmeden yeni ve uygun olanla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Arızalı bir ayırıcı, basınçlı hava hattına yağ kaçırarak pnömatik ekipmanlara zarar verebilir ve bu durum endüstriyel süreçlerde üretim kalitesinin bozulmasına yol açan ciddi bir teknik sorundur.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name="Slide 1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Basınçlı Hava Hatlarında Hortum ve Bağlantı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Hızlı bağlantı elemanları, güvenli bir kilit mekanizmasına sahip olmalı ve basınç altındayken yanlışlıkla ayrılmamalıdır (İş Ekipmanlarının Kullanımında Sağlık ve Güvenlik Şartları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Hortumlar, basınca ve dış darbelere dayanıklı malzemeden seçilmeli; aşınma veya çatlak tespit edildiğinde derhal devre dışı bırakılarak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Darbe hortumları, ani kopmalara karşı emniyet teli veya zincir ile sabitlenerek savrulmaları engellenmeli, operatör yaralanma riski minimize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Hat üzerindeki kaçaklar, yüksek enerji kaybına ve gürültü kirliliğine yol açar; düzenli periyotlarla sızıntı testleri yapılmalı ve tespit edilen noktalar vakit kaybetmeden onarılmalıdır.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name="Slide 1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Emniyet Vanaları ve Basınç Sınırlama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hava hatlarında, sistemin tasarım basıncını aşmaması için emniyet ventilleri kritik bir koruma elemanıdır; basınç yükseldiğinde havayı güvenli bir şekilde tahliye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ventillerinin ayarları, sistemin maksimum çalışma basıncına göre yapılmalı ve yetkisiz kişilerce değiştirilmemesi için mühürlenmelidir (İş Ekipmanlarının Kullanımında Sağlık ve Güvenlik Şartları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Sistemdeki basıncı dengelemek için kullanılan basınç düşürücü vanalar periyodik olarak test edilmeli ve fonksiyonel oldukları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vanası çıkışları, basınç tahliyesi anında çalışanlara zarar vermeyecek şekilde yönlendirilmeli ve gerekirse dış ortama egzoz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name="Slide 1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Boru Montajı, Destekleme ve Titreşim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hattı boruları, montaj sırasında oluşabilecek gerilmeleri önlemek için uygun mesafelerde kelepçelerle desteklenmeli ve boru hatları ağırlığı taşıyacak şekilde sabitlenmelidir.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Titreşim kaynaklı gevşemeler, bağlantı noktalarında sızıntılara ve metal yorgunluğuna neden olur; bu sebeple titreşim sönümleyici takozlar veya esnek bağlantı elemanları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Boru hatlarının geçtiği güzergahlar, darbe almayacak şekilde seçilmeli; geçiş alanlarında ise koruyucu bariyerlerle mekanik darbelerden korunmalıdır (6331 sayılı İSG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Boru hattı montajında kullanılan tüm bağlantı parçaları, sistemin maksimum basıncına ve sıcaklığına uygun standartlarda olmalı; uygun olmayan flanş kullanımı önlenmelidir.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name="Slide 1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Kondensat Tahliyesi ve Korozyon Önleme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hava sistemlerinde oluşan nem, boru iç yüzeylerinde korozyona ve ekipman arızalarına yol açar; sistemin en alt noktalarına uygun tahliye üniteleri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Kondensat tahliye üniteleri periyodik olarak kontrol edilerek tıkanıklıklar giderilmelidir; aksi takdirde su birikimi hava kalitesini düşürür ve paslanmayı hızlandırır.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Boru hattı içinde korozyon oluşumu, sistemin yapısal bütünlüğünü zayıflatarak patlama riskini artırır; korozyona dirençli malzemeler tercih edilmeli veya koruyucu kaplamalar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hattı içerisinde biriken su, pnömatik ekipmanların valf ve silindirlerine zarar verebilir; bu nedenle kurutucu ünitelerin verimli çalışması sağlanmalı ve bakım kayıtları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name="Slide 1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Kullanım Noktasında Basınç Regülasyonu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hava kullanım noktalarında, gerekli çalışma basıncını sağlamak amacıyla regülatörler kullanılmalı ve hat basıncı gereksiz yere yüksek tutulmamalıdır.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noktası regülatörleri, ekipmanın verimli çalışmasını sağlar ve aşırı basınç nedeniyle oluşabilecek ekipman hasarlarını veya kaza risklerini azaltır (İş Ekipmanlarının Kullanımında Sağlık ve Güvenlik Şartları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Regülatörler ve filtre-regülatör-yağlayıcı üniteleri, hava kalitesini standartlara uygun seviyede tutacak şekilde periyodik olarak bakıma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regülasyon ayarları, operatör tarafından değil, yetkili bakım personeli tarafından yapılmalı ve ayarlanan basınç değeri göstergeler üzerinden sürekli izlenmelidir.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name="Slide 1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 Tanklarında Kondensat Yönetimi ve Korozyon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Kompresörlerin çalışması sırasında hava içindeki nem yoğunlaşarak tank dibinde birikir; bu su birikintisi, tankın iç yüzeyinde ciddi korozyona ve metal yorgunluğuna neden olur. İş Ekipmanlarının Kullanımında Sağlık ve Güvenlik Şartları Yönetmeliği uyarınca, tank içindeki birikmiş suyun tahliyesi düzenli olarak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Kondensat tahliyesi manuel veya otomatik drenaj vanalarıyla gerçekleştirilir; ancak otomatik sistemlerin arızalanma ihtimaline karşı günlük manuel kontroller ihmal edilmemelidir. Tahliye edilen suyun rengi ve tortu miktarı, korozyonun ilerleyişi hakkında önemli ipuçları verir.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Tank içinde biriken suyun uzun süre bekletilmesi, korozyonu hızlandırarak tankın basınç mukavemetini düşürür. Bu durum, tankın beklenmedik bir anda çatlamasına veya patlamasına yol açabilecek en temel risk faktörlerinden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Korozyon takibi, tankın kullanım ömrünü belirleyen kritik bir süreçtir; paslanma belirtileri gözlemlendiğinde uzman teknik personel tarafından detaylı inceleme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name="Slide 1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Muayene ve İç Korozyon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Yönetmeliği'ne göre basınçlı kapların periyodik kontrolleri yetkili kuruluşlarca yılda en az bir kez yapılmalıdır. Bu muayeneler, tankın işletme basıncına dayanıklılığını doğrulamak için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 korozyon kontrolü, tankın iç yüzeyinin endoskopik kamera sistemleri ile incelenmesini içerir; bu yöntem, dışarıdan görülemeyen korozyon odaklarının tespit edilmesini sağlar. Özellikle tankın alt kısımlarındaki çukurlaşma korozyonu, yapısal bütünlüğü tehdit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muayene raporları, ekipmanın güvenli kullanımının yasal kanıtıdır; bu raporlarda tespit edilen eksiklikler, ivedilikle giderilmelidir. Kayıt altına alınmayan kontroller, iş kazası durumunda işvereni hukuki açıdan zor duruma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 süreçlerinde tankın üzerindeki etiketlerin okunabilir olması ve işletme basıncı değerlerinin doğru belirtilmesi gerekmektedir. Eksik veya hatalı etiketleme, operasyonel hatalara davetiye çıkarır.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Grup 1 İçin Tasarım ve Muayene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Grup 1 tehlikeli gazların depolandığı basınçlı kaplar, daha sıkı tasarım standartlarına ve malzeme gerekliliklerine tabidir; İş Ekipmanlarının Kullanımında Sağlık ve Güvenlik Şartları Yönetmeliği uyarınca bu ekipmanların periyodik kontrolleri, yetkili kişilerce daha detaylı yöntemlerle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Etiketleme kuralları, Grup 1 gazlar için hayati öneme sahiptir; kapların üzerinde gazın içeriği, tehlike sembolleri ve acil durum müdahale yöntemlerini içeren açık uyarı levhaları bulunması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Tasarım aşamasında, korozyon direnci ve sızdırmazlık testleri Grup 1 gazların kimyasal etkileşimlerine göre belirlenmeli; kullanılan contalar, vanalar ve boru hatları gazın aşındırıcılığına uygun malzemelerden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ve onarım süreçlerinde, Grup 1 gaz içeren sistemler temizlenmeden veya inert hale getirilmeden (purging) herhangi bir sıcak işleme izin verilmemelidir; bu süreçlerin tamamı yazılı bir İSG prosedürü ile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name="Slide 1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Emniyet Vanası ve Manometre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hava tanklarında bulunan emniyet vanaları, tank içindeki basınç belirlenen güvenlik sınırını aştığında otomatik olarak açılarak sistemi korur. Bu vanaların kalibrasyon ayarları, İş Ekipmanlarının Kullanımında Sağlık ve Güvenlik Şartları Yönetmeliği ve ilgili standartlara uygun olarak periyodik şekilde (yıllık periyodik kontrolde)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Manometreler, tank içindeki anlık basınç değerini gösteren en temel göstergelerdir; bu cihazların hata paylarının yüksek olması veya ibre takılması, operatörün hatalı karar vermesine neden olabilir. Manometreler, her zaman net okunabilir ve sertifikalı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vanasının paslanması veya kireçlenmesi durumunda vana görevini yerine getiremez; bu nedenle vananın düzenli olarak elle test edilmesi veya mekanik kontrollerinin yapılması şarttır. Sıkışmış bir emniyet vanası, tankın patlamasına sebep olabilecek doğrudan bir tehlikedir.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göstergelerinin üzerinde, tankın maksimum çalışma basıncını belirten kırmızı bir işaret bulunmalıdır; operatörler bu sınırı asla aşmamalıdır.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name="Slide 1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Tahribatsız Muayene ile Et Kalınlığı Ölçümü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Tank et kalınlığı ölçümü, ultrasonik kalınlık ölçüm cihazları (NDT) kullanılarak gerçekleştirilen tahribatsız bir muayene yöntemidir. Bu yöntemle, tankın gövdesindeki korozyona bağlı metal incelmesi, tanka zarar vermeden tespit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Yönetmelikler, tankın çeper kalınlığının belirli bir değerin altına düşmesi durumunda, ekipmanın kullanımının derhal durdurulmasını emreder. Bu kritik değer, tankın tasarım özelliklerine ve işletme basıncına göre mühendislik hesaplamalarıyla belirlenir.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Ölçümler, tankın farklı noktalarından (özellikle kaynak bölgeleri ve taban kısımları) sistematik olarak yapılmalıdır; çünkü korozyon genellikle homojen dağılmaz. Düzenli ölçüm verileri, korozyon hızını izlemek için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 kalınlığı ölçümleri, yalnızca eğitimli ve sertifikalı teknik personel tarafından gerçekleştirilmelidir; hatalı ölçüm sonuçları, tankın güvenli olduğu yanılgısına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name="Slide 1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Drenaj Vanası İşletim ve Bakım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Drenaj vanalarının düzenli çalıştırılması, tanktaki suyun uzaklaştırılması için en basit ancak en hayati önlemdir; vana tıkanıklıkları, tankın alt kısmında su birikmesine neden olur. Vana mekanizması, korozyon ve tortu birikimine karşı düzenli olarak temizlenmelidir.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Otomatik drenaj sistemleri, zamanlayıcı veya sensör kontrollü olabilir; bu sistemlerin çalışma süreleri, işletmedeki hava nem oranına göre ayarlanmalıdır. Hatalı ayarlanmış bir drenaj sistemi, tankın sürekli dolu kalmasına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Vana çıkış hortumları, suyun güvenli bir şekilde atılmasını sağlamalıdır; tıkanmış veya kıvrılmış hortumlar, suyun geri kaçmasına veya tank içinde basınç dengesizliğine yol açabilir. Drenaj hattının temizliği, işletme güvenliği için rutin bakım listesine dahil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Drenaj vanası arızalandığında, tankın içindeki hava basıncı tahliye edilmeden müdahale edilmemelidir; bu durum, basınçlı havanın kontrolsüz boşalması nedeniyle yaralanmalara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name="Slide 1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İmalat ve Montaj Sonrası İlk Muayene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ekipmanlar, imalat veya yerinde montaj süreçleri tamamlandıktan sonra işletmeye alınmadan önce kapsamlı bir ilk muayeneye tabi tutulmalıdır (İş Ekipmanlarının Kullanımında Sağlık ve Güvenlik Şartları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Hidrostatik test, basınçlı kapların sızdırmazlığını ve yapısal dayanıklılığını doğrulamak için işletme basıncının 1,5 katı ile gerçekleştirilen kritik bir test yöntemidir.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sırasında ekipman üzerindeki tüm emniyet valfleri ve basınç göstergeleri izole edilerek sistemin aşırı basınca karşı korunması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muayene süreci, ekipmanın teknik dosyası ile uyumlu olduğunu ve güvenli çalışma sınırları içerisinde yer aldığını kanıtlayan temel bir süreçtir.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name="Slide 1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Devreye Alma Öncesi Uygunluk Teyidi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sistemlerin devreye alınmasından önce, ekipmanın tasarım parametrelerinin ve kurulum yerinin projesiyle uyumlu olduğu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donanımlarının (emniyet valfleri, basınç düşürücüler, manometreler) kalibrasyon durumları ve işlevsellikleri test edilerek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durdurma sistemleri ve basınç tahliye hatlarının doğru yönlendirildiği, çevredeki çalışanlar için risk oluşturmadığı teyit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Devreye alma öncesi uygunluk kontrolü, ekipmanın kullanım ömrü boyunca güvenli bir şekilde işletilmesi için zorunlu olan son yasal ve teknik onay sürecidir.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name="Slide 1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İlk Muayene Kayıt ve Sertifikasyonu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muayene sonucunda hazırlanan raporlar, ekipmanın teknik dosyasında saklanmalı ve denetimlerde ibraz edilmek üzere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 sertifikası, ekipmanın tüm test verilerini, kullanılan yöntemleri, tespit edilen eksiklikleri ve güvenli çalışma onayını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Eksiklik tespit edilen ekipmanlar için 'kullanıma uygun değildir' kararı verilmeli ve giderilmeden işletmeye alınması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kayıt tutma yükümlülüğü işverene aittir ve bu belgeler ekipmanın tüm yaşam döngüsü boyunca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name="Slide 1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Kurulum Sonrası Tesisat ve Bağlantı Kontrolleri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ekipmanların tesisata bağlantısı, sızıntı riskine karşı sızdırmazlık elemanları ve uygun flanş/dişli bağlantılar ile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Boru hatlarının termal genleşme ve titreşime karşı desteklendiği, mekanik zorlanmalara maruz kalmadığı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Bağlantı noktalarında yapılan sızıntı testleri, sistemin işletme basıncına ulaştığı anlarda gözle ve uygun sızıntı tespit solüsyonları ile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Kurulum sonrası kontrollerde, tesisatın basınç kaybına uğramadığı ve tüm bağlantıların proje standartlarına uygun olduğu doğrulanmalıdır.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name="Slide 1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Yetkili ve Akredite Muayene Kuruluşu Şartı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ekipmanların ilk ve periyodik muayeneleri, ilgili mevzuat gereği akredite edilmiş üçüncü taraf bağımsız muayene kuruluşları tarafından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 personeli, ekipmanın türüne göre özel eğitim almış ve sertifikalandırılmış uzmanlardan oluşmalıdır.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Akredite kuruluşlar, denetimlerini tarafsızlık ve bağımsızlık ilkeleri çerçevesinde, uluslararası standartlara uyumlu olarak yürütmekle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seçtiği muayene kuruluşunun yetkinliğini ve akreditasyon kapsamının ekipman türüne uygunluğunu sorgulamakla sorumludur (İş Ekipmanlarının Kullanımında Sağlık ve Güvenlik Şartları Yönetmeliği).</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name="Slide 1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Kategori ve Risk Grubuna Göre Muayene Aralıkları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(EK-III) uyarınca, basınçlı kapların periyodik kontrolü standartta aksi belirtilmedikçe azami yılda bir (bir yılı aşmayan sürelerle) yapılır.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Üretici verileri veya ilgili standart daha kısa bir süre öngörüyorsa o esas alınır; hidrostatik test için yönetmelik ayrıca azami üç yılda bir üretim standardı test basıncını (yoksa azami basıncın 1,5 katını) öngörür.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gaz tüplerinin yeniden test (hidrostatik) periyotları ise gaz türüne göre ilgili TS EN standartlarında belirlenir (ör. 3, 5 veya 10 yıl).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aralıkları belirlenirken üretici verileri ve standartlar da dikkate alınmalı, yasal sürenin aşılması durumunda ekipmanın kullanımı derhal durdurulmalıdır.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name="Slide 1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İşletme Koşulları ve Mevzuat Uyumu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periyodik kontrol aralıklarını belirlerken sadece yasal süreyi değil, ekipmanın maruz kaldığı işletme koşullarını da esas 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Ekipmanın kullanıldığı ortamın sıcaklığı, nem oranı, korozyon riski ve titreşim gibi faktörler, ekipmanın yapısal bütünlüğünü etkileyerek daha sık kontrol gerektirebilir.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işletme koşullarında meydana gelen değişiklikleri değerlendirerek, yasal mevzuattaki asgari sürelere ek olarak kendi iç denetim periyotlarını oluşturmakla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Mevzuata tam uyum sağlamak için, ekipmanın kullanım kılavuzunda belirtilen özel işletme talimatları ile yönetmelikteki genel hükümlerin birlikte değerlendirilmesi esastır.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CLP ve SDS ile Tehlike Sınıfı Teyidi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İşletmelerde kullanılan gazların tehlike sınıfının doğru belirlenmesi için Zararlı Maddeler ve Karışımlara İlişkin Güvenlik Bilgi Formları Hakkında Yönetmelik gereği, güncel Güvenlik Bilgi Formları (SDS) her zaman erişilebilir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CLP (Sınıflandırma, Etiketleme ve Ambalajlama) yönetmeliği kapsamında, her gazın tehlike piktogramları, H-kodları ve P-kodları kontrol edilerek, basınçlı kap üzerindeki etiketleme ile SDS verileri birbiriyle uyumlu hale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 sınıfı teyidi, risk değerlendirmesinin temelidir; gazın yanıcılık, toksisite veya oksidasyon değerleri değiştiğinde, depolama alanı ve kullanılacak ekipmanların uygunluğu yeniden gözden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SDS okuryazarlığı, kaza anında doğru müdahale için kritik bir eğitim konusudur; her vardiya personeli, bulunduğu alandaki gazın SDS içeriğini bilmeli ve acil durum talimatlarına hakim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name="Slide 1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Muayene Tarihi Takibi ve Gecikme Yasağı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gereğince, işveren iş ekipmanlarının periyodik kontrol tarihlerini takip etmek ve süresi dolan ekipmanın kullanımını engellemekle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muayenelerin geciktirilmesi, olası bir kaza durumunda işverenin kusurlu bulunmasına ve ciddi hukuki/idari yaptırımlarla karşılaşmasına neden olmaktadır.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tarihleri, sistem üzerinden veya manuel takip çizelgeleri ile takip edilmeli, muayene tarihinden en az bir ay önce yetkili kuruluşlarla iletişime geçilmelidir.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Gecikmiş periyodik muayenesi bulunan basınçlı sistemlerin çalıştırılması, iş güvenliği açısından kabul edilemez bir risk teşkil eder ve mevzuata aykırı bir durumdur.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name="Slide 1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Ağır İşletme Koşullarında Sıklaştırılmış Muayene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çerçevesinde, ağır işletme koşullarına maruz kalan ekipmanlar için periyodik kontrol süreleri daha kısa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yüksek basınca maruz kalan, dinamik yük altında çalışan veya kimyasal aşınmaya uğrayan ekipmanlar için üretici tarafından belirlenen sıkı kontroller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Sıklaştırılmış muayeneler, ekipmanın ani arıza yapma riskini minimize ederken, operasyonel sürekliliği de koruyan bir önleyici bakım stratejisidir.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Ağır koşullarda çalışan ekipmanlarda sadece görsel kontrol değil, kalınlık ölçümü ve tahribatsız muayene yöntemleri gibi ileri teknik testler de periyodik olarak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name="Slide 1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Muayene Planı ve Sorumluluk Ataması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tüm basınçlı ekipmanların envanter kaydı tutulmalı ve bu envanter üzerinden yıllık bir periyodik muayene planı oluşturulmalıdır (6331 sayılı Kanun).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 planında her bir ekipman için kontrolü yapacak yetkili kişi, muayene tarihi ve gerekli hazırlıklar net bir şekilde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Sorumluluk ataması yapılırken, ilgili teknik personelin ekipman konusunda yetkinliği ve muayene sürecini yönetme kapasitesi göz önünde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Oluşturulan muayene planı düzenli olarak gözden geçirilmeli, ekipman değişimlerinde veya kapasite artışlarında plan güncellenerek iş sağlığı ve güvenliği yönetimine dahil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name="Slide 1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Dış Yüzeyde Görsel Muayene: Korozyon ve Deformasyon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ekipmanların dış yüzeyleri, İş Ekipmanlarının Kullanımında Sağlık ve Güvenlik Şartları Yönetmeliği uyarınca korozyon, çukurlanma ve deformasyon açısından düzenli olarak gözle muayene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üzerindeki kaynak dikişleri, çatlak oluşumu ve malzeme yorulması belirtileri açısından titizlikle incelenmeli; şüpheli durumlarda sıvı penetrant veya manyetik parçacık testi gibi ileri yöntemlere başvurulmalıdır.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Sızıntı kontrolleri, sistem basınç altındayken bağlantı noktaları, flanşlar ve vana gövdeleri üzerinde gerçekleştirilmeli; en ufak bir sızıntı veya terleme dahi derhal raporlanarak operasyonel risk değerlendirmesi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 sırasında tespit edilen yapısal bozukluklar, ekipmanın basınç tutma kapasitesini doğrudan etkileyebileceği için yetkili teknik personel tarafından değerlendirilmeden sistem tekrar devreye alınmamalıdır.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name="Slide 1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 Yüzey Kontrolü: Korozyon ve Erozyon Analizi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 yüzey muayenesi, ekipmanın içindeki akışkanın aşındırıcı etkilerini (erozyon) ve metalin incelme durumunu tespit etmek için endoskopik cihazlar veya uygun erişim kapakları aracılığıyla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 korozyon genellikle akışkanın biriktiği bölgelerde veya türbülansın yüksek olduğu keskin dirseklerde yoğunlaşır; bu bölgeler kalınlık ölçümü ve ultrasonik muayene için öncelikli alanlardır.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kapsamında, basınçlı kapların iç yüzey bütünlüğü, işletme basıncına dayanıklılığı doğrudan etkileyen en önemli güvenlik parametrelerinden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iç yüzeye doğrudan erişim mümkün değilse, dolaylı yöntemler olan radyografik testler veya sensör tabanlı izleme sistemleri ile metal kayıpları periyodik olarak takip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name="Slide 1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Boya ve Kaplama Altında Gizli Korozyon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Boya veya yalıtım kaplamaları, metal yüzeyi çevresel etkilere karşı korusa da, kaplama altında oluşan gizli korozyon, ekipman bütünlüğü için en sinsi risklerden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Kaplamada görülen kabarma, çatlama veya renk değişimi, altta korozyon başladığının bir işareti olabilir; bu bölgeler derhal kaplamadan arındırılarak metalin durumu gözlenmelidir.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çerçevesinde, kaplama altındaki korozyonun tespit edilmesi için düzenli aralıklarla kaplama bütünlüğü testi uygulanması tavsiye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Büyük çaplı basınçlı kaplarda, kaplama altı korozyonunu tespit etmek için termografik muayene veya pulsed eddy current gibi temassız yüzey tarama teknolojileri tercih edilebilir.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name="Slide 1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Etiket, Plaka ve İşaretlerin Okunabilirliği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ekipmanların üzerinde bulunan üretici plakası, çalışma basıncı, sıcaklık limitleri ve son test tarihini gösteren etiketler, 6331 sayılı İş Sağlığı ve Güvenliği Kanunu uyarınca her zaman okunabilir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Silinmiş, boyanmış veya hasar görmüş plakalar, ekipmanın işletme limitlerinin bilinmemesine ve hatalı kullanım sonucu kaza yaşanmasına neden olabilir; bu nedenle plakalar düzenli olarak temizlenmelidir.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plaka bilgilerinin okunması imkansız hale gelmişse, ekipmanın teknik dosyasına başvurulmalı ve plaka bilgileri kalıcı bir yöntemle (metal etiketleme vb.) yeniden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İşaretlerin netliği, acil durum müdahalelerinde ekipmanın kapasitesini bilmek açısından elzemdir ve periyodik kontrollerde bir uygunsuzluk kriteri olarak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name="Slide 1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Destek Ayakları ve İzolasyon Durumu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kapların taşıyıcı ayakları, korozyon ve mekanik hasar açısından kontrol edilmeli; ayakların zeminle bağlantısında oluşan korozyon, devrilme veya çökme riskini beraberinde getirebilir.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İzolasyonlu ekipmanlarda, izolasyon malzemesinin içine sızan nem veya akışkan, metal yüzeyle izolasyon arasında hapsolarak hızlı korozyona yol açtığı için bu bölgelerin periyodik olarak açılması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Yönetmeliği'ne göre, ekipmanın stabiliteyi sağlayan destek sistemleri, periyodik kontrollerin ayrılmaz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İzolasyonun bütünlüğü, ısı kaybını önlemenin yanı sıra, metalin atmosferik korozyona karşı korunması için de kritik bir bariyerdir; zarar görmüş izolasyonlar derhal onarılmalıdır.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name="Slide 1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Tahribatsız Muayene (NDT)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Tahribatsız muayene (NDT), ekipmana zarar vermeden yapısal hataları tespit eden yöntemler bütünüdür. İş Ekipmanlarının Kullanımında Sağlık ve Güvenlik Şartları Yönetmeliği uyarınca basınçlı kapların periyodik kontrollerinde bu yöntemler kritik bir rol oynar.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Ultrasonik test, ses dalgaları kullanarak malzemenin derinliklerindeki süreksizlikleri belirlerken, radyografi yöntemi X veya gama ışınları sayesinde malzemenin iç yapısının röntgen görüntüsünü elde ederek derinlemesine bir analiz imkanı sunar.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Manyetik partikül muayenesi, ferromanyetik malzemelerin yüzey ve yüzeye yakın hatalarını manyetik alan sapmalarını kullanarak tespit ederken, sıvı penetrant yöntemi ise gözenekli olmayan malzemelerin yüzey çatlaklarını özel boyalarla görünür hale getirir.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yöntemlerin seçimi, incelenecek ekipmanın malzeme türüne, geometrik yapısına ve maruz kaldığı işletme koşullarına göre uzmanlar tarafından belirlenir. Yöntem seçiminin doğruluğu, hata tespit başarısını doğrudan etkileyen en temel unsurdur.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name="Slide 1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 Kalınlığı Ölçümü ile İncelme Tespiti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sistemlerde korozyon kaynaklı malzeme incelmeleri, ekipmanın güvenli çalışma basıncını doğrudan tehdit eder. Et kalınlığı ölçümleri, korozyon ilerlemesini takip etmek ve ekipmanın kalan ömrünü hesaplamak için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Ultrasonik et kalınlığı ölçüm cihazları, malzemenin iki yüzeyi arasındaki geçiş süresini hesaplayarak milimetrenin yüzde biri hassasiyetinde sonuçlar verir. Ölçümler, ekipmanın en kritik ve korozyona en açık bölgelerinden düzenli aralıklarla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noktaları, ekipmanın teknik dosyasına ve önceki kontrollerden elde edilen veriler ışığında belirlenen referans noktalarına göre sabitlenmelidir. Bu veriler, korozyon haritalarının oluşturulmasına ve güvenli işletme ömrünün belirlenmesine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ölçülen değerlerin tasarım değerlerinin altına düşmesi durumunda ekipman kullanım dışı bırakılmalı, mühendislik hesaplamaları yapılarak onarım veya değişim süreci başlatılmalıdır.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Grup 1 ve Grup 2 Gaz Örnekleri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Grup 1 tehlikeli gazlara tipik örnekler; yanıcı özelliğiyle LPG ve Asetilen, zehirli ve aşındırıcı özelliğiyle Klor ve Amonyak gibi maddelerdir; bu gazlar için patlamadan korunma zonları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Grup 2 nötr gazlara örnekler; Azot, Karbondioksit ve Helyum gibi gazlardır; bunlar basınç altında depolandıklarında temel riskleri mekanik kaza ve kapalı alanda oksijenin yer değiştirmesidir.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içerisinde bu iki grubu birbirinden ayırmak için depolama alanlarının fiziksel olarak izole edilmesi önerilir; özellikle yanıcı olan Grup 1 gazlar ile oksitleyici veya inert olan gazların aynı kapalı hacimde depolanması risk teşkil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gruplarının ayrımı, işletmenin acil durum planlarında 'Gaz Tehlike Haritası' olarak işlenmelidir; böylece yangın veya sızıntı anında müdahale ekiplerine doğru önceliklendirme bilgisi verilebilir.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name="Slide 1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Kaynak Dikişlerinde Hata Taraması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kapların en zayıf noktaları kaynak dikişleridir; bu bölgelerdeki yetersiz nüfuziyet veya çatlaklar işletme sırasında ani kopmalara yol açabilir. Kaynak bölgelerinin NDT ile kontrolü, sistemin bütünlüğünü korumak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Radyografik muayene, dikişin iç yapısındaki boşlukları veya cüruf kalıntılarını net şekilde görüntüler; ancak uygulama sırasında radyasyon güvenliği önlemleri ve alanın karantinaya alınması eksiksiz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Yüzeyel çatlaklar için tercih edilen manyetik partikül veya sıvı penetrant yöntemleri, kaynak ağzındaki kılcal çatlakların tespiti için yüksek hassasiyet sunar. Kaynak sonrası yapılan bu testler, imalat kalitesinin doğrulanması açısından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Tespit edilen hataların türü, boyutu ve dağılımı, ilgili standartlardaki kabul kriterlerine göre değerlendirilmelidir. Tolerans sınırlarını aşan bölgeler, uzman personel tarafından uygun şekilde taşlanarak veya yeniden kaynak yapılarak onarılmalıdır.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name="Slide 1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NDT Sonuçlarının Kabul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NDT uygulamalarından elde edilen sonuçlar, ekipmanın tasarım standardına uygun kabul kriterleri ile karşılaştırılarak değerlendirilir. Her hatanın varlığı, ekipmanın doğrudan hurdaya ayrılacağı anlamına gelmez.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Kabul kriterleri, hatanın tipi, uzunluğu ve konumuna göre belirlenir; basınç altında çalışan bir kapta kritik bir çatlak kabul edilemezken, yüzeydeki çok küçük bir gözenek belirli sınırlar dahilinde kabul edilebilir.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Değerlendirme süreci, ekipmanın işletme sıcaklığı, basıncı ve akışkanın özellikleri dikkate alınarak gerçekleştirilmelidir. Kontrolü yapan uzman, bulguları teknik raporuna işlemeli ve sonuçları ekipman sorumlusuna yazılı sunmalıdır.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Uygunsuzluk durumunda, İş Ekipmanlarının Kullanımında Sağlık ve Güvenlik Şartları Yönetmeliği çerçevesinde risk değerlendirmesi güncellenmeli ve teknik önlemler alınıncaya kadar basınçlı işletim durdurulmalıdır.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name="Slide 1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Yetkili NDT Personeli Şartı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NDT yöntemleri, yüksek teknik bilgi ve tecrübe gerektirdiği için sadece ilgili standartlar uyarınca sertifikalandırılmış personel tarafından uygulanmalıdır. Yetkisiz personel tarafından yapılan kontroller yasal olarak geçersizdir.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 sertifikasyonları, uygulanan yönteme ve çalışma seviyesine (Seviye 1, 2 veya 3) göre sınıflandırılır. Seviye 2 personeli, sonuçları değerlendirme ve kabul kriterlerine göre karar verme yetkisine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İşletmeler, hizmet aldıkları kuruluşlarda çalışan NDT personelinin güncel sertifikalarını periyodik olarak kontrol etmelidir. Sertifikası olmayan veya süresi dolmuş personelin yaptığı muayeneler, yasal mevzuata aykırı durum teşkil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iş ekipmanlarının güvenliğinden sorumludur; bu nedenle muayene personelinin yetkinliğinin doğrulanması, işverenin gözetim borcunun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name="Slide 1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Hidrostatik Test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Hidrostatik testler, basınçlı ekipmanların güvenli çalışma sınırlarını doğrulamak için işletme basıncının 1,5 katı seviyesinde (standartta aksi belirtilmedikçe) gerçekleştirilen kritik bir işlemdir. İş Ekipmanlarının Kullanımında Sağlık ve Güvenlik Şartları Yönetmeliği uyarınca, test sıvıları (genellikle su) kullanılarak ekipmanın dayanıklılığı doğrulanır.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test, ekipmanın öngörülen basınç altında herhangi bir sızıntı veya yapısal bozulma yaşamadan operasyonel sürekliliğini koruyabileceğini kanıtlar. Testin başarıyla tamamlanması, ekipmanın periyodik kontrol süreçlerinin önemli bir parçasıdır ve güvenli çalışma için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esnasında basınç kademeli olarak artırılmalı ve belirlenen test basıncına ulaşıldığında sistemde stabilizasyon sağlanmalıdır. Ani basınç dalgalanmaları ekipmana zarar verebileceği için basınç göstergeleri sürekli takip edilmeli ve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name="Slide 1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Neden Su? Parçalanma Enerjisi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testlerinde su tercih edilmesinin temel nedeni, suyun sıkıştırılamaz bir akışkan olması ve gazlara kıyasla çok daha düşük bir potansiyel enerji depolamasıdır. Gazlar sıkıştırıldığında büyük miktarda enerji biriktirir ve bir patlama anında bu enerji hızla dışarı salınarak çevrede ciddi hasara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ile yapılan testlerde bir sızıntı veya yırtılma meydana gelirse, sistemdeki basınç hızla düşer ve parçalanma enerjisi minimum düzeyde kalır. Bu durum, test sırasında meydana gelebilecek olası bir arızanın yıkıcı etkisini sınırlandırarak çalışanların güvenliğini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Gazlı testler, yüksek risk taşıması nedeniyle yalnızca özel durumlarda ve çok sıkı güvenlik önlemleri altında gerçekleştirilmelidir. Standart endüstriyel uygulamalarda hidrostatik test, risk yönetimi açısından en güvenli ve kabul edilebilir yöntem olarak belirlenmiştir.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name="Slide 1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ve Alan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Hidrostatik test süreci boyunca çalışma alanı, yetkisiz girişleri engellemek amacıyla fiziksel bariyerlerle çevrilmeli ve gerekli uyarı levhaları görünür şekilde asılmalıdır. Test alanında sadece yetkili personel bulunmalı ve tüm çalışanlar olası risklere karşı bilgilendirilmelidir.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sistemlerin yakınında bulunan personelin uygun kişisel koruyucu donanımları (gözlük, koruyucu giysi vb.) eksiksiz kullanması zorunludur. Test sırasında basınç hattından ve bağlantı noktalarından uzak durulmalı, izleme işlemleri mümkünse güvenli bir mesafeden veya koruyucu bir panel arkasından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Herhangi bir olağanüstü durumda (sızıntı sesi, beklenmedik basınç düşüşü) testi derhal durduracak bir acil tahliye planı önceden oluşturulmalıdır. Güvenli çalışma prosedürleri, 6331 sayılı İş Sağlığı ve Güvenliği Kanunu kapsamında işverenin temel sorumluluğundadır.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name="Slide 1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Sızdırmazlık ve Deformasyon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basıncına ulaşıldıktan sonra sistemin sızdırmazlığı görsel olarak kontrol edilmeli, bağlantı noktaları ve kaynak bölgeleri dikkatle incelenmelidir. Sızdırmazlık kontrolü sırasında damlama veya terleme şeklinde en ufak bir sızıntı dahi kabul edilemez ve testin geçersiz sayılmasına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Ekipmanda meydana gelebilecek kalıcı deformasyonlar (şişme, genişleme veya form bozukluğu) testin en önemli kontrol kriteridir. Ekipmanın boyutları test öncesi ve sonrası karşılaştırılarak, metalik yapıda bir esneme olup olmadığı teknik ölçüm cihazlarıyla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Kalıcı deformasyon, malzemenin akma sınırını aştığını ve ekipmanın güvenli çalışma kapasitesini yitirdiğini gösterir. Bu durumda ekipman hizmetten çekilmeli, yetkili teknik servis tarafından değerlendirilmeli ve gerekli ise kullanımdan kaldırılmalıdır.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name="Slide 1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Raporlama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Hidrostatik testin sonuçları, testin yapıldığı tarih, uygulanan basınç değeri, basıncın korunduğu süre ve elde edilen bulguları içeren resmi bir raporla kayıt altına alınmalıdır. İş Ekipmanlarının Kullanımında Sağlık ve Güvenlik Şartları Yönetmeliği gereği bu kayıtlar, ekipmanın ömrü boyunca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raporunda, testi gerçekleştiren yetkili teknik personelin imzası ve ekipmanın tanımlayıcı bilgileri (seri numarası, üretim yılı vb.) mutlaka bulunmalıdır. Kayıtlar, periyodik kontrol süreçlerinin izlenebilirliği için denetimlerde ibraz edilmek üzere düzenli bir sistemde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Başarısızlıkla sonuçlanan testler raporlanmalı, ekipmanın neden başarısız olduğu detaylandırılmalı ve yapılan onarımlar sonrasında yeniden test edilmelidir. Resmi kayıtlar, olası bir iş kazası veya denetim durumunda işverenin yasal sorumluluğunu belgeleyen en önemli kanıttır.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name="Slide 1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Muayene ve Bakım Kayıtlarının Dosyalanması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kontrollerin sonuçları, yetkili muayene kuruluşları tarafından hazırlanan test raporları ve sertifikalarla belgelenmelidir. Bu belgeler, ekipmanın güvenli kullanımının kanıtıdır ve işyerindeki dosya sisteminde düzenli olarak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kayıtları, ekipmanın ömrü boyunca yapılan tüm müdahaleleri içermelidir; bu, İş Ekipmanlarının Kullanımında Sağlık ve Güvenlik Şartları Yönetmeliği gereği zorunludur. Kayıtlar, yapılan her onarımın tarihini ve uygulanan teknik işlemi net bir şekilde tanımlamalıdır.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Dosyalama sistemi, denetimlerde hızlı erişim sağlayacak şekilde kategorize edilmelidir; her ekipmanın kendine ait bir sicil dosyası bulunmalıdır. Bu dosyalar, sadece yetkili personelin erişimine açık olacak şekilde kontrollü bir ortamda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Eksik belge ile çalışan basınçlı ekipmanlar, iş kazası riskini artırır ve yasal olarak uygunsuz kabul edilir. İşveren, ilgili muayene kuruluşundan alınan belgelerin eksiksiz olduğundan emin olmalı ve dosyaları periyodik olarak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name="Slide 1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Kayıtların Ekipman Ömrü Boyunca Saklanması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kapların periyodik kontrol belgeleri, ekipmanın hizmette olduğu süre boyunca saklanması gereken kritik dokümanlardır. Bu süreç, İş Ekipmanlarının Kullanımında Sağlık ve Güvenlik Şartları Yönetmeliği uyarınca ekipman tarihçesinin izlenebilirliğini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hurdaya ayrılsa dahi, geçmişe dönük sorumlulukların belirlenebilmesi adına kayıtların belirli bir süre daha arşivlenmesi önerilir. Bu durum, olası bir hukuki ihtilafta işverenin yasal dayanağını oluşturur ve geçmiş teknik müdahaleleri kanıtlar.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Arşivleme süreci, belgelerin bozulmasını engelleyecek şekilde fiziksel veya dijital olarak planlanmalıdır; nem, ısı ve ışık gibi çevresel faktörlerden korunmalıdır. Uzun süreli saklama, ekipmanın güvenli çalışma ömrünü doğrulamak için vazgeçilmezdir.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korunması, iş güvenliği yönetim sisteminin bir parçası olarak denetlenmelidir; belgesiz veya kayıtları kaybolmuş ekipmanlar, denetimlerde güvensiz olarak sınıflandırılır. İşveren, dosyalama sürecinin sürekliliğinden bizzat sorumludur.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 Buhar Basıncına Sahip Sıvılar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Buhar basıncı 0,5 bar üzerinde olan sıvılar (LPG, amonyak gibi), atmosferik basınçta kolayca gaz fazına geçme eğilimindedir. Basınçlı Ekipmanlar Yönetmeliği (2014/68/AB) uyarınca, bu tür maddelerin depolandığı kaplar basınçlı ekipman sınıfına girer.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sıvıların sızıntı yapması durumunda, hızla gazlaşarak ortamda geniş bir hacim kapladığı ve yanıcı veya zehirli atmosfer oluşturduğu unutulmamalıdır. Sızıntı noktalarında oluşacak ani basınç düşüşü, ekipman üzerinde yapısal hasarlara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ve taşıma sırasında, ekipmanların sızdırmazlık testleri düzenli aralıklarla yapılmalı ve bağlantı noktalarındaki contalar yüksek basınç dayanımına uygun seçilmelidir. Yanlış conta seçimi, en sık karşılaşılan sızıntı nedenlerinden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bu tür sıvıların bulunduğu alanlarda, gaz algılama sistemleri ve patlamadan korunma dokümanı gerekliliklerine tam uyum sağlaması hayati önem taşır. Acil durum eylem planlarında, sızıntı anında tahliye prosedürleri özel olarak tanımlanmalıdır.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name="Slide 1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Denetimde İbraz Edilebilirlik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müfettişleri tarafından yapılan denetimlerde, tüm basınçlı ekipmanların muayene raporları eksiksiz bir şekilde ibraz edilmelidir. Belge sunulamaması, yasal mevzuata uyumsuzluk olarak değerlendirilir ve idari yaptırımlara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İbraz edilecek dosyalar, güncel tarihli ve yetkili kişi tarafından imzalanmış olmalıdır; geçmiş muayenelere ait raporların da dosyada bulunması denetim şeffaflığını artırır. Belgelerin düzeni, işyerindeki güvenlik kültürünün bir göstergesidir.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sırasında, ekipman üzerindeki etiket bilgileri ile dosyadaki raporların eşleşmesi beklenir; bu nedenle etiketlerin okunabilirliği ve dosyaların güncelliği kritik önem taşır. Hatalı eşleşmeler, denetim sürecinde ciddi soru işaretleri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veya İSG uzmanı, denetim öncesinde tüm basınçlı sistemlerin kayıtlarını gözden geçirmeli ve eksiklikleri gidermelidir. Belgelerin hazır ve düzenli tutulması, işyerinin yasal uyum seviyesini kanıtlayan en temel göstergedir.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name="Slide 1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Eksiklik ve Uygunsuzluk Takibi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kontrollerde tespit edilen eksiklikler veya uygunsuzluklar, muayene raporlarına işlenmeli ve işveren tarafından derhal takip edilmelidir. İş Ekipmanlarının Kullanımında Sağlık ve Güvenlik Şartları Yönetmeliği gereği, uygunsuzluklar giderilmeden ekipman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Uygunsuzluk takip formu, tespit edilen hatanın ne zaman ve kim tarafından giderildiğini belgeleyen bir izleme aracı olarak kullanılmalıdır. Bu süreç, düzeltici faaliyetlerin etkinliğini doğrulamak açısından hayati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Kapatılmayan uygunsuzluklar, iş kazası yaşanması durumunda işverenin kusur oranını artırır; bu nedenle her eksikliğin yazılı bir kapatma kanıtı olmalıdır. Teknik eksikliklerin giderilmesi, sadece yasal bir zorunluluk değil, aynı zamanda güvenlik gerekliliğidir.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yönetimi, eksikliklerin giderilmesi için gerekli bütçe ve kaynağı sağlamalıdır; teknik eksikliği bilinen bir ekipmanla çalışmak, iş güvenliği kurallarının ihlalidir. Takip süreci, risk değerlendirmesi ile entegre bir şekilde yürütülmelidir.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name="Slide 1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Kayıtların Dijital Yedeklenmesi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Fiziksel belgelerin kaybolma veya hasar görme riskine karşı, tüm muayene raporlarının dijital ortama aktarılması ve yedeklenmesi büyük önem taşır. Dijital arşivleme, belgelere ihtiyaç duyulduğunda hızlı erişim imkânı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Dijital yedekleme sistemi, veri güvenliği standartlarına uygun olmalı ve yetkisiz erişimlere karşı korunmalıdır; bulut tabanlı veya yerel sunucu çözümleri kullanılabilir. Bu süreç, 6331 sayılı İş Sağlığı ve Güvenliği Kanunu kapsamında kayıt tutma yükümlülüğünü destekler.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Yedeklenen verilerin periyodik olarak doğruluğu kontrol edilmeli ve sistemin güncel kalması sağlanmalıdır; dijital belgelerin de asılları ile uyumlu olması şarttır. Dijitalleşme, muayene süreçlerinin izlenebilirliğini ve yönetimini kolaylaştırır.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İşletmeler, dijital kayıt sistemlerini bir İSG yazılımı ile entegre ederek, muayene tarihleri yaklaştığında otomatik uyarı alabilirler. Bu teknolojik yaklaşım, insan hatasını minimize ederek yasal uyumu garanti altına alır.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name="Slide 1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Emniyet Ventillerinin Çalışma Prensibi ve Görevi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ventili, basınçlı kaplarda sistem basıncının tasarım değerini aşması durumunda otomatik olarak açılarak, fazla basıncı tahliye eden kritik bir güvenlik ekipmanıdır; bu sayede ekipmanın patlama riski önlenir.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tüm basınçlı kaplarda bu tür koruyucu sistemlerin bulunması zorunludur; ventillerin periyodik kontrolleri yetkili kişilerce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Ventil çalışmaya başladığında, sistemdeki akışkanın güvenli bir şekilde dışarı atılması sağlanır; bu süreçte ventilin takılı kalmaması veya korozyon nedeniyle fonksiyonunu yitirmemesi için düzenli testler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güvenli operasyonu için emniyet ventili, hiçbir koşulda devre dışı bırakılmamalı ve sistemin basınç limitlerini koruyacak şekilde her zaman aktif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name="Slide 1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Ayar Basıncı ve Ekipman Tasarım Uyumu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ventillerinin ayar (set) basıncı, korunmak istenen basınçlı ekipmanın tasarım basıncı ile doğrudan uyumlu olmalıdır; bu değer, ekipmanın güvenli işletme sınırlarını asla geçmemelidir.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ayar basıncı üretici spesifikasyonlarına göre belirlenmeli ve bu değerin üzerine kesinlikle çıkılmamalıdır.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ayar basıncı, ekipmanın tasarım sınırlarını zorlayarak metal yorgunluğuna veya yapısal hasarlara yol açabilir; bu durum, zamanla ciddi iş kazalarına ve maddi kayıplara neden olmaktadır.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Sistemde yapılan her değişiklik sonrası, emniyet ventillerinin ayar değerleri yeniden gözden geçirilmeli ve ekipmanın mevcut çalışma basıncı ile uyumluluğu teknik raporlarla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name="Slide 1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Tahliye Hattı ve Güvenli Yönlendirme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ventili açıldığında tahliye edilen akışkanın, insanlara veya çevreye zarar vermeyecek şekilde güvenli bir alana yönlendirilmesi, İş Ekipmanlarının Kullanımında Sağlık ve Güvenlik Şartları Yönetmeliği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hatları, basınçlı akışkanın geri tepmesini engelleyecek şekilde tasarlanmalı; hattın çıkış ucu, doğrudan çalışanların bulunduğu çalışma alanlarına veya geçiş güzergahlarına bakmamalıdır.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kimyasal veya sıcak akışkan tahliyesi durumlarında, çıkış bölgesinde gerekli uyarı levhaları bulunmalı ve olası püskürmelere karşı koruyucu bariyerler veya saptırıcılar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hattının boru çapı, ventilden gelen akışa engel olmayacak büyüklükte seçilmeli; boru hattındaki daralmalar, ventilde geri basınç oluşturarak cihazın performansını olumsuz etkileyebilir.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name="Slide 1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İzolasyon ve Tıkanma Risklerine Karşı Önlemler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ventili ile basınçlı kap arasındaki bağlantı hattında, ventili devre dışı bırakacak herhangi bir izolasyon vanası bulunmamalıdır; bu tür bir vana, acil durumda ventilin işlevini yerine getirmesini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ekipman üzerindeki güvenlik donanımlarının erişilebilir ve her zaman işlevsel olması, işverenin gözetim yükümlülüğü altındadır.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Ventil giriş ve çıkış hatlarında meydana gelebilecek tıkanmalar, cihazın basıncı algılamasını ve açılmasını engelleyerek sistemin aşırı basınçtan patlamasına neden olabilir; bu nedenle hatlar düzenli temizlenmelidir.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Sisteme bakım yapılması gerektiğinde, emniyet ventilinin devre dışı kalmasını önlemek için yedekli ventil sistemleri (çiftli vana düzeni) tercih edilmeli, bu işlem teknik bir prosedüre bağlanmalıdır.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name="Slide 1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Ayar Mekanizmasının Korunması ve Mühürleme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ventillerinin belirlenen ayar basıncının yetkisiz kişilerce değiştirilmesini önlemek amacıyla, ayar vidası ve mekanizma bölümleri kurşun mühür veya özel plakalar ile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güvenlik donanımlarının ayarları yetkisizce değiştirilmemeli; ayar değişikliği sadece teknik yetkili personel tarafından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Mühürleme işlemi, cihazın fabrikasyon veya son kalibrasyon ayarlarının korunduğunu gösterir; mührü kopmuş veya hasar görmüş bir ventil, kalibrasyonun bozulmuş olabileceği gerekçesiyle derhal teste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tür koruyucu önlemler, sistemin güvenli işletme basıncının korunmasını sağlar ve olası müdahalelerin önüne geçerek, basınçlı sistemin tasarlandığı sınırlar içerisinde güvenle çalışmasını garanti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name="Slide 1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Emniyet Ventili Kapasite Belirleme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ventili, bağlı olduğu sistemdeki basınçlı akışkanın kaynağı tarafından üretilebilecek maksimum debiyi tahliye edebilecek kapasitede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Hesaplamalarda sistemin çalışma basıncı, sıcaklık değişimleri ve akışkanın fiziksel özellikleri (yoğunluk, viskozite) dikkate alınarak en kötü durum senaryosu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gereğince, tüm basınçlı kapların emniyet donanımları periyodik olarak kontrol edilmeli ve kapasite uygunluğu onaylanmalıdır.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Kapasite hesabı yapılmadan seçilen ventiller, basınçlı sistemin güvenli işletilmesini riske atar ve beklenmedik bir aşırı basınç durumunda yetersiz kalabilir.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name="Slide 1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Kapasite Yetersizliği ve Basınç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ventili kapasitesinin düşük olması, sistemdeki basıncın tahliye edilememesine ve kontrolsüz şekilde yükselerek kritik limitleri aşmasına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Basıncın ekipman tasarım basıncını (MAWP) aşması, basınçlı kabın kalıcı deformasyona uğramasına veya şiddetli patlamalara yol açarak çevreye ciddi hasar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Kontrolsüz basınç artışı, boru hatlarında çatlaklara ve contalarda sızıntılara yol açarak işletme içerisinde yangın veya zehirli gaz yayılımı gibi ikincil kazaları tetikleyebilir.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tüm ekipmanların güvenliğinden sorumlu olup, yetersiz emniyet donanımı kullanılması ciddi bir ihmal olarak değerlendirilir.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Düşük Buhar Basınçlı Sıvıların Güvenli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Buhar basıncı 0,5 bar altında olan sıvılar, yüksek buhar basınçlı maddelere göre daha stabil bir yapı sergiler ve genellikle atmosferik basınçta sıvı fazlarını korurlar. Ancak bu durum, riskin tamamen ortadan kalktığı anlamına gelmez.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sıvıların depolandığı tanklar, 6331 sayılı İş Sağlığı ve Güvenliği Kanunu çerçevesinde periyodik kontrole tabi tutulmalıdır. Tankların havalandırma sistemleri, sıvı seviyesi değişimlerinde oluşabilecek vakum veya aşırı basıncı dengeleyecek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Düşük buhar basınçlı maddelerin sızıntısı genellikle sıvı birikintisi şeklinde gerçekleşir; bu durum, zeminde kayma riski veya yer altı sularına karışma gibi çevresel tehlikeleri beraberinde getirir. Sızıntıların kontrol altına alınması için ikincil muhafaza sistemleri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güvenliği açısından, bu tür sıvıların parlama noktalarına dikkat edilmelidir. Parlama noktası düşük olan düşük basınçlı sıvılar, ortam sıcaklığında bile yanıcı buharlar çıkarabileceği için kapalı alanlarda çalışma izni prosedürleri titizlikle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name="Slide 1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Çoklu Kaynak Senaryolarında Tahliye Hesabı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Sistemde birden fazla ısı veya basınç kaynağı bulunması durumunda, emniyet ventili kapasitesi tüm kaynakların aynı anda devreye girdiği maksimum yükü karşılayacak şekilde boyutlandırılmalıdır.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Eş zamanlı devreye giren kaynakların toplam debisi hesaplanırken, sistemin çalışma rejimi ve operasyonel değişkenler (valf açık-kapalı durumları) detaylı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Karmaşık basınçlı sistemlerde, proses kontrol sistemlerinin arızalanması sonucu oluşabilecek maksimum debi miktarı, ventillerin tahliye kapasitesinin temel belirleyicisidir.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ekipmanların güvenli kullanımı için yapılan tüm hesaplamalar teknik dosyada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name="Slide 1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Durumu (Fire Case) Tahliye Hesabı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kaplar, İş Ekipmanları Yönetmeliği ve ilgili standartlar (API 521 / TS EN ISO 4126) çerçevesinde, olası bir dış yangın durumunda iç basıncın hızla artabileceği gerçeğiyle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senaryosunda (fire case), dış ısı transferi nedeniyle kap içindeki akışkanın genleşmesi veya buharlaşması sonucu oluşan hacim artışı ventilden tahliye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anında emniyet ventili, sistemin yapısal bütünlüğünü korumak adına içerideki basıncı güvenli seviyede tutacak maksimum boşaltma hızına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maruziyeti hesaplamaları, tesisin yerleşim planı, yangın söndürme sistemlerinin varlığı ve basınçlı kabın yalıtım özellikleri göz önünde bulundurularak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name="Slide 1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Uluslararası Standartlara Uygun Boyutlandırma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sistemlerde emniyet ventili boyutlandırması, API 520, ASME veya benzeri kabul görmüş uluslararası standartların öngördüğü yöntemlerle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Standartlara uygun yapılan boyutlandırma, ventillerin hem akışkanın fiziksel özelliklerine hem de sistemin operasyonel karakteristiğine tam uyum sağlamasını garanti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bu tür kritik ekipmanların üretici talimatlarına ve ilgili teknik standartlara uygun kurulmasını zorunlu tutar.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Boyutlandırma süreci, yetkili mühendisler tarafından yapılmalı ve ventillerin montajı, bakımı ve ayarları, onaylı prosedürler doğrultusunda periyodik olarak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name="Slide 1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Manometrelerde Okunabilirlik ve Kalibrasyon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göstergeleri (manometreler), İş Ekipmanlarının Kullanımında Sağlık ve Güvenlik Şartları Yönetmeliği uyarınca her an net ve kolay okunabilir olmalıdır; gösterge camı temiz ve ibre hareketi akıcı şekilde izlenebilmelidir.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cihazları, üretici talimatlarında belirtilen periyotlarda ve yetkili kuruluşlarca kalibre edilmelidir; kalibrasyonu geçersiz veya bozuk göstergeler, ekipmanın güvenli çalışma sınırlarının dışına çıkmasına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Manometre seçimi, sistemin basınç kapasitesine uygun bir aralıkta yapılmalıdır; 2/3 kuralı gereği, seçilen ölçüm aralığının üst sınırı, normal işletme basıncının yaklaşık 1,5 katı kadar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aralığının doğru belirlenmesi, cihazın hassasiyetini korur ve ani basınç dalgalanmalarının daha net gözlemlenmesine olanak tanır; yanlış aralık seçimi, okuma hatalarına ve ciddi iş kazalarına davetiye çıkarabilir.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name="Slide 1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Basıncının Skala Üzerindeki Konumu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basıncı, manometre kadranı üzerinde skalanın orta kısmına denk gelecek şekilde seçilmelidir; bu konum, hem artan hem de azalan basınç değişimlerinin en hassas şekilde takip edilmesini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Skalanın merkezinde çalışan ibre, sistemin kararlılığını gösterir ve operatörün basınç sapmalarını çok daha hızlı fark etmesine yardımcı olur; bu durum, acil durumlara müdahale süresini doğrudan iyileştirir.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göstergesi üzerinde işletme basıncının orta noktada olması, mekanik yorgunluğun ve aşınmanın en aza indirildiği bölgedir; cihazın ömrünü uzatır ve ölçüm doğruluğunu korur.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İbre sürekli olarak skalanın uç sınırlarında veya sıfır noktasında kalıyorsa, manometre seçimi gözden geçirilmelidir; yanlış ölçeklendirilmiş cihazlar, basınçlı sistemin güvenliğini izlemek için yetersiz kalmaktadır.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name="Slide 1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İşletim İçin Maksimum Basınç İşaretlemesi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manometre üzerinde, ekipmanın güvenle çalışabileceği maksimum basınç değeri (MAWP) kırmızı bir işaret veya çizgi ile kalıcı olarak işaretlenmelidir; bu, operatörler için kritik bir güvenlik sınırıdır.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Kırmızı işaret, basıncın tehlikeli seviyelere yaklaştığını görsel olarak anında belirtir; Sağlık ve Güvenlik İşaretleri Yönetmeliği ilkeleri gereği bu uyarı net ve okunaklı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Maksimum basınç sınırı, sistemin tasarım kapasitesine göre belirlenir ve hiçbir şekilde bu değerin üzerine çıkılmamalıdır; aşırı basınç durumu, patlama veya sızıntı gibi felaketlere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sırasında basıncın kırmızı işarete yaklaşması durumunda, sistem derhal gözden geçirilmeli ve gerekli boşaltma veya ayarlama işlemleri yetkili personel tarafından yapılmalıdır; ihmal edilemez bir prosedürdür.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name="Slide 1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Manometre Arızaları ve Güvenli Okuma Kaybı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Manometre ibresinin takılması, göstergenin sıfıra dönmemesi veya camın buğulanması gibi arızalar, sistem basıncının yanlış algılanmasına ve güvenli okuma kaybına yol açar; bu durum doğrudan bir tehlikedir.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Arızalı bir manometre, sistemin basıncını göstermediği için operatörün sisteme olan güvenini sarsar; basınçlı ekipman, düzgün çalışan bir gösterge olmadan asla çalıştırılmamalıdır.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Gösterge arızalarında, ölçümün doğruluğunu teyit etmek için yedek veya ikinci bir ölçüm cihazı (redundancy) kullanılabilir; ancak temel çözüm, arızalı cihazın ivedilikle yenisiyle değiştirilmesidir.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 tespiti yapıldığında, ekipman üzerindeki basınç tahliye vanaları manuel olarak kontrol edilmeli ve sistem güvenli bir basınca düşürülene kadar çalışma durdurulmalıdır; riski yönetmek için proaktif olunmalıdır.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name="Slide 1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Kalibrasyon ve Cihaz Değişim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Manometreler, İş Ekipmanlarının Kullanımında Sağlık ve Güvenlik Şartları Yönetmeliği gereği periyodik olarak kalibre edilmeli ve bu işlemlerin kayıtları denetimler için saklanmalıdır; kalibrasyon sertifikası olmayan cihaz geçersizdir.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Cihazın doğruluğunun zamanla kaybolması kaçınılmazdır; bu nedenle belirli bir kullanım ömrü sonunda veya kalibrasyon testlerini geçemediğinde manometre mutlaka yenisiyle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Değişim sırasında yeni manometrenin teknik özelliklerinin (basınç aralığı, bağlantı tipi, malzeme uyumu) mevcut sistemle tam uyumlu olması sağlanmalıdır; yanlış cihaz montajı, sızıntı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Kalibrasyon ve değişim süreçleri, eğitimli teknik personel tarafından gerçekleştirilmeli ve montaj sonrası sızdırmazlık testleri ile fonksiyonel kontroller mutlaka yapılmalıdır; güvenlikten taviz verilmemelidir.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name="Slide 1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Patlatma Diski: Hızlı Basınç Boşaltma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Patlatma diski, sistemdeki basınç önceden belirlenen bir eşik değerine ulaştığında kendini yırtarak sistemi koruyan tek kullanımlık bir emniyet donanımıdır; İş Ekipmanlarının Kullanımında Sağlık ve Güvenlik Şartları Yönetmeliği uyarınca basınçlı kaplarda kritik bir koruma katmanı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Mekanik bir yay veya valf mekanizması içermediğinden, tepki süresi son derece hızlıdır; ani basınç yükselmelerinde milisaniyeler içinde açılarak sistemin patlama riskini minimize eder ve basıncı tahliye hattına yönlendirir.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kimyasal reaksiyonların kontrolsüz hızlandığı veya aşırı basınç artışının anlık gerçekleştiği süreçlerde, geleneksel emniyet vanalarına göre çok daha hızlı ve güvenilir bir tahliye yöntemi sunar.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Diskin patlama basıncı, sistemin tasarım basıncına ve çalışma koşullarına göre hassas bir şekilde fabrikasyon aşamasında ayarlanır; bu durum, koruma mekanizmasının işletme şartlarına tam uyum sağlamasını garanti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name="Slide 1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Mekanik Parçasız Tasarım ve Tıkanma Direnci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Patlatma disklerinin en önemli tasarım avantajı, hareketli mekanik parçalara sahip olmamasıdır; bu yapı, sistemde tıkanma veya yapışma gibi arıza risklerini ortadan kaldırarak güvenliği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vanaları gibi mekanik yaylı sistemler, zamanla korozyona uğrayabilir veya proses akışındaki katı partiküller nedeniyle sıkışabilir; patlatma diskleri ise akışkanla doğrudan temas ettiğinden bu tür mekanik sıkışmalara maruz kalmaz.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viskoz, yapışkan veya polimerleşme eğilimi gösteren akışkanların olduğu hatlarda, vana mekanizmalarının bloke olması sık karşılaşılan bir sorundur; patlatma diskleri bu tür zorlu koşullarda bile güvenilir bir koruma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Mekanik parçaların yokluğu, bakım ve arıza giderme süreçlerini basitleştirir; sistemin operasyonel sürekliliğini artırırken teknik personelin bakım yükünü hafifletir ve ekipman güvenilirliğini en üst düzeye çıkarır.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Kap Türleri ve Sınıflandırma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Sistem İşletme Güvenliği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LPG ve Gaz Tüpleri Güvenliği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Hidrolik ve Pnömatik Sistem Güvenliği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Kompresör Güvenliği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 ve Test Gereksinimleri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Vanaları ve Basınç Göstergeleri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Patlama ve Parçalanma Riskleri (6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Sıcaklık Değişimlerinin Basınç Üzerindeki Etkisi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kaplardaki sıvıların buhar basıncı, sıcaklık artışına bağlı olarak doğrusal olmayan bir şekilde yükselir. İş Ekipmanlarının Kullanımında Sağlık ve Güvenlik Şartları Yönetmeliği, basınçlı kapların dış sıcaklık değişimlerinden korunmasını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güneş ışığına doğrudan maruz kalan depolama tanklarında, sıvı fazın genleşmesiyle iç basınç hızla artar ve emniyet ventillerinin açılmasına neden olabilir. Bu ventillerin periyodik bakımı, aşırı basınç durumunda tahliyeyi sağlamak için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Sıcaklık artışından kaynaklanan basınç yükselmeleri, ekipmanların metal yorgunluğuna veya kaynak noktalarında gerilme çatlaklarına yol açabilir. Bu yüzden tankların üzerine yansıtıcı boya uygulanması veya gölgeleyici sistemler kullanılması etkili bir idari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sıcak günlerde basınçlı ekipman üzerindeki manometre değerlerini daha sık kontrol etmeli ve normalin üzerindeki sapmalarda derhal yetkililere haber vermelidir. Basınç artışı gözlemlendiğinde, ekipman soğutma sistemleri devreye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name="Slide 2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Emniyet Vanası ile Tandem Kullanım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Patlatma diskleri, emniyet vanalarının altına (giriş tarafına) monte edilerek tandem bir koruma yapısı oluşturabilir; bu uygulama, hem vananın korozyondan korunmasını sağlar hem de kaçakları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Vana girişine yerleştirilen disk, proses akışkanının vana iç aksamıyla doğrudan temasını keserek vananın ömrünü uzatır; bu durum, özellikle korozif veya toksik kimyasalların bulunduğu hatlarda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Disk ve vana kombinasyonunda, disk patladığında vana hala yedek bir koruma mekanizması olarak görev yapmaya devam edebilir; ancak bu sistem kurulurken disk ile vana arasındaki boşluğun mutlaka bir basınç göstergesiyle izlenmesi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Tandem sistemlerin doğru çalışması için disk ile vana arasındaki basınç birikiminin önlenmesi şarttır; bu nedenle bu boşlukta bir manometre veya alarm sistemi bulunması, sistem güvenliğini sağlamak adına zorunlu bir uygulamadır.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name="Slide 2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Basınç ve Sıcaklık Toleransı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Patlatma diskinin seçimi, sistemin çalışma basıncı ve işletme sıcaklığı ile doğrudan uyumlu olmalıdır; yanlış malzeme veya basınç değeri seçimi, diskin erken patlamasına veya kritik anda çalışmamasına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Sıcaklık değişimleri, malzemenin mukavemetini etkileyerek patlama basıncını değiştirebilir; bu nedenle, işletme sıcaklığına bağlı olarak malzemenin genleşme ve dayanım özellikleri dikkate alınarak disk seçimi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Disklerin patlama basıncı, işletme basıncının belirli bir yüzdesi kadar üzerinde olacak şekilde belirlenmelidir; bu marj, işletme dalgalanmalarının gereksiz patlamalara yol açmasını önlemek için teknik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aşamasında akışkanın kimyasal uyumluluğu da göz önünde bulundurulmalıdır; paslanmaz çelik, nikel veya teflon kaplı diskler gibi malzeme seçenekleri, prosesin doğasına göre uzman mühendislik onayıyla belirlenmelidir.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name="Slide 2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Patlama Sonrası Değiştirme Zorunluluğu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Patlatma diski bir kez patladığında, yapısal bütünlüğünü tamamen kaybeder; bu nedenle diskin tekrar kullanılması mümkün değildir ve en kısa sürede orijinaliyle değiştirilmesi yasal ve teknik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Diskin patlamış olması, sistemde aşırı basınç durumu yaşandığını gösterir; bu durum, sistemin genelindeki diğer ekipmanların da hasar görmüş olabileceği ihtimalini doğurur ve kapsamlı bir inceleme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Değiştirme işlemi sırasında, diskin yuvası dikkatlice temizlenmeli ve conta yüzeylerinde herhangi bir hasar veya korozyon olup olmadığı kontrol edilmelidir; hatalı montaj, yeni diskin de verimli çalışmasını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Patlayan disk yerine geçici çözümler üretmek veya diski iptal etmek, sistemi korumasız bırakır ve iş kazalarına davetiye çıkarır; tüm değişim işlemleri, ilgili İSG mevzuatı kapsamında yetkili teknik personel tarafından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name="Slide 2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Basınç Şalteri: Limit Basınçta Alarm ve Durdurma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şalterleri, sistem basıncının önceden belirlenen kritik değerlere ulaşması durumunda elektriksel sinyal göndererek alarm devrelerini tetikleyen veya doğrudan sistemi durduran kritik güvenlik ekipmanlarıdır.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cihazlar, İş Ekipmanlarının Kullanımında Sağlık ve Güvenlik Şartları Yönetmeliği uyarınca periyodik olarak kontrol edilmeli ve kalibrasyon değerlerinin doğruluğu düzenli aralıklarla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Limit basınç değeri aşıldığında şalterin tepki süresi, sistemin patlama veya sızıntı riskine girmeden güvenli duruşa geçmesini sağlayacak kadar hızlı ve kararlı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şalterinin mekanik veya elektronik ayarlarının yetkisiz kişilerce değiştirilmemesi için mühürlenmesi veya kilitli panolarda korunması güvenlik açısından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name="Slide 2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Yüksek-Yüksek (HH) Kademeli Emniyet Mantığı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Yüksek-yüksek (HH) kademeli emniyet mantığı, sistemin ilk alarm seviyesinden sonra ikinci bir güvenlik bariyeri olarak devreye giren ve operasyonu otomatik olarak kesen kritik bir koruma katmanıdır.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Birinci kademe alarmı operatörü önleyici tedbir almaya yönlendirirken, ikinci kademe alarmı insan hatasını bertaraf ederek sistemi doğrudan güvenli moda alır ve ekipmanı korur.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bu tür kademeli koruma sistemlerini risk değerlendirmesi sonuçlarına göre kurmak ve işletmekle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HH seviyesindeki müdahaleler genellikle sistemin tamamen enerjisiz bırakılmasını veya vana gruplarının kapatılmasını içerdiğinden, bu duruşun proses üzerindeki etkileri operasyonel yönergelerde tanımlanmalıdır.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name="Slide 2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Alarmların Operatör Tarafından Test Edilmesi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Alarmların ve basınç şalterlerinin işlevselliği, operatörler tarafından belirlenen periyotlarla simülasyon veya test düğmeleri kullanılarak kontrol edilmeli ve test sonuçları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sırasında sistemin gerçekten durdurma sinyali gönderip göndermediği, kontrol odasındaki izleme panellerinden ve sahadaki sinyal lambalarından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test prosedürlerini gerçekleştirirken İş Ekipmanlarının Kullanımında Sağlık ve Güvenlik Şartları Yönetmeliği'nde belirtilen güvenlik talimatlarına ve kişisel koruyucu donanım gerekliliklerine tam uyum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Testlerde başarısız olan veya gecikmeli tepki veren alarm cihazları derhal arızalı statüsüne alınmalı ve onarım tamamlanana kadar sistem manuel gözlem altında çalıştırılmalıdır.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name="Slide 2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Otomatik Durdurma (Trip) Ayarı ve Doğrulaması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Otomatik durdurma yani trip ayarları, sistemin tasarım basıncının altında ve emniyet ventili açılma basıncından önce devreye girecek şekilde hassasiyetle yapılandırılmalıdır.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Trip ayarının doğrulanması, kurulum sonrası yapılan devreye alma testlerinde ve ekipman değişimi sonrasında yetkili teknik personel tarafından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her doğrulama işlemi, cihazın etiket bilgileriyle eşleşmeli ve kalibrasyon sertifikaları güncel tutularak İş Ekipmanlarının Kullanımında Sağlık ve Güvenlik Şartları Yönetmeliği'ne uygunluk belgelenmelidir.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Trip ayarının doğrulanması sırasında sistemin basınçtaki anlık dalgalanmalardan etkilenip gereksiz duruşlar yapmadığı gözlemlenerek, hata payı minimuma indirilmelidir.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name="Slide 2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Bağımsız Koruma Katmanı (SIL) Yaklaşımı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Bütünlük Seviyesi (SIL) yaklaşımı, bir güvenlik fonksiyonunun talep edildiğinde doğru şekilde çalışması için gereken güvenilirlik düzeyini belirleyen sistematik bir metodolojidir.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Bağımsız koruma katmanı olarak tasarlanan SIL sistemleri, proses kontrol sisteminden tamamen ayrıştırılarak ortak bir arıza noktasının tüm sistemi devre dışı bırakması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süreçlerinde belirlenen tehlike seviyelerine göre uygun SIL derecesi seçilmeli ve bu sistemlerin periyodik testleri, belirlenen güvenlik bütünlüğü hedeflerine göre icra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SIL uyumlu sistemlerin tasarımı ve işletimi, 6331 sayılı Kanun'un işverene yüklediği teknik donanım ve güvenlik standartlarını karşılama sorumluluğunun bir parçası olarak görülmelidir.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name="Slide 2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Emniyet Donanımlarının Test ve Kalibrasyonu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basınçlı kaplar üzerindeki tüm emniyet donanımları, belirlenen periyotlarda uzman kişilerce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Kalibrasyon süreci, göstergelerin ve emniyet vanalarının fabrika ayarlarında veya çalışma basıncına uygun doğrulukta çalışıp çalışmadığını belgelemek amacıyla yapılır.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 ekipmanın maruz kaldığı ortam koşulları, korozyon riski ve kullanım sıklığı göz önünde bulundurularak, üreticinin belirlediği teknik kriterlere göre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Kalibrasyonu yapılmamış veya süresi geçmiş ölçüm cihazları ile basınçlı sistemleri çalıştırmak, sistemin kontrolsüz basınç artışına maruz kalmasına ve ciddi iş kazalarına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name="Slide 2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Emniyet Vanası Kaldırma (Pop) Testi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vanası kaldırma testi, vananın sistem basıncı belirlenen limitin üzerine çıktığında tam olarak açılıp basıncı tahliye edip etmediğini kontrol etmek için uygulanan kritik bir güvenlik testidir.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test genellikle özel test düzenekleri kullanılarak, vana üzerinde basınç artışı sağlanması ve vananın set değerinde tam açılmasının gözlemlenmesi şeklinde gerçekleştirilir.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testi esnasında vananın açılma basıncı, ekipman üzerindeki etiket değerleri ile karşılaştırılmalı ve sapma varsa vana mutlaka yeniden ayarlanmalıdır.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sırasında vananın açılmaması veya takılı kalması, sistemde aşırı basınç birikimine neden olacağı için vana acilen revizyona alınmalı veya yenisiyle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Sıvılaştırılmış Gazlarda Faz Değişimi ve Hacimsel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Sıvılaştırılmış gazlar, depolandıkları basınçlı kaplardan tahliye edildiklerinde veya sızıntı yaptıklarında hızla gaz fazına geçerek hacimlerini yüzlerce kat artırırlar. Bu fiziksel değişim, ortamdaki oksijen seviyesini düşürerek boğucu bir atmosfer yaratabilir.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fazına geçen sıvıların genişleme oranı, 6331 sayılı İş Sağlığı ve Güvenliği Kanunu kapsamında değerlendirilen acil durum senaryolarında mutlaka dikkate alınmalıdır. Sızıntı anında gazın yayılım yönü, rüzgar durumu ve ortamın geometrisi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Sıvılaştırılmış gaz transferi sırasında, ekipmanlar arasındaki basınç dengelemesi tam sağlanmalıdır. Hızlı transfer veya hatalı vana kullanımı, hatlarda şok dalgalarına neden olabilir; bu da boru hatlarında kırılmalara yol açabilecek kadar tehlikelidir.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maddelerle çalışan personelin, kriyojenik veya basınçlı sıvı transferi konusunda özel eğitim almış olması gerekir. Kişisel koruyucu donanım olarak, sızıntı anında donma riskine karşı özel yalıtımlı eldiven ve yüz koruyucular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name="Slide 2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Test Sonuçlarının Kayıt Altına Alınması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her türlü periyodik test, kalibrasyon ve kaldırma testi sonuçları, İş Ekipmanlarının Kullanımında Sağlık ve Güvenlik Şartları Yönetmeliği gereğince yazılı veya dijital ortamda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içerisinde testin yapıldığı tarih, testi gerçekleştiren uzmanın bilgileri, kullanılan kalibrasyon cihazının sertifika numarası ve ölçüm sonuçları mutlaka yer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dokümanlar, iş güvenliği denetimlerinde ve olası bir kaza sonrası yapılacak hukuki incelemelerde, ekipmanın güvenli çalışma koşullarına uygun olduğunun kanıtı niteliğini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düzenli tutulması, ekipmanın performans geçmişini izlemeyi kolaylaştırır ve bir sonraki bakım planlaması için gerekli veriyi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name="Slide 2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Arızalı Donanımla İşletme Yasağı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vanasında sızıntı, manometrede hata veya kontrol sisteminde arıza tespit edilen hiçbir basınçlı ekipman, gerekli onarım yapılmadan kesinlikle işletmeye alınmamalıdır.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Arızalı donanım ile çalışmaya devam etmek, 6331 sayılı İSG Kanunu kapsamında işverenin gözetim borcuna aykırı olup, işyerinde hayati tehlike oluşturan bir çalışma ortamı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 durumunda ekipman, yetkisiz kişilerin müdahalesini önlemek amacıyla kullanılamaz etiketi ile işaretlenmeli ve enerji kaynaklarından izole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Arızalı parçaların geçici yöntemlerle (örneğin vanayı sabitleme veya köreltme) çalıştırılması, basınçlı sistemin patlamasına yol açabilecek en tehlikeli davranışlardan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name="Slide 2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Yedek ve Kritik Parça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sistemlerin sürekliliği ve güvenliği için kritik öneme sahip olan emniyet vanası, diyafram ve gösterge gibi parçaların mutlaka stokta yedekleri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Yedek parçaların muhafazası, üreticinin teknik şartnamesine uygun şekilde, nemden ve tozdan uzak, korozyona uğramayacakları özel depolama alanlarında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Kritik parçaların yedeklenmesi, arıza durumunda sistemin uzun süre devre dışı kalmasını engellerken, onarım sürecinde güvenlik açığı oluşmasını da önlemiş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Yedek parçaların uygunluğu periyodik olarak kontrol edilmeli, raf ömrü dolan veya fiziksel hasar gören parçalar derhal kullanımdan kaldırılarak yenilenmelidir.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name="Slide 2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Emniyet Sistemlerinin Devre Dışı Kalması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kaplar üzerindeki emniyet valfleri ve patlama diskleri, sistemin aşırı basınçtan korunması için kritik öneme sahip güvenlik donanımlarıdır; İş Ekipmanlarının Kullanımında Sağlık ve Güvenlik Şartları Yönetmeliği uyarınca bu ekipmanların işlevselliği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sistemlerinin manuel olarak kapatılması, kilitlenmesi veya üzerine ağırlık konularak devre dışı bırakılması, sistem içerisinde kontrolsüz bir enerji birikimine ve kısa sürede şiddetli patlamalara yol açarak telafisi imkansız zararlar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cihazlarının periyodik muayenelerinde yapılan ihmaller veya yanlış montaj işlemleri, cihazın basınç tahliye kapasitesini düşürerek ekipmanın tasarım limitlerinin üzerinde çalışmasına ve basınçlı kabın mekanik bütünlüğünün bozulmasına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içerisinde yetkisiz kişilerin emniyet vanalarına müdahale etmesi kesinlikle yasaklanmalı ve bu sistemler her zaman mühürlü veya yetkili personel denetiminde tutularak operasyonel güvenlik bütünlüğü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name="Slide 2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Tahliye Yolları ve Vana Kontrolleri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sistemlerin tahliye hatlarında meydana gelen tıkanıklıklar, emniyet valfi açılsa dahi basıncın güvenli bir şekilde dışarı atılmasını engelleyerek sistemin içerisinde hapsolmasına ve basıncın hızla yükselmesine sebebiyet verir.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Vana ayarlarının yanlış yapılması veya operasyonel hatalar nedeniyle vanaların kapalı unutulması, sistemin normal çalışma basıncını aşarak kritik bir risk seviyesine ulaşmasına ve ekipman üzerinde aşırı zorlanma yaratmasına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kanallarının korozyon, tortu veya dış etkenlerle daralması veya tamamen kapanması durumu, periyodik bakım süreçlerinde tespit edilmeli ve hat temizliği ile tıkanıklıklar giderilerek sistemin nefes alması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prosedürlerinde vana konumları ve tahliye yolları için bir kontrol listesi oluşturulmalı; her vardiya değişiminde bu kritik noktaların doğru konumda olduğu teyit edilerek operasyonel güvenlik standartları sürdürülebilir kılınmalıdır.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name="Slide 2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Basınç İzleme ve Alarm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ekipmanlarda anlık izleme yapan manometrelerin ve dijital sensörlerin arızalı olması, operatörlerin sistemdeki basınç artışını zamanında fark edememesine ve müdahale şansının kaybedilmesine neden olan kritik bir eksikliktir.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Alarm sistemlerinin eşik değerlerinin yanlış ayarlanması veya devre dışı bırakılması, basınç limit değerlere yaklaştığında sistemin uyarı vermesini engelleyerek felaket boyutundaki patlamalara giden süreci tetikleyen en büyük faktörlerden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Operatörlerin basınç göstergelerini periyodik olarak okuması ve kayıt altına alması, sistemin kararlılığını analiz etmek için zorunludur; 6331 sayılı İş Sağlığı ve Güvenliği Kanunu gereği bu izleme prosedürleri yazılı hale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Alarm sistemlerinin sadece görsel değil, işitsel olarak da desteklenmesi ve merkezi kontrol odasında kalıcı bir uyarı bırakması, acil müdahale ekiplerinin zamanında olay yerine intikal etmesi için hayati bir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name="Slide 2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Çok Katmanlı Koruma Stratejisi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sistemlerde güvenlik, tek bir bileşene bağlı kalmadan mekanik, elektronik ve idari önlemlerin birleşimi olan çok katmanlı koruma (defense in depth) prensibi ile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Birinci katman mekanik emniyet (valfler), ikinci katman elektronik izleme (sensörler/alarmlar) ve üçüncü katman ise insan müdahalesi (eğitimli operatörler) olarak kurgulanmalı ve her katman birbirini yedeklemelidir.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kapsamında, sistemin herhangi bir katmanında yaşanabilecek arızanın diğer katmanlarca tolere edilmesi için risk değerlendirmesi yeniden gözden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Koruma katmanlarının birbirini desteklemesi, herhangi bir sistemin devreden çıkması durumunda diğerinin devreye girerek basıncı güvenli seviyeye çekmesini sağlar ve böylece felaket senaryolarının gerçekleşme ihtimali minimize edilir.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name="Slide 2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Onarım ve İhmalin Sonuçları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ekipmanların bakım süreçlerinin ertelenmesi veya ehil olmayan kişiler tarafından yapılması, sistemde yorgunluk çatlakları ve malzeme yorulması gibi gizli tehlikelerin birikmesine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İhmal edilen periyodik kontroller, 6331 sayılı İş Sağlığı ve Güvenliği Kanunu çerçevesinde işverenin gözetim borcuna aykırılık teşkil eder ve herhangi bir kaza durumunda hukuki sorumluluğu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kayıtlarının düzenli tutulması ve ekipmanın geçmiş çalışma verilerinin analiz edilmesi, olası bir patlamadan önce sistemdeki anormalliklerin tespit edilmesini sağlar ve proaktif önlemlerin alınmasına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Bakımsızlık ve ihmal, sadece ekonomik kayıplara değil, aynı zamanda işyerindeki çalışanların yaşam hakkının ihlaline yol açar; bu nedenle her bakım faaliyeti titizlikle belgelenmeli ve yetkin teknik personel tarafından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name="Slide 2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Korozyon ve Erozyon Kaynaklı Et Kalınlığı Azalması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Korozyon, metalik yüzeylerin çevresel etmenlerle kimyasal tepkimeye girmesi sonucu oluşan bir bozulma sürecidir; basınçlı sistemlerde bu durum et kalınlığının zamanla azalmasına ve sistemin basınç dayanımının kritik seviyenin altına düşmesine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Erozyon, yüksek hızda hareket eden akışkanların veya içindeki katı partiküllerin metal yüzeyini mekanik olarak aşındırmasıdır; özellikle dirsekler ve dar geçişlerde metal yüzeyinde ciddi incelmeler meydana getirerek yapısal bütünlüğü tehlikeye atar.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gereğince, bu tür aşınmaların takibi için düzenli ölçümler yapılması ve ekipmanın güvenli çalışma sınırları içerisinde kalması yasal bir zorunluluk olarak belirlenmiştir.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 zayıflaması sadece basınç kaybına değil, aynı zamanda ani patlamalara ve çevreye zararlı kimyasalların sızıntısına yol açabilir; bu nedenle işletmeler, sistemlerin korozyon hızını izleyerek proaktif bakım planlarını güncel tutmalıdır.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name="Slide 2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Çevrimsel Yükleme ve Yorulma Çatlakları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Yorulma, basınçlı sistemin sürekli olarak devreye alınıp çıkarılması veya basınç dalgalanmalarına maruz kalması sonucu oluşan çevrimsel gerilmelerin, malzemede mikroskobik çatlaklar başlatıp ilerletmesi sürecidir.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kaplardaki çatlaklar, malzeme yorulma limitinin altında kalsa bile tekrarlayan yüklemelerle büyüme eğilimindedir; bu çatlaklar zamanla kritik boyuta ulaştığında sistemin ani ve gevrek bir şekilde kırılmasına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işletmelerin ekipmanların kullanım ömrünü ve yorulma döngülerini teknik dokümanlarına uygun şekilde takip etmesi işverenin temel sorumlulukları arasındadır.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Çatlak oluşumunu engellemek için basınç dalgalanmalarını minimize eden sistemler kullanılmalı ve operasyonel prosedürler, ekipmanın yorulma ömrünü koruyacak şekilde tasarlanarak çalışanların güvenliği güvence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BLEVE Riski ve Basınçlı Kap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BLEVE (Kaynayan Sıvı Genleşen Buhar Patlaması), özellikle basınç altında sıvılaştırılmış gazların bulunduğu tankların yangın veya harici darbe sonucu yırtılmasıyla meydana gelen felaket boyutunda bir patlamadır. Bu risk, basınçlı sistemlerin en ciddi tehlikesidir.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tankların yangın durumunda korunması için su püskürtme sistemleri veya ısı yalıtımı gibi pasif koruma önlemlerinin kurulumunu gerektirir. Patlama sonrası oluşacak basınç dalgası, geniş bir alanda yıkıcı etkiye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BLEVE riski taşıyan tankların etrafındaki güvenlik mesafeleri, patlama etkisi simülasyonlarına göre belirlenmelidir. Bu alanlara yetkisiz kişilerin girişi kesinlikle engellenmeli ve acil durum tahliye yolları her zaman açık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Yangınla mücadele ekipleri, BLEVE riski olan bölgelere müdahale ederken tankın soğutulmasına odaklanmalı ve doğrudan alevle temas eden yüzeyleri su ile soğutmalıdır. Bu süreç, tankın yapısal bütünlüğünü korumak için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name="Slide 2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Aşındırıcı Akışkanların İç Yüzeye Etkisi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İçerisinde katı partiküller, kum veya diğer aşındırıcı maddeler barındıran akışkanlar, basınçlı hatların iç yüzeyinde hızla ilerleyerek türbülanslı bölgelerde metalin aşınmasına ve yüzey pürüzlülüğünün artmasına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Aşınan bölgeler, akışkanın daha fazla türbülans yapmasına yol açarak bir zincirleme reaksiyon başlatır; bu durum, sistemin basınç kaybı yaşamasına ve hattın belirli bölgelerinde delinme riskinin oluşmasına sebebiyet verir.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işletmelerin ekipman içerisindeki akışkanın türüne ve aşındırıcılık derecesine göre uygun kontrol aralıkları belirlemesini ve koruyucu önlemler almasını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sırasında akışkanın temizliği ve filtreleme sistemlerinin verimliliği, iç yüzey aşınmasını minimize eden en etkili yöntemlerdir; düzenli filtre bakımı yapılarak sistemin ömrü uzatılmalı ve güvenli çalışma ortamı sürdürülmelidir.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name="Slide 2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NDT ile Erken Tespit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Tahribatsız Muayene (NDT) yöntemleri, basınçlı sistemlerin sökülmeden veya parçalanmadan iç yapısındaki çatlak, boşluk veya et kalınlığı azalmalarının tespit edilmesine olanak tanıyan kritik bir güvenlik aracıdır.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Ultrasonik kalınlık ölçümü, radyografik testler ve manyetik parçacık muayenesi gibi NDT teknikleri, korozyon ve yorulma çatlaklarını başlangıç aşamasında yakalayarak olası felaketlerin önüne geçilmesini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Yönetmeliği'ne göre, basınçlı ekipmanların periyodik kontrolleri yetkili uzmanlar tarafından NDT yöntemleri kullanılarak yapılmalı ve sonuçlar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tespit süreçleri, planlı duruşlarda gerçekleştirilerek işletme verimliliğini artırırken, güvenlik kültürünün bir parçası olarak ekipmanların yasalara tam uyumlu ve güvenli çalışmasını garanti altına almaktadır.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name="Slide 2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Malzeme Seçimi ve Koruyucu Kaplama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sistemlerin tasarım aşamasında, akışkanın kimyasal yapısına ve ortam şartlarına uygun malzeme seçimi, korozyon ve erozyonu engellemek için atılan ilk ve en önemli güvenlik adımıdır.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 alaşımlı çelikler, paslanmaz metaller veya iç yüzeyi polimer/seramik ile kaplanmış malzemeler, aşındırıcı etkilere karşı yüksek direnç göstererek sistem ömrünü ve çalışma güvenliğini önemli ölçüde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Kanunu'nun gerektirdiği risk değerlendirmesi kapsamında, kullanılan malzemelerin zamanla bozulma eğilimleri analiz edilmeli ve koruyucu kaplamaların periyodik kontrolleri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Katodik koruma veya epoksi bazlı kaplamalar gibi yöntemler, metal yüzeyi çevresel etmenlerden izole ederek korozyon sürecini durdurur; bu koruyucu sistemlerin sürekliliği, ekipman güvenliğinin temelini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name="Slide 2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Termal Şok: Mekanik Bütünlükte Kritik Risk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Termal şok, malzemenin ani sıcaklık değişimlerine maruz kalmasıyla oluşan iç gerilmelerin, malzemenin direnç sınırlarını aşarak çatlaklara ve yapısal bozulmalara yol açması durumudur; bu durum ekipmanların ömrünü kısaltır.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gereğince, basınçlı sistemlerin işletme değerleri dışında çalıştırılması yasaktır; ani değişimler basınçlı kapların patlama riskini doğrudan artırmaktadır.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 yapısında oluşan bu mikroskobik çatlaklar zamanla büyüyerek ekipmanın ani parçalanmasına neden olabilir; bu nedenle her türlü termal maruziyet kayıt altına alınmalı ve teknik takip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ekipmanın güvenli sınırlarını belirlemek ve bu sınırlara uymayan durumlarda sistemi acil durdurma prosedürlerini uygulamakla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name="Slide 2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Ani Sıcaklık Teması: Soğuk Su ve Sıcak Yüzey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bir metal yüzeye soğuk sıvı teması, yüzeyde ani büzülme kuvvetleri oluşturarak malzemenin iç kısmıyla dış kısmı arasında büyük bir gerilim farkı yaratır ve bu durum ani çatlamayı tetikler.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ekipmanların soğutma ve ısıtma sistemlerinde sıcaklık şoklarını önleyecek otomatik kontrol mekanizmaları bulunmalı ve bunlar düzenli olarak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yüzeylere su sızıntısı veya yanlış müdahale, metalin sertleşmesine ve sünekliğini kaybederek gevrek hale gelmesine neden olur; bu tür olaylar işletmelerde ciddi iş kazalarına yol açmaktadır.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yüksek sıcaklıktaki ekipmanlara soğuk müdahalelerin ancak onaylanmış teknik prosedürler dahilinde yapılacağını bilmeli ve acil durumlarda yanlış müdahaleden kaçınmalıdır; güvenlik prosedürleri her zaman önceliklidir.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name="Slide 2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Kontrollü Isıtma ve Soğutma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ekipmanların devreye alınması ve devreden çıkarılması sırasında, sıcaklık değişimlerinin zamana yayıldığı kontrollü prosedürler uygulanmalı ve bu süreçler operatörler tarafından sürekli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her ekipmanın üretici verileri doğrultusunda belirlenmiş bir ısınma/soğuma hızı (ramp rate) bulunmalı ve bu hız aşılmamalıdır.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Sistemlerin işletme değerleri içerisinde kalması için dijital izleme sistemleri kullanılmalı, sıcaklık artış ve azalış oranları belirlenen limitlerin dışına çıktığında alarm sistemleri devreye girmelidir.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kontrollerde bu prosedürlerin uygulanabilirliği denetlenmeli, operatörlerin bu konudaki eğitim seviyeleri düzenli olarak ölçülerek yetkinlikleri güncel tutulmalıdır; güvenli işletme, disiplinli prosedür takibi ile mümkündür.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name="Slide 2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Sıcaklık Gradyanı ve Stres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Sıcaklık gradyanı, bir malzemenin iç ve dış kısımları arasındaki sıcaklık farkını ifade eder; bu farkın büyük olması, malzemenin genleşme ve büzülme dengesini bozarak iç gerilmelere sebebiyet verir.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basınçlı kapların termal stres analizlerinin yapılmasını ve limitlerin üzerinde gerilime maruz kalmalarının önlenmesini emretmektedir.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Sıcaklık gradyanını sınırlamak için yalıtım malzemelerinin durumu ve ısı transfer yüzeylerinin temizliği düzenli olarak kontrol edilmeli, sistemin homojen bir şekilde ısınması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kapsamında, işveren teknik ekipmanın termal gerilime dayanıklılığını periyodik testlerle doğrulamalı ve risk değerlendirmesinde bu faktörü dikkate alarak koruyucu önlemleri almalıdır; teknik analiz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name="Slide 2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Kritik Gevrekleşme Sıcaklığı Faktörü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Metalik malzemeler, belirli bir sıcaklığın altına indiklerinde sünekliklerini kaybedip gevrek hale gelirler; bu sıcaklık noktası, basınçlı sistemlerin güvenli işletilmesi için kritik bir sınırdır.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soğuk iklim koşullarında veya düşük sıcaklıkta çalışan ekipmanların malzeme uygunluğunun kontrol edilmesini zorunlu tutmaktadır.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Kritik gevrekleşme sıcaklığının altındaki bir basınçta, malzeme küçük bir darbeye veya ani basınç artışına karşı bile çatlayabilir; bu durum ani ve geniş çaplı patlamalara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İşletmeler, malzeme sertifikalarını incelemeli ve çalışma ortamı sıcaklıklarının malzemenin gevrek kırılma riski taşıdığı sınır değerlerin altına düşmemesini sağlamalıdır; periyodik muayenelerde bu husus özel olarak incelenmelidir.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name="Slide 2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BLEVE: Ani Buharlaşma Patlaması Mekanizması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BLEVE, basınç altında sıvılaştırılmış gazların yangın gibi dış ısı kaynağına maruz kalmasıyla tankın iç basıncının hızla artması ve tankın dayanamayarak patlamasıdır.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Sıvı fazın aniden buharlaşması sonucu tankın parçalanması, Çalışanların Patlayıcı Ortamların Tehlikelerinden Korunması Hakkında Yönetmelik gereği ciddi bir patlama riski olarak sınıflandırılmaktadır.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süreçte gazın hacmi saniyeler içinde binlerce katına çıkarak çevrede çok büyük bir basınç dalgası ve yıkıcı etki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BLEVE sadece yanıcı maddelerde değil, su gibi basınçlı sıvılarda da meydana gelebilir ancak LPG gibi yanıcı gazlarda sonuçları çok daha ağır ve tehlikelidir.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name="Slide 2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Tank Yırtılması ve Ateş Topu Oluşumu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nedeniyle ısınan tank çeperi, iç basınç artışıyla birlikte kritik sıcaklığa ulaşarak metalik dayanımını kaybeder ve zayıflayarak genleşir.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Zayıflayan tank yüzeyinde oluşan yırtılma, içerideki basınçlı gazın dışarıya büyük bir hızla fışkırmasına ve aniden genişlemesine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Fışkıran bu gaz kütlesi, çevredeki oksijenle temas ettiği anda devasa bir ateş topuna dönüşerek geniş bir alanda yoğun termal radyasyona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Ateş topunun yarattığı ısıl enerji, 6331 sayılı İş Sağlığı ve Güvenliği Kanunu kapsamında ele alınan işyeri acil durum planlarında en yıkıcı etken olarak tanımlanmalıdır.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Sabit Basınçlı Ekipmanlarda Yerinde Test ve Muayene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 basınçlı kaplar, montaj sonrası yerinde (in-situ) testlere tabi tutulmalıdır; bu süreç, İş Ekipmanlarının Kullanımında Sağlık ve Güvenlik Şartları Yönetmeliği uyarınca ekipmanın işletmeye alınmadan önce güvenli olduğunu doğrulamak amacıyla yapılır.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Ekipmanın periyodik muayeneleri, üretici teknik dokümanlarına veya ilgili standartlara uygun olarak yetkili kişilerce gerçekleştirilmelidir; bu kontrollerde basınç testleri ve sızdırmazlık denetimleri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Yerinde yapılan testler sırasında, sistemin bağlantı noktalarının ve emniyet donanımlarının (emniyet valfleri, manometreler) kalibrasyon durumları detaylı olarak incelenmeli ve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sırasında ekipmanda meydana gelen herhangi bir değişiklik veya onarım sonrası, sistemin güvenli çalışıp çalışmadığını belirlemek için yeniden test ve kontrol süreci zorunlu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name="Slide 2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Soğutma Stratejileri ve Güvenli Mesafe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anında tank yüzeyinin soğutulması için bol miktarda su püskürtülerek metalin kritik sıcaklığa ulaşması engellenmelidir (Binaların Yangından Korunması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Soğutma işlemi sırasında personel tankın önünde değil, mümkünse korunmalı bir bölgede veya tankın yan kısımlarında yer alarak kendisini korumalıdır.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mesafe belirlenirken, olası bir tank yırtılmasında fırlayacak metal parçalarının (şarapnel etkisi) ulaşabileceği maksimum menzil mutlaka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soğutma sistemleri, tankın her bölgesine temas edecek şekilde tasarlanmalı ve su akışı kesintisiz olarak devam ettirilmelidir.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name="Slide 2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Dolu Tanklara Müdahale ve Tahliye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bölgesinde bulunan dolu LPG veya basınçlı gaz tanklarına, özel eğitimli yangın söndürme ekipleri dışında kimsenin yaklaşmasına asla izin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Tankın içerisindeki sıvı seviyesi azaldıkça, yangının tank yüzeyine etkisi artacağından, müdahale süreci oldukça riskli ve dikkat gerektiren bir aşamaya geçer.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uyarınca, bu tür durumlarda tahliye planları güncellenmeli ve çevre güvenliği derhal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yangın tankın kendi vanasından veya emniyet sisteminden kaynaklanıyorsa ve kontrol altına alınamıyorsa, derhal uzaklaşılarak alan terk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name="Slide 2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Basınç Tahliye ve Termal Koruma Tedbirleri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Tanklar üzerindeki basınç tahliye vanaları (emniyet ventilleri), iç basınç kritik seviyeye ulaştığında gazı kontrollü şekilde tahliye ederek patlamayı önlemek için tasarlanmıştır.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bu ventillerin periyodik kontrolleri yetkili kişilerce mutlaka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Termal koruma tedbirleri kapsamında, tankların üzerine uygulanan ısı yalıtım kaplamaları, yangının tanka olan ısı transferini yavaşlatarak ek süre kazandırır.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tahliye sistemlerinin düzgün çalışması, BLEVE riskini bertaraf etmede en temel mühendislik önlemi olarak kabul edilmektedir.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name="Slide 2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Basınçlı Kaplarda Parçalanma ve Yüksek Hızlı Savrulma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kapların yapısal bütünlüğünü kaybetmesi sonucu depolanan potansiyel enerji, metali yüksek hızda parçalara ayırarak çevreye saçar; bu enerji seviyesi kabın hacmine ve içindeki basınca bağlı olarak artış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basınçlı kapların periyodik kontrollerinin yapılması bu tür ani patlamaların önlenmesi için kritik bir yasal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Metal parçalar, patlama anında ses hızına yakın bir ivme kazanabilir; bu durum, çevredeki tüm yapıların ve personelin ciddi bir tehlikeyle karşı karşıya kalmasına neden olan birincil risk faktörüdür.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sistemlerde meydana gelen yorulma çatlakları, zamanında tespit edilmediğinde ani kırılmalara yol açarak sistemin parçalanmasına neden olur; bu nedenle tahribatsız muayene yöntemleri mutlaka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name="Slide 2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Şarapnel Etkisi ve Çevresel Hasar Potansiyeli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Patlama sonrası oluşan metal parçaları şarapnel etkisi yaratarak, hem personelin hayati tehlike yaşamasına hem de tesisin kritik ekipmanlarının hasar görmesine yol açan kontrolsüz mermilerdir.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kapsamında, şarapnel etkisinin minimize edilmesi için ekipmanların yerleşimi ve çevre koruma tedbirleri detaylıca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Şarapnel etkisi sadece doğrudan isabet eden parçalarla sınırlı değildir; bu parçalar çarptıkları diğer ekipmanlarda da ikincil kaza risklerini tetikleyerek hasarı büyütebilir.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hasarları, tesisin operasyonel sürekliliğini durdurmanın yanı sıra, sızıntı ve yangın gibi daha büyük felaketlere zemin hazırlayarak zincirleme bir reaksiyon başlatabilir.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name="Slide 2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Patlama Riski Altında Personel Konumlandırma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gereği işverenin en temel görevi, çalışanları tehlike kaynaklarından uzak tutmak ve güvenli çalışma alanları oluşturmaktır.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ekipmanların bulunduğu alanlarda, ekipmanın olası bir patlama yönünde veya basınç boşaltma hattının doğrultusunda personel bulundurulması kesinlikle yasaklanmalıdır.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sürecinde, basınçlı sistemlerin patlama veya parçalanma yönleri hesaplanmalı ve bu bölgeler işaretlenerek girişler sınırlandırılmalıdır.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 operasyonel zorunluluklar dışında basınçlı sistemlerin yakınında bulunmamalı; zorunlu durumlarda ise maksimum güvenlikli mesafede ve kişisel koruyucu donanım ile çalışmalıdır.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name="Slide 2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Koruyucu Bariyerler ve Güvenlik Mesafeleri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çerçevesinde, patlama riski taşıyan ekipmanlar betonarme bariyerler veya koruyucu kafesler ile izole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mesafesi, ekipmanın patlama anında yayacağı basınç dalgası ve parçalanma yarıçapı esas alınarak mühendislik hesaplamalarıyla belirlenmeli ve saha uygulaması buna göre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Koruyucu bariyerlerin, olası bir yüksek hızlı parça fırlamasına karşı dirençli malzemeden üretilmesi ve düzenli olarak yapısal bütünlük testlerine tabi tutulması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Bariyer arkasında çalışmak, personeli doğrudan etkiden korusa da, patlama anındaki ses dalgalarının ve basınç artışının yaratacağı etkiler için kulak koruması gibi ilave tedbirler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name="Slide 2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Domino Etkisi ve İkincil Patlama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birbirine bağlı sistemlerde bir noktadaki patlamanın diğerlerini tetiklememesi için önleyici tedbirleri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bir tankın patlaması sonucu etrafa yayılan metal parçaları, yakındaki kimyasal tankları veya gaz hatlarını delerek zincirleme bir domino etkisi yaratabilir.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İkincil patlamaları önlemek amacıyla, kritik ekipmanlar arası mesafe artırılmalı ve tesis genelinde acil durum kapatma sistemleri (ESD) entegre bir şekilde çalışmalıdır.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Sistemlerin birbirine olan bağımlılığı, risk analizlerinde detaylıca incelenmeli; tek bir noktanın arızasının tüm tesisi risk altına alıp almadığı simülasyonlarla doğrulanmalıdır.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name="Slide 2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Basınçlı Yanıcı Gaz Kaçağında Yanma ve Patlama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sistemlerden sızan yanıcı gazlar, ortamdaki oksijenle karışarak alt ve üst patlama sınırları (LEL/UEL) arasına girdiğinde ciddi bir risk oluşturur; bu durum, Çalışanların Patlayıcı Ortamların Tehlikelerinden Korunması Hakkında Yönetmelik kapsamında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kaçağı anında basınçlı tahliye, gazın hızla yayılmasına ve geniş bir alanda yanıcı bir atmosferin oluşmasına neden olur; bu tür olaylar, yapısal bütünlüğe zarar verebilecek şiddetli patlamaları tetikleyebilir.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Yanma riski, gazın türüne (örneğin propan, metan veya hidrojen) ve basınç değerine bağlı olarak değişir; yüksek basınçlı sistemlerdeki küçük bir sızıntı bile hızla kritik konsantrasyona ulaşabilir.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basınçlı yanıcı gaz hatlarındaki sızıntıları önlemek için düzenli sızdırmazlık testleri yapmalı ve hatların mekanik dayanımını periyodik olarak kontrol etmelidir; bu kontroller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name="Slide 2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Patlama Üçgeni: Kaçak, Ateşleme Kaynağı ve Kapalı Hacim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Patlama üçgeni, yanıcı gaz, oksijen ve bir ateşleme kaynağının bir araya gelmesiyle oluşur; Binaların Yangından Korunması Hakkında Yönetmelik uyarınca, bu üç unsurun birleşmesini engelleyecek tedbirler alınması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hacimlerde meydana gelen gaz kaçakları, gazın dağılmasını engelleyerek patlayıcı ortamın konsantrasyonunu hızla artırır; bu tür alanlar, patlamanın etkisini (basınç dalgasını) katlayarak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Ateşleme kaynağı, sadece açık alev değil, aynı zamanda statik elektrik, hatalı elektrik tesisatı, ısınmış yüzeyler veya mekanik sürtünme kaynaklı kıvılcımlar olabilir; tüm bu kaynaklar kontrol altında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gaz hatlarının geçtiği kapalı alanlarda, gaz birikimini önlemek için sürekli izleme ve acil durum tahliye prosedürleri uygulanmalıdır; bu alanlar çalışanlar için riskli bölge olarak tanımlanmalıdır.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Taşınabilir Basınçlı Ekipmanlarda Dolum ve Nakil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Taşınabilir basınçlı ekipmanların (tüpler, tanklar) dolum süreçleri, ekipmanın türüne ve içindeki gazın kimyasal özelliklerine uygun olarak, Basınçlı Ekipmanlar Yönetmeliği standartlarında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Dolum istasyonlarında, tüplerin periyodik test tarihlerinin geçerliliği (hidrostatik test gibi) mutlaka kontrol edilmeli, süresi dolmuş ekipmanlar kesinlikle doldurulmamalıdır.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Nakil işlemleri sırasında tüplerin devrilmesini veya düşmesini önleyecek özel taşıma arabaları veya sabit tutucular kullanılmalı, taşıma sırasında darbe almamaları için gerekli koruyucu önlemler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tüplerinin nakliyesi sırasında, valf koruyucu başlıklarının takılı olduğundan emin olunmalı ve araç içerisinde tüplerin birbirine çarpmasını engelleyecek sabitleme düzenekleri kurulmalıdır.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name="Slide 2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Gaz Algılama Sistemleri ve Ex-Proof Ekipmanlar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algılama sistemleri, belirlenen alt patlama sınırının (LEL) altında tetiklenerek otomatik havalandırma veya hat kapatma sistemlerini devreye sokmalıdır; İş Ekipmanlarının Kullanımında Sağlık ve Güvenlik Şartları Yönetmeliği gereği bu cihazlar periyodik kalibre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Ex-proof (patlamaya dayanıklı) ekipmanlar, elektriksel kıvılcım veya ısınma yoluyla patlayıcı ortamı ateşlemeyecek şekilde tasarlanmıştır; patlayıcı ortamlarda kullanılan her türlü cihaz, mutlaka uygun ex-proof sertifikasına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dedektörlerinin yerleşimi, gazın yoğunluğuna (havadan ağır veya hafif olmasına) göre stratejik olarak yapılmalıdır; dedektörler, gazın birikebileceği en olası noktalara monte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Sistemlerin yedekli çalışması ve dedektör hata bildirimlerinin merkezi bir izleme sistemine aktarılması, güvenliği artıran kritik idari ve teknik önlemlerdir; bu sistemler düzenli olarak test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name="Slide 2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Havalandırma Stratejileri ile Gaz Birikiminin Önlenmesi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patlayıcı ortam oluşabilecek alanlarda yeterli ve sürekli havalandırma sağlanması esastır; bu havalandırma, patlayıcı gazı seyrelterek güvenli seviyeye çekmelidir.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Doğal havalandırma, gazın yoğunluğuna uygun menfezlerin kullanımıyla desteklenmelidir; ancak yanıcı gaz riski olan kapalı sistemlerde mekanik havalandırma (egzoz fanları) kullanımı daha güvenilir bir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sistemleri, gaz dedektörleri ile entegre çalışarak sızıntı anında debisini otomatik olarak artırmalıdır; sistemin durması veya arızalanması durumunda çalışanlar uyarılmalıdır.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akışının ölü noktalar oluşturmaması için havalandırma tasarımı uzman mühendislik hesaplarıyla yapılmalı ve periyodik olarak hava debisi ölçümleri ile doğrulanmalıdır; tıkanmış menfezler veya arızalı fanlar ciddi risk teşkil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name="Slide 2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ATEX Bölge Sınıflandırması ve Güvenlik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ATEX (Patlayıcı Atmosferler) bölge sınıflandırması, ortamdaki patlayıcı gazın bulunma sıklığına göre Bölge 0, Bölge 1 ve Bölge 2 olarak ayrılır; bu sınıflandırma, Çalışanların Patlayıcı Ortamların Tehlikelerinden Korunması Hakkında Yönetmelik gereğince dokümante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Bölge 0, patlayıcı gazın sürekli veya uzun süreli bulunduğu alanları; Bölge 1, normal çalışma koşullarında oluşabilecek alanları; Bölge 2 ise kısa süreli ve nadir oluşabilecek alanları ifade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bölge için kullanılacak ekipmanların koruma tipi ve ex-proof derecesi, ilgili bölgenin gerekliliklerine uygun olmalıdır; uygun olmayan ekipman kullanımı, patlama riskini doğrudan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ATEX bölgeleri hakkında bilgilendirilmesi ve bu bölgelere giriş-çıkış kurallarına (giriş izin sistemi, kişisel koruyucu donanım kullanımı) sıkı sıkıya uyulması, iş kazalarını önlemede temel bir güvenlik adımıdır.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name="Slide 2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0"/>
            <a:ext cx="8412480" cy="5143500"/>
          </a:xfrm>
          <a:prstGeom prst="rect">
            <a:avLst/>
          </a:prstGeom>
          <a:noFill/>
          <a:ln/>
        </p:spPr>
        <p:txBody>
          <a:bodyPr wrap="square" rtlCol="0" anchor="ctr"/>
          <a:lstStyle/>
          <a:p>
            <a:pPr algn="ctr" indent="0" marL="0">
              <a:spcAft>
                <a:spcPts val="2000"/>
              </a:spcAft>
              <a:buNone/>
            </a:pPr>
            <a:r>
              <a:rPr lang="en-US" sz="3600" b="1" dirty="0">
                <a:solidFill>
                  <a:srgbClr val="1F2937"/>
                </a:solidFill>
                <a:latin typeface="Calibri" pitchFamily="34" charset="0"/>
                <a:ea typeface="Calibri" pitchFamily="34" charset="-122"/>
                <a:cs typeface="Calibri" pitchFamily="34" charset="-120"/>
              </a:rPr>
              <a:t>Özet ve Kapanış</a:t>
            </a:r>
            <a:endParaRPr lang="en-US" sz="3600" dirty="0"/>
          </a:p>
          <a:p>
            <a:pPr algn="ctr" indent="0" marL="0">
              <a:spcBef>
                <a:spcPts val="1000"/>
              </a:spcBef>
              <a:buNone/>
            </a:pPr>
            <a:r>
              <a:rPr lang="en-US" sz="1800" dirty="0">
                <a:solidFill>
                  <a:srgbClr val="1F2937"/>
                </a:solidFill>
                <a:latin typeface="Calibri" pitchFamily="34" charset="0"/>
                <a:ea typeface="Calibri" pitchFamily="34" charset="-122"/>
                <a:cs typeface="Calibri" pitchFamily="34" charset="-120"/>
              </a:rPr>
              <a:t>Eğitimde Ele Alınan Konular: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Bu eğitimde Basınçlı Sistemler Tehlikeleri konusunun temel kavramlarını ve uygulamalarını öğrendik.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Yasal mevzuat, sorumluluklar ve yaptırımlar hakkında bilgi edindik.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İşyerinde uygulanması gereken önlemler ve dikkat edilmesi gereken noktalar ele alındı.</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Hatırlatmalar: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 sağlığı ve güvenliği herkesin sorumluluğudur.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Gördüğünüz tehlikeleri bildirin, öneri ve görüşlerinizi paylaşın.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Eğitimde öğrendiklerinizi günlük çalışma hayatınızda uygulayın.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Sorularınız için teşekkür ederiz!</a:t>
            </a:r>
            <a:endParaRPr lang="en-US" sz="36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name="Slide 244">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160520" y="411480"/>
            <a:ext cx="822960" cy="822960"/>
          </a:xfrm>
          <a:prstGeom prst="rect">
            <a:avLst/>
          </a:prstGeom>
        </p:spPr>
      </p:pic>
      <p:sp>
        <p:nvSpPr>
          <p:cNvPr id="3" name="Text 0"/>
          <p:cNvSpPr/>
          <p:nvPr/>
        </p:nvSpPr>
        <p:spPr>
          <a:xfrm>
            <a:off x="365760" y="1097280"/>
            <a:ext cx="8412480" cy="548640"/>
          </a:xfrm>
          <a:prstGeom prst="rect">
            <a:avLst/>
          </a:prstGeom>
          <a:noFill/>
          <a:ln/>
        </p:spPr>
        <p:txBody>
          <a:bodyPr wrap="square" rtlCol="0" anchor="ctr"/>
          <a:lstStyle/>
          <a:p>
            <a:pPr algn="ctr" indent="0" marL="0">
              <a:buNone/>
            </a:pPr>
            <a:r>
              <a:rPr lang="en-US" sz="2300" b="1" dirty="0">
                <a:solidFill>
                  <a:srgbClr val="FFFFFF"/>
                </a:solidFill>
                <a:latin typeface="Calibri" pitchFamily="34" charset="0"/>
                <a:ea typeface="Calibri" pitchFamily="34" charset="-122"/>
                <a:cs typeface="Calibri" pitchFamily="34" charset="-120"/>
              </a:rPr>
              <a:t>İSG Eğitimini Uçtan Uca Riskmatik ile Yönet</a:t>
            </a:r>
            <a:endParaRPr lang="en-US" sz="2300" dirty="0"/>
          </a:p>
        </p:txBody>
      </p:sp>
      <p:sp>
        <p:nvSpPr>
          <p:cNvPr id="4" name="Text 1"/>
          <p:cNvSpPr/>
          <p:nvPr/>
        </p:nvSpPr>
        <p:spPr>
          <a:xfrm>
            <a:off x="731520" y="1737360"/>
            <a:ext cx="7680960" cy="822960"/>
          </a:xfrm>
          <a:prstGeom prst="rect">
            <a:avLst/>
          </a:prstGeom>
          <a:noFill/>
          <a:ln/>
        </p:spPr>
        <p:txBody>
          <a:bodyPr wrap="square" rtlCol="0" anchor="ctr"/>
          <a:lstStyle/>
          <a:p>
            <a:pPr algn="ctr" indent="0" marL="0">
              <a:spcAft>
                <a:spcPts val="800"/>
              </a:spcAft>
              <a:buNone/>
            </a:pPr>
            <a:r>
              <a:rPr lang="en-US" sz="1400" dirty="0">
                <a:solidFill>
                  <a:srgbClr val="CBD5E1"/>
                </a:solidFill>
                <a:latin typeface="Calibri" pitchFamily="34" charset="0"/>
                <a:ea typeface="Calibri" pitchFamily="34" charset="-122"/>
                <a:cs typeface="Calibri" pitchFamily="34" charset="-120"/>
              </a:rPr>
              <a:t>📊  AI ile mevzuata uygun eğitim sunumu + ölçme formlarını dakikalar içinde üret</a:t>
            </a:r>
            <a:endParaRPr lang="en-US" sz="1400" dirty="0"/>
          </a:p>
          <a:p>
            <a:pPr algn="ctr" indent="0" marL="0">
              <a:buNone/>
            </a:pPr>
            <a:r>
              <a:rPr lang="en-US" sz="1400" dirty="0">
                <a:solidFill>
                  <a:srgbClr val="CBD5E1"/>
                </a:solidFill>
                <a:latin typeface="Calibri" pitchFamily="34" charset="0"/>
                <a:ea typeface="Calibri" pitchFamily="34" charset="-122"/>
                <a:cs typeface="Calibri" pitchFamily="34" charset="-120"/>
              </a:rPr>
              <a:t>🎓  Online İSG eğitimi düzenle, çalışana ata, uzaktan takip et, sertifikala</a:t>
            </a:r>
            <a:endParaRPr lang="en-US" sz="1400" dirty="0"/>
          </a:p>
        </p:txBody>
      </p:sp>
      <p:pic>
        <p:nvPicPr>
          <p:cNvPr id="5" name="Image 1" descr="preencoded.png">    </p:cNvPr>
          <p:cNvPicPr>
            <a:picLocks noChangeAspect="1"/>
          </p:cNvPicPr>
          <p:nvPr/>
        </p:nvPicPr>
        <p:blipFill>
          <a:blip r:embed="rId2"/>
          <a:stretch>
            <a:fillRect/>
          </a:stretch>
        </p:blipFill>
        <p:spPr>
          <a:xfrm>
            <a:off x="4114800" y="2697480"/>
            <a:ext cx="914400" cy="914400"/>
          </a:xfrm>
          <a:prstGeom prst="rect">
            <a:avLst/>
          </a:prstGeom>
        </p:spPr>
      </p:pic>
      <p:sp>
        <p:nvSpPr>
          <p:cNvPr id="6" name="Text 2"/>
          <p:cNvSpPr/>
          <p:nvPr/>
        </p:nvSpPr>
        <p:spPr>
          <a:xfrm>
            <a:off x="365760" y="3749040"/>
            <a:ext cx="8412480" cy="365760"/>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Ücretsiz başla → riskmatik.com</a:t>
            </a:r>
            <a:endParaRPr lang="en-US" sz="1600" dirty="0"/>
          </a:p>
        </p:txBody>
      </p:sp>
      <p:sp>
        <p:nvSpPr>
          <p:cNvPr id="7" name="Text 3"/>
          <p:cNvSpPr/>
          <p:nvPr/>
        </p:nvSpPr>
        <p:spPr>
          <a:xfrm>
            <a:off x="365760" y="4187952"/>
            <a:ext cx="8412480" cy="274320"/>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Sabit Sistemlerde Tesisat, Boru Hattı ve Destek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 basınçlı sistemlere bağlı boru hatları, yüksek basınca dayanıklı malzemelerden seçilmeli ve İş Ekipmanlarının Kullanımında Sağlık ve Güvenlik Şartları Yönetmeliği gereği düzenli olarak görsel ve teknik muayeneye tabi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Boru hattı destek yapıları (mesnetler, askılar), borunun ağırlığını ve çalışma basıncından kaynaklanan titreşimleri sönümleyecek şekilde tasarlanmalı, korozyon veya gevşeme açısından periyodik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Tesisatın geçtiği güzergahlarda, hattın fiziksel hasar görmesini engelleyecek bariyerler bulunmalı ve hat üzerindeki vana, ek yerleri gibi sızıntı riski taşıyan noktalar işaretlenmelidir.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Boru hattı üzerinde bulunan manometrelerin doğru okuma yapıp yapmadığı, sistemin işletme basıncı ile kıyaslanarak doğrulanmalı ve hattın genel bütünlüğü periyodik olarak basınç testleri ile teyit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Taşınabilir Kaplarda Darbe Koruması ve Etiketleme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Taşınabilir basınçlı kapların dış yüzeyleri, darbe ve korozyona karşı korunmalı; ekipman üzerinde üretici bilgileri, test tarihleri ve içerik bilgilerini içeren etiketler her zaman okunabilir durumda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Etiketsiz veya etiketleri silinmiş tüplerin içeriği anlaşılamayacağından, bu ekipmanlar kesinlikle kullanılmamalı ve derhal yetkili birime bildirilerek karantinaya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Tüplerin devrilmesini önlemek için çalışma alanında zincir veya kelepçelerle sabitlenmesi, darbe alabilecekleri yoğun trafik alanlarından uzak tutulmaları güvenlik açısından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üzerinde bulunan kabartma veya boyalı işaretlemeler, Basınçlı Ekipmanlar Yönetmeliği'ne uygun olarak periyodik testlerin yapıldığını kanıtlamalı, şüpheli durumlarda ekipman kullanım dışı bırakılmalıdır.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Basınçlı Kaplarda Kurulum Yeri Gereksinimleri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kapların kurulum yeri, İşyeri Bina ve Eklentilerinde Alınacak Sağlık ve Güvenlik Önlemlerine İlişkin Yönetmelik gereği yeterli havalandırmaya sahip, yangın riskinden arındırılmış ve kolayca erişilebilir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çevresinde, bakım ve acil müdahale için yeterli çalışma alanı (güvenlik mesafesi) bırakılmalı; sistemin yerleştirildiği zemin, ekipmanın toplam ağırlığını ve dinamik yüklerini taşıyacak kapasitede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Kurulum yerinde, gaz sızıntısı riskine karşı gaz algılama sensörleri bulunmalı ve acil durumlarda tahliyeyi kolaylaştıracak çıkış yolları ekipmandan uzak, güvenli bir noktada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sistemlerin bulunduğu alanlar, yetkisiz kişilerin girişini engelleyecek şekilde sınırlandırılmalı ve girişlerde tehlikeyi belirten uyarı tabelaları görünür şekilde asılmalıdır.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CE İşareti: Temel Güvenlik Gereksinimleri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CE işareti, bir ürünün Avrupa Birliği ve Türkiye'nin temel sağlık ve güvenlik gereksinimlerine uygun olduğunu gösteren zorunlu bir işaretlemedir; basınçlı ekipmanlarda bu işaret, ürünün güvenli tasarımını ve üretimini simgeler.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Yönetmeliği'ne göre, işverenler sadece CE işareti taşıyan ve gerekli güvenlik testlerinden geçmiş basınçlı kapları seçmekle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CE işareti rastgele yerleştirilemez; ekipmanın tasarım aşamasından son kullanıcıya ulaşana kadar tüm süreçlerin ilgili yönetmelik standartlarına uygun şekilde yürütülmesi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işaretleme, ürünün teknik standartlara uygunluğunu beyan eden bir taahhütname niteliği taşır ve denetimlerde ilk bakılan unsurdur.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Uygunluk Beyanı ve Teknik Dosya Yükümlülüğü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AT/AB uygunluk beyanı, imalatçının ürünü ilgili direktiflere göre ürettiğini yazılı olarak teyit ettiği resmi bir belgedir; her basınçlı ekipman için bu beyan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dosya, tasarım hesaplamaları, kullanılan malzemelerin özellikleri ve yapılan tüm test sonuçlarını içeren kapsamlı bir dökümandır; yasal mevzuat gereği bu dosyanın erişilebilir olması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işverenlerin iş ekipmanlarına dair teknik belgeleri muhafaza etme ve gerektiğinde denetim otoritelerine sunma sorumluluğu bulunmaktadır.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Uygunluk beyanı olmayan ekipmanlar teknik olarak doğrulanmamış kabul edilir ve işyerlerinde kullanılması ciddi güvenlik riskleri barındırır.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Basınçlı Kaplarda 0,5 Bar Eşiği ve Mevzuat</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Ekipmanlar Yönetmeliği (2014/68/AB) uyarınca, içerisinde 0,5 bar gösterge basıncı üzerinde gaz veya sıvı bulunduran ekipmanlar basınçlı ekipman kapsamına girer; işletmedeki periyodik kontrol yükümlülüğü ise İş Ekipmanlarının Kullanımında Sağlık ve Güvenlik Şartları Yönetmeliği ile düzenlenir.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eşik değer, ekipmanın periyodik kontrol zorunluluğunun ve yasal denetim kapsamının belirlenmesinde temel kriterdir.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Eşik değerin altında kalan sistemler ise genel İSG uygulamaları ve işverenin genel gözetim borcu kapsamında değerlendirilir.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İmalatçı, İthalatçı ve Dağıtıcı Sorumlulukları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ekipmanların piyasaya arzında imalatçı, ürünün teknik gereksinimlere uygunluğunu sağlamak ve gerekli dokümantasyonu oluşturmaktan doğrudan sorumludur; bu, güvenli ürünün ilk adımıdır.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İthalatçılar, yurtdışından gelen ekipmanların Türkiye'deki standartlara uygun olduğunu doğrulamakla ve gerekli uygunluk belgelerinin tam olduğunu kontrol etmekle yükümlüdür; uygunsuz ürünün girişini engellemelidirler.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Dağıtıcılar, ürünün CE işaretini taşıdığını ve Türkçe kullanma kılavuzunun mevcut olduğunu denetleyerek, ürünün güvenli bir şekilde son kullanıcıya ulaşmasını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tedarik zincirindeki her aktör, kendi sınırları dahilinde ürünün uygunluğunu takip etmekle sorumludur.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Türkçe Kullanma Kılavuzu ve İşaretleme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uyarınca, tüm iş ekipmanlarının kullanımı ile ilgili bilgiler, operatörlerin ve çalışanların anlayabileceği şekilde, yani Türkçe olarak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Kullanma kılavuzu; ekipmanın kurulumu, güvenli işletme koşulları, periyodik bakım aralıkları ve acil durum müdahale yöntemlerini içerecek şekilde detaylı hazırlanmalıdır.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kaplar üzerindeki uyarı etiketleri ve basınç değerlerini gösteren plakalar, kalıcı, okunabilir ve mutlaka Türkçe dilinde olmalıdır; yabancı dildeki etiketler hatalı kullanıma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Türkçe kılavuzun bulunmadığı veya eksik olduğu ekipmanları işletmeye almamalı, eksiklik giderilene kadar ekipman kullanımını durdurmalıdır.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Uygunsuz Ekipman Kullanım Yasağı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CE işareti bulunmayan veya uygunluk beyanı eksik olan basınçlı ekipmanların piyasaya arz edilmesi ve işyerlerinde kullanılması kesinlikle yasaktır; bu ekipmanlar yasal gerekliliklere aykırıdır.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Yönetmeliği'ne göre, uygunsuz ekipman tespiti halinde işverenler derhal kullanımı durdurarak gerekli yasal bildirimleri yapmalıdır.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CE işareti taşımayan ekipmanlar, gerekli güvenlik testlerinden geçmediği için patlama veya sızıntı gibi hayati riskler oluşturabilir; bu durum çalışan sağlığını doğrudan tehdit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Denetimlerde uygunsuz ekipman kullanan işyerlerine 6331 sayılı İş Sağlığı ve Güvenliği Kanunu kapsamında idari yaptırımlar uygulanmakta olup, kaza durumunda ağır hukuki sorumluluklar doğmaktadır.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Basınçlı Ekipmanlarda Yazılı İşletme Talimatları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basınçlı ekipman için, üretici verileri ve işletme koşulları dikkate alınarak hazırlanmış yazılı işletme talimatları bulundurulmalıdır. İş Ekipmanlarının Kullanımında Sağlık ve Güvenlik Şartları Yönetmeliği, bu dokümanların ekipmanın hemen yanında veya operatörün kolayca erişebileceği bir noktada hazır bulundurulmasını zorunlu tutmaktadır.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talimatları, ekipmanın güvenli kullanımı için temel bir rehberdir ve kaza risklerini minimize etmeyi hedefler. İşletme talimatı olmayan veya eksik olan hiçbir basınçlı sistemin devreye alınmasına izin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Talimatların hazırlanması aşamasında, ekipmanın teknik özellikleri, çalışma basıncı ve maruz kalabileceği çevresel faktörler detaylıca analiz edilmelidir. Bu dokümanlar, işletme güvenliğini sağlayan yasal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Talimat İçeriği: İşletme ve Acil Durum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talimatları, ekipmanın başlatılması ve durdurulması süreçlerini adım adım içermeli, hatalı müdahalelerin önlenmesini sağlamalıdır. Süreçlerin standartlaştırılması, operatörlerin farklı durumlarda aynı güvenli yöntemleri izlemesine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Normal işletme sınırları (çalışma basıncı ve sıcaklık aralıkları) talimatlarda net bir şekilde tanımlanmalı ve bu sınırların aşılması durumunda yapılacak işlemler belirtilmelidir. Sınır değerlerin dışına çıkılması, ekipmanın yapısal bütünlüğünü bozabilir.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durdurma prosedürleri, olası bir arıza veya basınç artışı durumunda yapılması gerekenleri öncelik sırasına göre açıklamalıdır. Operatörler, acil durumlarda hangi vanaların kapatılacağını veya hangi sistemlerin izole edileceğini ezbere bilmelidir.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Talimatların Erişilebilirliği ve Güncelliği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Hazırlanan güvenli çalışma talimatları, ekipmanların bulunduğu alanlarda herkesin kolayca görebileceği veya ulaşabileceği yerlerde muhafaza edilmelidir. Erişim kolaylığı, acil müdahale anında zaman kaybını önleyerek büyük kazaların önüne geçilmesini sağlamaktadır.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üzerinde yapılan değişiklikler, onarımlar veya üretici tarafından yayınlanan güncellemeler, talimatlara hızla yansıtılmalıdır. Güncel olmayan talimatlar, yanlış uygulamalara neden olarak ciddi tehlikeler yaratabilir ve mevzuat gereği eksiklik sayılır.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Talimatların güncelliği, periyodik kontrol süreçlerinde denetçiler tarafından kontrol edilmektedir. İşverenler, talimat revizyonlarını takip etmekle ve revize edilen dokümanları operatörlere zamanında duyurmakla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İşletme Parametreleri ve Sınır Değerler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kapların güvenli işletimi için belirlenen basınç ve sıcaklık sınır değerleri, ekipmanın tasarım özelliklerine göre kesin olarak saptanmalıdır. Bu parametrelerin sürekli izlenmesi, ekipmanın yorulmasını önler ve kullanım ömrünü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sırasında göstergelerden takip edilen değerlerin sınırları aşması durumunda, operatörler için tanımlanmış alarm seviyeleri ve durdurma prosedürleri derhal uygulanmalıdır. Basınç artışı, kontrolsüz bir şekilde gerçekleştiğinde patlama riski oluşturmaktadır.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ekipmanın üzerinde yer alan emniyet valfleri ve basınç düşürücüler, belirlenen bu sınır değerlere göre ayarlanmalı ve periyodik kontrollerde doğrulanmalıdır. Bu bileşenlerin periyodik kalibrasyonları, sınırların korunması için kritik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Talimatların Tebliği ve Kayıt Altına Alınması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talimatları, ilgili operatörlere eğitim verilerek tebliğ edilmeli ve çalışanın talimatları tam olarak anladığı belgelenmelidir. Sadece dokümanı teslim etmek yeterli değildir; çalışanın pratik uygulama aşamasında talimatlara sadık kaldığı gözlemlenmelidir.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Tebliğ-tebellüğ süreçleri, işverenin gözetme borcunun bir parçasıdır ve 6331 sayılı İSG Kanunu kapsamında yasal koruma sağlar. Operatörün talimatları anladığına dair imzalı kayıtlar, olası bir incelemede işverenin yükümlülüğünü yerine getirdiğini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Talimatların anlaşılmadığı veya karmaşık bulunduğu durumlarda, operatörlere ek eğitimler verilmeli ve doküman dili sadeleştirilmelidir. Anlaşılmayan talimat, uygulanmayan talimattır ve güvenlik açıklarına doğrudan davetiye çıkarır.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Operatör Yetkinliği ve Eğitim Zorunluluğu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sistem operatörleri, İş Ekipmanlarının Kullanımında Sağlık ve Güvenlik Şartları Yönetmeliği uyarınca, ekipmanın güvenli kullanımı konusunda özel eğitim almış ve yetkilendirilmiş kişiler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operatörün ekipman üzerindeki basınç göstergelerini okuma, emniyet valflerini kontrol etme ve acil durumlarda sistemi güvenli şekilde durdurma becerilerini kapsayacak şekilde teorik ve pratik olarak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 ekipmanın teknik özelliklerine ve üretici talimatlarına tam olarak hakim olmalı, sistemde oluşabilecek anormal basınç değişimlerini erken aşamada fark ederek müdahale edebilme yetkinliğine sahip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Kritik Eğitim İçeriği: Tehlikeler ve Acil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kaplarda meydana gelebilecek patlama, sızıntı ve mekanik arızaların temel tehlikeleri, Çalışanların İş Sağlığı ve Güvenliği Eğitimlerinin Usul ve Esasları Hakkında Yönetmelik gereği tüm operatörlere aktarılmalıdır.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içeriğinde, basınç tahliye valfleri, manometreler ve acil durdurma sistemlerinin çalışma prensipleri detaylı anlatılmalı, operatörlerin bu donanımları periyodik olarak nasıl test edecekleri gösterilmelidir.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müdahale planları kapsamında, sızıntı veya basınç yükselmesi durumunda izlenecek tahliye yolları, kişisel koruyucu donanım kullanımı ve sistemin enerjisinin kesilmesi gibi kritik prosedürler pratik uygulamalarla desteklenmelidir.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Kapsamdaki Basınçlı Ekipman Türleri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Buhar kazanları, hava tankları, otoklavlar, reaktörler, hidroforlar ve genleşme tankları yönetmelik kapsamındaki temel basınçlı ekipmanlardır.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Ekipmanlar Yönetmeliği, bu ekipmanların tasarımından işletmeye alınmasına kadar tüm süreçlerde uyulması gereken güvenlik standartlarını belirler.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ekipman türü, içindeki akışkanın fiziksel ve kimyasal özelliklerine göre farklı risk profilleri taşır; bu nedenle kullanım talimatları spesifik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Yetkisiz Personel ve Müdahale Yasağı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basınçlı sistemlerin işletilmesi ve bakımı sadece yetkili personelin sorumluluğundadır; yetkisiz kişilerin sisteme müdahale etmesi ciddi iş kazalarına davetiye çıkarmaktadır.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Yetkisiz personelin vanaları açıp kapatması, basınç ayarlarını değiştirmesi veya emniyet sistemlerini devre dışı bırakması kesinlikle yasaklanmalı ve bu durum işyeri disiplin kuralları ile güvence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bulunduğu alanlar, yetkisiz girişleri engellemek amacıyla fiziksel bariyerlerle sınırlandırılmalı ve giriş noktalarına uyarı levhaları asılarak operasyonel güvenliğin sürekliliği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Tazeleme Eğitimleri ve Yetki Kayıtları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ekipman operatörlerinin yetki belgeleri, İş Ekipmanlarının Kullanımında Sağlık ve Güvenlik Şartları Yönetmeliği uyarınca belirli periyotlarla tazelenmeli ve operatörlerin güncel teknik bilgilerle donatılması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Tazeleme eğitimleri, sistemde yapılan teknolojik değişiklikler, yeni güvenlik donanımları veya yaşanmış ramak kala olaylarının analizi ışığında revize edilerek operatörlerin farkındalık seviyeleri sürekli yüksek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tüm eğitimler, operatörlerin özlük dosyalarında saklanmalı ve yetki kayıtları, çalışma süresince denetimlerde ibraz edilmek üzere güncel bir şekilde takip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Vardiya Devri ve Bilgi Sürekliliği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Postalar Halinde İşçi Çalıştırılarak Yürütülen İşlerde Çalışmalara İlişkin Özel Usul ve Esaslar Hakkında Yönetmelik gereği, vardiya değişimleri sırasında basınçlı sistemin durumu hakkında yazılı devir-teslim notları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Vardiya tesliminde, sistemin çalışma basıncı, son periyodik kontrol tarihi, yapılan küçük onarımlar ve gözlemlenen anormal ses veya titreşimler bir sonraki operatöre detaylı bir şekilde aktarılmalıdır.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bilgi sürekliliği, sistemin kesintisiz ve güvenli işletilmesini sağlarken, vardiya değişimlerinde oluşabilecek operasyonel hataları minimize ederek kaza risklerini önemli ölçüde azaltmaktadır.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Basınç Göstergeleri ve Emniyet Vanaları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göstergeleri sistemin kalbidir; günlük olarak camlarının temizliği, ibrenin sıfır noktasında durup durmadığı ve gösterge değerinin normal çalışma aralığında olduğu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vanaları, sistem basıncı tehlikeli seviyelere ulaştığında otomatik tahliye yapan kritik güvenlik ekipmanlarıdır; vanaların üzerindeki mühürlerin sağlamlığı ve elle tetikleme imkanı günlük olarak gözlemlenmelidir (İş Ekipmanlarının Kullanımında Sağlık ve Güvenlik Şartları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Sızıntı kontrolleri, boru bağlantı noktalarında, flanşlarda ve vana gövdelerinde yapılmalıdır; hissedilen hafif bir sızıntı sesi veya görülen nemlenme, sistemin acilen bakıma alınması gerektiğini gösteren önemli bir uyarıdır.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Olağandışı sesler veya titreşimler, sistemde bir mekanik arıza veya akış bozukluğu olduğunu işaret eder; bu tür sesler duyulduğunda kaynağın tespiti için uzman personel ile sistemin genel durumu incelenmelidir.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 Listesi ve Kayıt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kontrollerin standart bir kontrol listesi ile yapılması, hiçbir noktanın atlanmamasını sağlar; bu formlar, her vardiya başlangıcında sorumlu operatör tarafından imzalanarak sisteme işlenmelidir.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tutma süreci, sadece bir bürokratik işlem değil, aynı zamanda olası bir arızanın geçmiş verilerine ulaşılmasını sağlayan yasal bir zorunluluktur; bu kayıtlar, periyodik kontrollerde denetçilere sunulacak temel dokümanlardır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listelerinde yer alan verilerin geçmişe dönük analiz edilmesi, ekipmanın yavaş yavaş bozulan performansını erken fark etmemize olanak tanır; bu yaklaşım, kestirimci bakım stratejilerinin temelini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listesi üzerinde yer alan her madde, ekipmanın güvenli çalışma sınırlarını temsil eder; operatörlerin bu maddeleri ezbere değil, fiziksel inceleme yaparak onaylaması iş kazalarını önlemede en etkili yöntemdir.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Anormallik Tespiti ve Raporlama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sistemlerde anormallik tespit edildiğinde, sistem derhal durdurulmalı ve enerji kaynakları izole edilmelidir; bu müdahale, kazanın büyümesini engelleyen ilk ve en kritik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Tespit edilen arızalar veya sapmalar, kurumsal raporlama prosedürleri izlenerek derhal yöneticilere ve İSG birimine bildirilmelidir; sözlü bildirim yerine yazılı formların tercih edilmesi, sorumlulukların netleşmesini sağlar (İş Ekipmanlarının Kullanımında Sağlık ve Güvenlik Şartları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 tespiti yapıldıktan sonra, yetkisiz personelin sisteme müdahale etmesi kesinlikle yasaklanmalıdır; arızalı ekipman üzerine uyarı levhaları asılarak herkesin bilgilendirilmesi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Anormallik giderilmeden sistemin tekrar devreye alınması, daha ciddi bir patlama veya yaralanma riskini beraberinde getirir; bu nedenle, onarımın teknik şartnamelere uygun yapıldığına dair onay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Kondensat Tahliyesi ve Drenaj</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hava veya buhar sistemlerinde kondensat, sistem içinde birikerek korozyona ve su çekici etkisine neden olabilir; bu durum boru hattında ciddi hasarlar oluşturabilir.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Drenaj vanaları veya kondens toplama üniteleri günlük olarak kontrol edilmeli ve suyun tahliyesi düzenli olarak sağlanmalıdır; bu işlem, sistemin ömrünü uzatan ve verimliliğini artıran temel bir bakım adımıdır.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edilen kondens suyunun yönetimi, çevre mevzuatına uygun şekilde yapılmalıdır; atık suların doğrudan çevreye verilmesi yerine uygun toplama kanallarına yönlendirilmesi gerekmektedir (İlgili İSG mevzuatı).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Dren kontrolü sırasında, vanadan gelen suyun temizliği ve rengi, sistemin iç yapısındaki korozyon durumu hakkında da önemli ipuçları verir; bu gözlemler, bakım planlamasında kullanılabilir.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Operasyonel Limitler ve İzleme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göstergelerinden alınan anlık değerler, ekipmanın tasarımında belirtilen maksimum ve minimum çalışma limitleri ile karşılaştırılmalıdır; limitlerin dışındaki her türlü değer, sistemin zorlandığını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limitlerinin sürekli olarak sınır değerlerde seyretmesi, ekipman yorgunluğuna ve metal yorulmasına neden olur; bu durum, sistemin güvenli ömrünü kısaltan bir faktördür (İş Ekipmanlarının Kullanımında Sağlık ve Güvenlik Şartları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Göstergelerin kalibrasyon durumları düzenli olarak kontrol edilmeli, yanlış ölçüm yapan manometreler derhal değiştirilmelidir; hatalı ölçüm yapan bir gösterge, operatörü yanlış yönlendirerek kazalara davetiye çıkarabilir.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sistemin nominal çalışma basıncı ile kritik basınç eşiğini birbirinden ayırt edebilmeli ve bu değerleri gösterge paneli üzerinde işaretleyerek görsel bir uyarı sistemi oluşturmalıdır.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Öncesi Basıncın Tahliyesi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enerjisi kesilmeden önce basınçlı akışkanın tahliyesi, İş Ekipmanlarının Kullanımında Sağlık ve Güvenlik Şartları Yönetmeliği uyarınca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tahliye vanaları yavaşça açılmalı, ani basınç düşüşlerinin ekipman üzerinde yarattığı mekanik stresler ve olası şok dalgaları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edilen akışkanın güvenli bir bölgeye yönlendirilmesi için uygun drenaj hatları kullanılmalı, tehlikeli gazlar ise atmosfere güvenli mesafede salınmalıdır.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göstergelerinin sıfırı gösterdiğinden emin olunmalı, sistemdeki tüm bölmelerin vana kapalı olsa dahi basınçsız hale getirildiğinden emin olunmalıdır.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Enerji İzolasyonu ve LOTO Uygulaması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LOTO uygulaması, bakım süresince enerji kaynaklarının beklenmedik şekilde devreye girmesini önleyen en temel güvenlik prosedürüdür.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kesme noktalarına kişisel asma kilit takılmalı ve üzerine bakım yapan kişinin ismi, tarih ve işlem bilgisini içeren uyarı etiketi iliştirilmelidir.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Kilitleme işlemi sırasında ana enerji kaynağı ile birlikte, basınçlı hava veya hidrolik hatları üzerindeki izolasyon vanaları da kilitlenerek güvence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Birden fazla çalışanın aynı ekipmanda çalıştığı durumlarda, çoklu kilit adaptörleri kullanılarak herkesin kendi kilidi ile sisteme müdahale etmesi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Depolanan Enerji ve Patlama Potansiyeli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bir kapta depolanan toplam enerji, iç basınç ile kap hacminin çarpımı (P x V) ile doğru orantılıdır.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Büyük hacimli ve yüksek basınçlı sistemler, bir arıza durumunda çok yüksek miktarda kinetik enerji açığa çıkararak ciddi patlamalara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çerçevesinde, depolanan bu enerji potansiyeli risk değerlendirmelerinde mutlaka göz önüne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Kalıntı Basınç ve Risk Doğrulama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sonrası sistemde kalıntı basınç veya tehlikeli akışkan kalıp kalmadığının doğrulanması, kazaları önlemede kritik bir güvenlik aşamasıdır.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hatlarının açık olduğundan emin olunmalı ve sistemin en düşük noktasındaki drenaj çıkışları kontrol edilerek içindeki sıvının tamamen boşaldığı gözlemlenmelidir.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sistemin izolasyon noktalarında sızıntı olup olmadığı, uygun dedektörler veya gözle muayene yöntemleri ile bakım öncesi mutlaka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Kalıntı enerji veya basınç varlığı şüphesi durumunda, sisteme doğrudan müdahale edilmemeli ve yetkili teknik personel tarafından yeniden kontrol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 İş Öncesi Hazırlık ve İzin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ekipmanlar üzerinde yapılacak sıcak işler, İşyeri Bina ve Eklentilerinde Alınacak Sağlık ve Güvenlik Önlemleri kapsamında özel izne tabidir.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 öncesi sistemin içindeki yanıcı veya zehirli gazlar temizlenmeli, çalışma ortamında yanıcı gaz ölçümü yapılarak patlama sınırının altında olduğu kanıtlanmalıdır.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alanındaki tüm yanıcı malzemeler ortamdan uzaklaştırılmalı ve sıcak iş izni formu, gerekli tüm güvenlik önlemlerinin alındığı onaylanarak imzalanmalıdır.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söndürme ekipmanları çalışma alanına yakın bir noktada hazır bulundurulmalı, sıcak iş bitiminden sonra bir süre yangın gözcüsü ortamı izlemelidir.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Devreye Alma ve Basınç Testleri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sonrası ekipmanın devreye alınması, İş Ekipmanlarının Kullanımında Sağlık ve Güvenlik Şartları Yönetmeliği gereği yetkili personel kontrolünde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sızdırmazlığı, işletme basıncının altında başlayan kademeli testlerle doğrulanmalı ve bağlantı noktalarında herhangi bir sızıntı olup olmadığı gözlemlenmelidir.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testleri sırasında çalışma alanında yetkisiz personel bulundurulmamalı, sistemin tam operasyonel basınca ulaşması kontrollü bir şekilde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Yeniden devreye alma süreci sonunda tüm güvenlik cihazlarının, emniyet vanalarının ve göstergelerin doğru çalıştığına dair kayıt tutulmalı ve operasyona onay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 Basınçlı Ekipmanlarda Kısıtlı Erişim Bölgeleri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yüksek basınçlı sistemlerin çevresinde yetkisiz girişleri engelleyen kısıtlı erişim bölgeleri tanımlanmalıdır. Bu alanlar, ekipmanın işletme basıncı ve potansiyel riskleri göz önüne alınarak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Kısıtlı erişim bölgeleri, yalnızca yetkili ve eğitimli personelin girmesine izin verilen alanlardır; bu alanların sınırları fiziksel olarak işaretlenmeli ve personelin farkındalığı sürekli olarak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kısıtlamaları, sadece operasyonel süreçleri değil, rutin bakım ve acil durum müdahale süreçlerini de kapsamalıdır; bu bölgelere yapılacak her türlü giriş, iş güvenliği sorumlusunun bilgisi dahilinde yürütülmelidir.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Bariyerleri ve Uyarı Levhaları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gereğince, basınçlı ekipmanların çevresindeki güvenlik mesafeleri, standartlara uygun uyarı levhaları ve fiziksel bariyerlerle desteklenmelidir. Levhalar, tehlikenin türünü ve alınması gereken önlemleri net bir şekilde ifade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Fiziksel bariyerler, yüksek basınç altında oluşabilecek fırlama veya sızıntı risklerine karşı koruma sağlamalıdır; bu bariyerlerin dayanıklılığı, ekipmanın maksimum işletme basıncı dikkate alınarak seçilmeli ve düzenli periyotlarla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Uyarı levhaları, personelin tehlike bölgesine yaklaşmadan önce bilgilendirilmesini sağlar; levha yerleşimi, personelin görüş açısında olacak şekilde ve olası acil durumlarda kaçış yollarını engellemeyecek şekilde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Patlama ve Parçalanma Yönü Risk Analizi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basınçlı ekipmanlarda arıza durumunda oluşan basınç boşalması, ekipman parçalarının yüksek hızla fırlamasına neden olabilir; bu nedenle personel çalışma alanları, olası parçalanma yönü dışında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sürecinde, ekipman üzerindeki zayıf noktalar (vana çıkışları, flanş bağlantıları) belirlenmeli ve bu noktaların yönü dikkate alınarak personel istasyonu veya geçiş yolları yeniden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ekipmana yaklaşması gereken durumlarda, yaklaşma açısı ve süresi minimumda tutulmalı; personel, basınç tahliye hatlarının veya flanş bağlantılarının doğrudan hizasında asla bulunmamalıdır.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Domino Etkisi ve Bitişik Ekipman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basınçlı sistemlerde meydana gelen büyük bir arıza, bitişik ekipmanlara zarar vererek zincirleme reaksiyonlara (domino etkisi) neden olabilir; bu durum, tesis genelinde daha büyük felaketlere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yerleşimi yapılırken, bir ekipmandaki patlamanın diğerine olan etkisi hesaplanmalı ve ekipmanlar arasında yeterli emniyet mesafesi bırakılmalıdır; 6331 sayılı İş Sağlığı ve Güvenliği Kanunu kapsamında bu riskler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Bitişik yapıların ve hatların yapısal bütünlüğü, yüksek basınçlı sistemlerden kaynaklanabilecek şok dalgalarına dayanacak şekilde tasarlanmalı veya güçlendirilmelidir; düzenli risk analizleri ile bu etkileşimler güncel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Ziyaretçi ve Taşeron Erişim Kontrolleri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basınçlı sistemlerin bulunduğu sahalara giren ziyaretçi ve taşeron personelin, sahadaki tehlikeler hakkında bilgilendirilmesi ve gerekli koruyucu donanımları kullanması yasal bir zorunluluktur; bu süreç Alt İşverenlik Yönetmeliği ile düzenlenmiştir.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Taşeron personelin yapacağı her türlü çalışma, iş güvenliği uzmanının onayı ve sıkı gözetimi altında yürütülmeli; basınçlı ekipmanlar ile ilgili hiçbir işleme, temel İSG eğitimi almadan izin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Ziyaretçilerin saha erişimi, belirlenen güvenli güzergahlarla sınırlandırılmalı ve ziyaret süresince bir rehber eşliğinde hareket etmeleri sağlanmalıdır; bu önlemler, yetkisiz kişilerin tehlikeli bölgelere girmesini engelleyen en etkili idari kontroldür.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Senaryoları ve Planlama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sistemlerde meydana gelebilecek ani basınç kayıpları, sızıntılar veya patlama riskleri için İşyerlerinde Acil Durumlar Hakkında Yönetmelik gereğince kapsamlı bir acil durum planı hazırlanmalıdır; bu plan, risklerin büyüklüğüne göre tüm çalışanları kapsayacak şekilde detaylandırılmalıdır.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Olası bir basınç kaçağı veya patlama anında, sistemin hangi aşamada risk arz ettiği ve etkilenme bölgeleri belirlenmelidir; bu bölgelerdeki çalışanlar için güvenli kaçış rotaları ve toplanma noktaları acil durum planında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planı, ekipmanların teknik özelliklerini ve basınç değerlerini göz önünde bulundurmalı; her bir basınçlı kap için ayrı bir risk analizi yapılarak, olası kaza türüne göre özel müdahale adımları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Planın etkinliği, basınçlı sistemlerin bulunduğu alanlarda çalışan tüm personelin katılımıyla düzenli olarak gözden geçirilmeli ve olası bir senaryo değişikliğinde plan hemen güncellenerek ilgili tüm çalışanlara tebliğ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Tahliye Yolları ve Alarm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anında tahliye yolları, basınçlı sistemlerin bulunduğu alanlardan en kısa sürede uzaklaşmayı sağlayacak şekilde tasarlanmalı; yollar üzerinde hiçbir engel bulunmamalı ve çıkış işaretleri her zaman görünür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Alarm sistemleri, basınç kaçağı veya patlama gibi durumlarda tüm çalışanlar tarafından duyulabilecek şekilde sesli ve ışıklı uyarı verecek kapasitede olmalı; sistemlerin periyodik bakımları mutlaka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Toplanma alanları, sistemlerin oluşturabileceği patlama veya basınç etkisiyle savrulabilecek parçalardan etkilenmeyecek güvenli mesafede seçilmeli; bu alanların kapasitesi, tüm çalışanların güvenle sığabileceği şekilde hesaplanmalıdır.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yollarının ve toplanma alanlarının güvenliği, Binaların Yangından Korunması Hakkında Yönetmelik standartlarına uygun olarak denetlenmeli ve çalışanların bu rotaları tatbikatlar yoluyla ezbere bilmeleri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Yapısal Bütünlük: Kaynak ve Flanşlar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kapların gövdesi, kaynak dikişleri ve flanş bağlantıları sistemin mekanik olarak en zayıf ve kritik noktalarıdır.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Korozyon, yorulma veya uygunsuz montaj nedeniyle bu bölgelerde oluşacak çatlaklar, ani basınç kaybına ve kontrolsüz patlamalara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bu bağlantıların periyodik olarak tahribatsız muayene yöntemleri ile kontrol edilmesi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Durdurma (ESD) ve İzolasyon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sistemlerde meydana gelen sızıntı veya patlama anında, sistemin enerjisini ve akışını kesmek için kullanılan Acil Durdurma (ESD) sistemleri, erişimi kolay ve merkezi noktalarda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vanaları ve acil durdurma butonları, ilgili yönetmelikler gereği periyodik olarak test edilmeli; herhangi bir arıza durumunda sistemin otomatik olarak güvenli duruma geçmesi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izolasyonu, basınçlı kap ile tesisin geri kalan bağlantısını kopararak riskin büyümesini engeller; bu nedenle izolasyon prosedürleri, çalışanların müdahale etmeden önce sistemi nasıl güvenli hale getireceğini netleştirmelidir.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ESD sistemlerinin konumu, tüm yetkili personel tarafından bilinmeli ve bu vanaların üzerinde, acil durumda hangi yöne çevrileceğini veya nasıl kullanılacağını gösteren açık ve kalıcı etiketler bulunmalıdır.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İtfaiye ve AFAD ile Koordinasyon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planı dahilinde, tesisin yerleşim planı ve basınçlı sistemlerin konumu, itfaiye ve AFAD gibi dış yardım ekipleriyle paylaşılmalı; saha bilgisi güncel tutularak ekiplerin müdahalesi kolaylaştırılmalıdır.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sistemlerin bulunduğu alanlardaki tehlike sınıfları, ekiplerin müdahale yöntemi ve kullanacakları ekipman açısından kritik bilgi teşkil eder; bu nedenle saha krokileri, ekiplerin en hızlı erişim sağlayabileceği şekilde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anında tesisin yetkili personeli, dış ekipleri karşılayarak sistemin durumu ve izolasyon durumu hakkında teknik bilgi vermeli; bu koordinasyon, müdahale süresini kısaltarak kazanın büyümesini önleyebilir.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kapsamında, dış yardımla yapılacak koordinasyon tatbikatları, ekiplerin tesis yapısına aşinalık kazanması ve müdahale planlarının doğrulanması için periyodik olarak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Tatbikat ve Görevlendirme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müdahale ekipleri, basınçlı sistem tehlikelerine karşı özel eğitim almalı; patlama ve yangın gibi senaryolarda görev dağılımları net bir şekilde belirlenerek yazılı hale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olarak gerçekleştirilen tatbikatlar, görevli personelin reaksiyon süresini ve müdahale becerilerini geliştirmeyi amaçlar; her tatbikat sonrası aksaklıklar raporlanarak sistem iyileştirilmelidir.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gereği müdahale ekipleri içerisinde yeterli sayıda eğitimli ilkyardımcı bulunmalı; basınç yaralanmaları veya yanık gibi spesifik durumlarda nasıl müdahale edileceği uygulamalı olarak çalışılmalıdır.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Tatbikatların başarısı, tüm personelin acil durum görevlerini bilmesi ve kriz anında sakin kalarak planı doğru uygulamasından geçer; bu yetkinlik, teorik bilgilerin pratikle desteklenmesiyle elde edilir.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LPG'nin Temel Yapısı ve Yoğunluk Özellikleri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LPG, temel olarak propan ve bütan gazlarının belirli oranlarda karıştırılmasıyla elde edilen, oda sıcaklığında basınç altında sıvılaştırılabilen bir hidrokarbon yakıtıdır; bu gazların moleküler yapısı gereği havadan daha ağırdır.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Gazın havadan ağır olması, herhangi bir kaçak durumunda gazın dağılmayıp zeminde veya çukur bölgelerde birikmesine neden olur; bu durum, açık alanlarda bile yer seviyesinde tehlikeli konsantrasyonlar oluşturabilir.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LPG'nin bu fiziksel özelliğini bilmesi ve kaçak anında yüksek bölgelerin değil, zemin seviyesinin daha riskli olduğunu kavraması, Çalışanların Patlayıcı Ortamların Tehlikelerinden Korunması Hakkında Yönetmelik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LPG depolanan alanlarda, yer seviyesine yakın noktalara gaz algılama sensörleri yerleştirilmeli ve havalandırma sistemleri gazın zeminden tahliyesini sağlayacak şekilde tasarlanmalıdır.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Sıvılaşma ve Buhar Hacmi Genleşmesi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LPG, düşük basınç altında kolayca sıvılaştırılabilir; bu özellik, gazın taşınmasını ve depolanmasını kolaylaştırsa da, sıvı halden gaz hale geçerken hacminin yaklaşık 250 katına kadar genleşebilmesi ciddi riskler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Sıvı LPG'nin herhangi bir ortamda sızıntı yapması, çok küçük miktarların bile ortamı hızla yanıcı bir atmosfere dönüştürmesine yol açar; bu nedenle ekipmanların sızdırmazlık kontrolleri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basınçlı kaplar ve tesisatlar düzenli periyodik kontrole tabi tutulmalı, valf ve bağlantı noktalarında hiçbir sızıntıya izin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Sıvı fazdaki sızıntılar, temas ettiği yüzeylerde ani soğumaya ve metalik yapılarda soğuk kırılganlığına sebep olabilir; bu durum, tesisat bütünlüğünü bozarak ikincil kaçaklara kapı aralar.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Kokulandırma ve Kaçak Tespiti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Saf LPG renksiz ve kokusuz bir gazdır; olası kaçakların çalışanlar tarafından kolayca fark edilebilmesi için gaz, etil merkaptan gibi keskin ve karakteristik bir kokuya sahip kimyasallar ile kokulandırılır.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bu kokuyu tanıması ve koku duyusunun yorulmaması (koku körlüğü) adına belirli aralıklarla farkındalık eğitimleri yapılmalı, koku hissedildiği anda acil durum prosedürleri derhal devreye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 kokulandırma sisteminin etkinliği düzenli kontrol edilmeli ve gaz algılama dedektörleri, kokuya güvenmek yerine teknik birincil önlem olarak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Koku hissedildiğinde ortamda elektrikli aletler çalıştırılmamalı, ışıklar açılıp kapatılmamalı ve tüm ateş kaynakları derhal söndürülerek ortam kontrollü bir şekilde havalandırılmalıdır.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Patlama Sınırları: LEL ve UEL Risk Analizi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LPG, hava ile belirli bir oranda karıştığında patlayıcı bir atmosfer oluşturur; bu karışımın alt patlama sınırı (LEL) ile üst patlama sınırı (UEL) arasındaki değerler, tutuşma için kritik risk aralığıdır.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kapsamında, patlayıcı ortam oluşma riski olan bölgeler sınıflandırılmalı ve bu bölgelerde kullanılacak ekipmanlar ex-proof (patlamaya dayanıklı)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Uygulamada genellikle LEL değerinin %20-25'inde ön uyarı/alarm verilir; daha yüksek eşiklerde (ör. %40-50 LEL) otomatik enerji kesme veya havalandırmayı artırma devreye alınır. Kesin eşik değerleri işyerinin risk değerlendirmesine göre belirlenir.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Patlama sınırları arasındaki karışım, en ufak bir kıvılcım, statik elektrik veya sıcak yüzey ile temas ettiğinde şiddetli bir yanma veya patlama ile sonuçlanarak ciddi iş kazalarına sebebiyet verebilir.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Bodrum ve Çukurlarda Birikme Tehlikesi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LPG'nin havadan ağır olması nedeniyle, tesis içerisindeki bodrum katları, kanalizasyon girişleri, çukurlar veya havalandırması zayıf kapalı alanlar, gazın birikip hapsolduğu en tehlikeli bölgelerdir.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bu tip bölgeler, 6331 sayılı İş Sağlığı ve Güvenliği Kanunu kapsamında risk değerlendirmesinde özel olarak ele alınmalı ve bu alanlara girişler kontrollü, gaz ölçümü yapıldıktan sonra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alanlarda biriken gaz, zamanla konsantrasyonunu artırarak boğucu bir etki yaratabilir veya küçük bir ateşleme kaynağı ile kapalı ortam gaz/buhar bulutu patlamasına zemin hazırlayabilir.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bodrum katlarda çalışan personel, gazın birikme riskine karşı eğitilmeli ve bu alanlarda doğal veya mekanik havalandırma sistemlerinin sürekli çalışır durumda olduğu teknik birimlerce doğrulanmalıdır.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Gaz Tüplerinde Güvenli Depolama ve Havalandırma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gaz tüplerinin depolandığı alanlar, gaz birikmesini önlemek amacıyla sürekli ve doğal havalandırmaya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Tüpler ısı kaynaklarından, ateşleyici unsurlardan ve kıvılcım çıkabilecek bölgelerden uzakta tutulmalıdır. Ayrıca oksijen ve yanmayı destekleyen gaz tüpleri, yanıcı gaz tüplerinden en az 6 metre uzakta veya aralarında yangına dayanıklı bir duvar bulunacak şekilde ayrı depolanmalıdır.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 alanlarında elektrik tesisatının patlamaya karşı korumalı olması, olası bir sızıntı durumunda yangın riskini minimize etmek için hayati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sistemlerinin periyodik kontrolleri yapılarak, gaz birikimini engelleyecek kapasitede çalıştıklarından emin olunmalıdır.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Tüplerin Sabitlenmesi ve Dik Konumda Tutulması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tüpleri, valf mekanizmalarının zarar görmemesi ve gaz çıkışının düzgün gerçekleşmesi için her zaman dik konumda depolanmalıdır.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Tüplerin devrilmesini önlemek amacıyla, her bir tüp ayrı ayrı zincir veya kelepçe yardımıyla sabit bir yapıya bağlanmalıdır.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ve işyeri depolama kuralları uyarınca, tüplerin düşmesi veya çarpması sonucu oluşabilecek valf kırılmaları, tüpün bir mermi gibi fırlamasına veya kontrolsüz gaz boşalmasına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Taşınabilir tüplerin kullanıldığı alanlarda, tüp arabaları kullanarak devrilme riski azaltılmalı ve kullanım sonrası tüpler derhal sabitlenmelidir.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Basınç Birimleri: Barg ve Bara Farkı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Gösterge basıncı (barg), atmosfer basıncının üzerindeki değeri ifade ederken, mutlak basınç (bara) atmosferik basıncı da kapsayan toplam değerdir.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Operasyonel talimatlarda genellikle barg değerleri referans alınır; bu nedenle ölçüm cihazlarının kalibrasyonunun hangi birime göre yapıldığı netleştirilmelidir.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basınç birimi kullanımı, güvenlik emniyet ventillerinin yanlış ayarlanmasına ve tehlikeli operasyonel hatalara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Isı ve Güneş Işığından Korunma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tüpler, doğrudan güneş ışığına maruz kalmayacak şekilde gölge alanlarda depolanmalı ve ortam sıcaklığı 50 santigrat dereceyi geçmemelidir.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Aşırı ısınma, tüp içerisindeki basıncın tehlikeli seviyelere yükselmesine ve emniyet valflerinin açılmasına veya tüpün yapısal bütünlüğünün bozulmasına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basınçlı kapların maruz kalabileceği çevresel etkilerin sürekli izlenmesi gerektiğini vurgulamaktadır.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sıcaklık riski bulunan ortamlarda, tüplerin üzerini kapatan ısı yalıtımlı koruyucular veya gölgelikler kullanılarak tüpün soğuk kalması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Dolu ve Boş Tüplerin Yönetimi ve Stoklama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alanlarında dolu ve boş tüplerin birbirine karışmaması için, bu alanların net bir şekilde işaretlenmiş bölümlere ayrılması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Boş tüplerin valfleri her zaman kapalı tutulmalı ve üzerinde boş olduğunu belirten etiketler bulundurulmalıdır; böylece acil durumlarda yanlış müdahaleler önlenmiş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kapsamında, stok miktarları işyerinin ihtiyaçları ile sınırlı tutulmalı ve gereğinden fazla tüp depolanmamalıdır.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Stok kayıtları düzenli tutularak, ilk giren ilk çıkar kuralı uygulanmalı ve tüplerin periyodik test tarihleri takip edilerek son kullanma tarihi yaklaşanlar ayrılmalıdır.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Kapalı ve Bodrum Katlarda Depolama Yasakları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Havadan ağır olan gazları içeren tüplerin, sızıntı durumunda birikme yapabileceği bodrum katlarda veya havalandırması yetersiz kapalı alanlarda depolanması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birikimi, fark edilmeyen küçük bir kıvılcımla büyük patlamalara veya ortamdaki oksijenin tükenmesiyle boğulma vakalarına yol açabilmektedir.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işyerindeki tüm riskleri değerlendirmeli ve tüp depolama yerlerini bu risklere göre seçmelidir.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alanlarının zemin seviyesinde olması ve gazın tahliye edilebileceği açıklıkların bulunması, olası bir kaza anında gazın atmosfere dağılmasını sağlayarak riskleri azaltacaktır.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Hortum ve Regülatör Uygunluk Kontrolleri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Hortumlar, kullanılacak gazın türüne ve basıncına uygun, TSE veya CE belgeli olmalıdır; çatlak, delik veya aşınma belirtisi gösteren hortumlar derhal yenisiyle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Regülatör bağlantılarında kullanılan kelepçeler paslanmaz çelikten olmalı ve hortumu tam kavrayacak şekilde sıkılmalıdır; gevşek kelepçeler ciddi gaz sızıntılarına ve basınç kaybına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ekipmanların periyodik bakımları yetkili kişilerce yapılmalı ve tüm bağlantı elemanları standartlara uygun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Hortumların uzunluğu, tüp ile cihaz arasındaki mesafeyi aşmayacak şekilde, mümkün olan en kısa mesafede tutulmalı ve kesinlikle keskin kenarlardan veya ısınan yüzeylerden geçmemelidir.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Gaz Kaçak Testi ve Güvenlik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kaçak testi yaparken kesinlikle çakmak, kibrit veya açık alev kullanılmamalıdır; bu yöntem patlamaya ve ciddi yangınlara sebep olabilecek en tehlikeli davranışlardan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Kaçak kontrolü için sabunlu su veya özel kaçak tespit spreyleri kullanılmalı; bağlantı noktalarına uygulanan bu karışım, kabarcık oluşumu ile sızıntıyı anında belli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güvenli çalışma ortamı oluşturmak işverenin yükümlülüğündedir; kaçak tespit prosedürleri yazılı hale getirilmeli ve tüm çalışanlara öğretilmelidir.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Sabunlu su testi sonucunda kabarcıklar oluşuyorsa, vana hemen kapatılmalı, ortam derhal havalandırılmalı ve bağlantılar sökülerek arızalı parçalar uzman ekipler tarafından onarılmalıdır.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Regülatör Basıncı ve Kullanım Ömrü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Regülatörler, tüp içindeki yüksek basıncı cihazın çalışabileceği düşük basınca düşürür; bu nedenle her cihazın kendi basınç değerine uygun regülatör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Üretici talimatları ve İş Ekipmanlarının Kullanımında Sağlık ve Güvenlik Şartları Yönetmeliği uyarınca, regülatörlerin üzerinde belirtilen son kullanma tarihleri dikkate alınmalı ve miadı dolan ekipmanlar kesinlikle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Regülatörün basınç göstergesi düzenli olarak kontrol edilmeli, göstergede sapma veya arıza gözlemlenirse regülatör derhal devre dışı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basınç ayarlı regülatör kullanımı, cihazın verimsiz çalışmasına, gaz sızıntısına veya cihazın patlamasına yol açabilecek ciddi bir risk teşkil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Bağlantı Sızdırmazlığı ve Conta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Tüp ve regülatör arasındaki bağlantı noktalarında bulunan contalar, sızdırmazlığı sağlayan en kritik parçalardır; her tüp değişiminde contanın durumu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Ezilmiş, kurumuş, çatlamış veya deforme olmuş contalar derhal yenisiyle değiştirilmeli; asla eski contalar üzerine yeni conta eklenerek bağlantı yapılmamalıdır.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Bağlantı noktaları el ile sıkıldıktan sonra uygun anahtarla hafifçe sabitlenmeli, ancak aşırı güç uygulanarak dişlerin sıyırılmasına veya contanın parçalanmasına neden olunmamalıdır.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Yönetmeliği'ne göre, sızdırmazlık elemanlarının periyodik değişimi ve kontrolü, güvenli çalışma için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Vana Güvenliği ve Depolama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Kullanılmayan tüplerde, vana her zaman tam kapalı konumda tutulmalı ve tüpün boş olduğu durumlarda bile vana kapatılarak güvenlik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Tüpler, doğrudan güneş ışığından, yüksek ısı kaynaklarından ve nemli ortamlardan uzak, dik ve sabitlenmiş bir şekilde depolanmalıdır.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durumlarda vanaya hızlıca ulaşılabilmesi için tüp çevresi daima temiz ve engelsiz tutulmalı, tüp üzerinde herhangi bir yabancı madde veya malzeme bulundurulmamalıdır.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gereğince, acil durum planlarında tüplerin yeri ve vana kapatma prosedürleri açıkça belirtilmeli ve tüm personele tatbikatlarla öğretilmelidir.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Yetkili ve Lisanslı Dolum Tesisleri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Tüplerin dolumu, LPG Piyasası mevzuatı (5307 sayılı Kanun ve EPDK lisansı) gereğince sadece yetkili ve lisanslı tesislerde gerçekleştirilmelidir. Yetkisiz dolumlar, tüpün güvenlik standartlarını karşılamamasına ve patlama riskine neden olur; bu işlemler 6331 sayılı İSG Kanunu kapsamında ciddi bir ihmaldir.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Yetkili tesisler, dolum ekipmanlarının periyodik kontrollerini ve kalibrasyonlarını düzenli olarak gerçekleştirmek zorundadır. Personelin basınçlı kaplar konusunda eğitimli olması, güvenli çalışma ortamının temel gerekliliğidir; denetimsiz dolum merkezlerinden kesinlikle uzak 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Lisanssız tesislerde ekipmanların basınç dayanımı belirsizdir ve güvenlik valfleri bulunmayabilir. Bu durum, tüplerin dolum sırasında kontrolsüz basınç artışına maruz kalmasına ve ciddi iş kazalarına yol açarak çevreyi büyük tehlikeye atmaktadır.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çalışanlarını yetkisiz dolum yapılan yerlerden tüp almamaları konusunda eğitmeli ve sıkı bir denetim kurmalıdır. Güvenli dolum tesisi seçimi, yangın ve patlama risklerini minimize etmede en temel idari önlemdir; güvenlikten ödün verilmemelidir.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Aşırı Dolum Önleme: %80-85 Sınırı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LPG ve gaz tüplerinde aşırı dolum, sıvı genleşmesi sonucu tüpün patlamasına neden olabilecek en büyük tehlikedir. İlgili TS EN standartları ve LPG dolum teknik düzenlemeleri uyarınca, tüplerin hacimsel olarak %80-85 oranından fazla doldurulmaması, güvenlik payının korunması açısından hayati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Gazların sıcaklıkla genleşme özelliği göz önüne alındığında, tüpün tamamen doldurulması, ortam sıcaklığının artmasıyla iç basıncın kritik seviyelere çıkmasına sebep olur. Bu durum, emniyet valflerinin kapasitesini aşarak metal yorgunluğu veya ani patlama riskiyle sonuçlanabilecek bir basınç birikimini tetikler.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Dolum tesislerinde kullanılan otomatik cihazların %80-85 seviyesinde durması için kalibrasyonların düzenli kontrol edilmesi gerekir. Bu güvenlik sınırı, gazın genleşmesi için gereken boşluğu sağlar ve sıcaklık dalgalanmalarında tüpün bütünlüğünü korumasına yardımcı olan temel mühendislik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Aşırı dolum yapılmış bir tüp dışarıdan fark edilemeyebilir; ancak dolum ağırlığının kontrol edilmesi bu hatayı tespit etmenin tek yoludur. İşletmelerde, dolum oranlarının standartlara uygunluğu periyodik olarak denetlenmeli ve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Basınçlı Ekipmanlarda Risk Kategorisi Belirleme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ekipmanların risk kategorisi, ekipmanın içindeki maksimum basınç (PS) ve hacim (V) değerlerinin çarpımı (PS x V) ile belirlenir. Bu hesaplama, ekipmanın içerdiği potansiyel enerjiyi ve olası bir arıza durumunda çevreye yayılacak tehlike miktarını ifade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Ekipmanlar Yönetmeliği uyarınca, bu değerler ekipmanın tasarım ve imalat aşamasındaki güvenlik gerekliliklerini tayin eden en temel parametrelerdir.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Hesaplama hatası, ekipmanın yanlış kategorize edilmesine ve dolayısıyla işletme sırasında ciddi güvenlik zafiyetlerine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Tüp Ağırlığı ve Etiket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tüpün üzerindeki 'tara' (boş ağırlık) değeri, dolum sırasında yapılacak toplam ağırlık hesabının temelidir. İş Ekipmanlarının Kullanımında Sağlık ve Güvenlik Şartları Yönetmeliği uyarınca, dolum öncesi ve sonrası ağırlık kontrolü, işlemin güvenliğini doğrular.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Tüp üzerindeki etiketler; gaz türünü, son hidrostatik test tarihini ve imalatçı bilgilerini içerir; bu bilgiler okunabilir olmalıdır. Silinmiş veya hasarlı etikete sahip tüpler, güvenlik durumu tespit edilemeyeceği için dolum sürecine dahil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Tartım işlemi, tesis çalışanlarının en dikkat etmesi gereken süreçtir; yanlış ağırlık hesabı aşırı doluma veya hatalı basınca yol açar. Kayıtlar, yasal sorumlulukların yerine getirildiğini kanıtlayan en önemli belgelerden biri olarak arşivlenmelidir.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 kontrolü, tüpün periyodik muayene süresinin geçip geçmediğini anlamak için zorunludur. Süresi dolmuş tüpler, metal yorgunluğu ve korozyon riski taşıdığı için dolum işlemine alınmadan test merkezlerine gönderilerek yetkinliği onaylanmalıdır.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Kaçak ve Hasarlı Tüplerin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Dolum öncesi görsel muayenede korozyon, derin ezikler, çatlaklar veya valf hasarları tespit edilen tüpler kesinlikle doluma alınmamalıdır. İş Ekipmanlarının Kullanımında Sağlık ve Güvenlik Şartları Yönetmeliği ve ilgili TS EN dolum standartları gereği, yapısal bütünlüğü bozulmuş her tüp, patlama riski taşıdığı için dolum hattından ayrılmalıdır.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Kaçak kontrolü, valf kısmından ve gövdeden sızıntı olup olmadığının sabunlu su veya dedektörlerle test edilmesi sürecidir. Dolum tesisine kabul edilen her tüp, bu testten geçirilerek sızıntı yapmadığı kesinleştirilmelidir; sızdıran tüpün doldurulması ciddi bir ihlaldir.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Hasarlı valfler, gazın kontrolsüz tahliyesine veya dolum sırasında geri tepmeye neden olabilir. Valf koruyucu başlıkları olmayan veya bozuk olan tüplerin taşınması sırasında oluşabilecek darbeler, tüpün kırılmasına ve ortamda yanıcı gaz birikimine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İşletmede hasarlı tüplerin dolum hattına karışmasını önlemek için bir karantina alanı oluşturulmalıdır. Çalışanların hasarlı tüpleri tespit ettiğinde izleyeceği prosedür tanımlanmalı ve bu tüplerin sisteme dahil edilmesi engellenmelidir; güvenlik, ilk muayene ile başlar.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Statik Elektrik ve Topraklama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Dolum tesislerinde, özellikle yanıcı gazların transferi sırasında oluşan statik elektrik, küçük bir kıvılcımla büyük bir patlamaya yol açabilir. Elektrik Tesislerinde Topraklamalar Yönetmeliği'ne uygun olarak, tüm dolum hatlarının ve ekipmanlarının etkin şekilde topraklanması, statik yük birikimini önleyen temel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Personelin çalışma sırasında antistatik ayakkabı ve kıyafet giymesi, vücutta biriken statik elektriğin toprağa aktarılmasını sağlayarak kıvılcım riskini azaltır. Dolum sırasında kullanılan hortumların iletkenliğinin kontrol edilmesi, statik elektrik kaynaklı kazaları önlemek için hayati bir mühendislik gerekliliğidir.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Tesisteki nem oranı ve ortam sıcaklığı, statik elektrik oluşumunu etkileyen faktörlerdir; bunlar işletme talimatlarına uygun takip edilmelidir. Statik elektriğin tehlikeli boyutlara ulaşmasını engellemek için, dolum hattındaki her metal bileşenin birbirine elektriksel olarak bağlı olması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elektrik önlemleri, dolum anında değil, tüplerin taşınması ve depolanması sırasında da dikkate alınmalıdır. Çalışanlar, statik elektriğin bir kıvılcım kaynağı olduğunu bilmeli ve topraklama sistemlerine müdahale etmeden işlerini yürütmelidir; güvenli tesis, elektriksel potansiyelin sıfırlandığı yerdir.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Hidrostatik Testlerin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EK-III gereği basınçlı kaplarda periyodik kontrol/hidrostatik test, standartta aksi belirtilmedikçe azami yılda bir yapılır. Basınçlı gaz tüplerinin yeniden test (hidrostatik) periyotları ise gaz türüne göre ilgili TS EN standartlarında belirlenir (ör. 3, 5 veya 10 yıl); bu testler tüpün basınç dayanımını doğrulamak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Hidrostatik test işlemi, tüpün içindeki basıncın belirli bir seviyeye çıkarılarak sızıntı veya genleşme olup olmadığının gözlemlenmesi prensibine dayanır; bu süreç olası patlama risklerini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periyotları, tüpün kullanım amacı ve maruz kaldığı çevresel faktörlere göre değişkenlik gösterebilir; üretici talimatları ve ilgili standartlar da bu sürece dahil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periyodik testlerin yetkili kuruluşlarca yapılmasını sağlamakla yükümlüdür; test sonuçları kayıt altına alınmalı ve işyerinde denetime hazır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Görsel Muayene: Korozyon ve Fiziksel Hasar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Tüplerin her kullanım öncesi ve periyodik olarak görsel muayenesi, korozyon, derin ezikler, şişkinlikler ve vana hasarları açısından titizlikle yapılmalıdır; bu kusurlar tüpün yapısal bütünlüğünü doğrudan bozar.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Korozyon, özellikle nemli ortamlarda çalışan tüplerde metal kalınlığını azaltarak basınç dayanımını düşürür; yüzeydeki paslanmaların derinliği uzman tarafından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Fiziksel darbeler sonucu oluşan ezikler ve şişkinlikler, tüp içerisinde stres yoğunlaşmasına neden olur; bu durum ani çatlama ve sızıntı riskini beraberinde getirmektedir.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görsel muayene kayıtları tutulmalı ve hasar tespit edilen tüpler derhal kullanımdan çekilmelidir.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Test Tarihi ve Okunabilirlik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Tüplerin üzerinde bulunan test tarihi, seri numarası ve kapasite bilgileri her zaman okunabilir olmalıdır; bu bilgiler tüpün güvenli kullanım ömrünü belirleyen yegane referanslardır.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Okunamayan veya silinmiş işaretlemelere sahip tüpler, yasal mevzuat gereği güvenli kabul edilemez; bu tüplerin yeniden sertifikalandırılması veya servis dışı bırakılması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kullanılan tüm basınçlı ekipmanlar, 6331 sayılı İş Sağlığı ve Güvenliği Kanunu kapsamında kayıt altında tutulmalı ve periyodik kontrol izleme dosyasına işlenmelidir.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tüplerin üzerindeki bilgilerin korunması için uygun etiketleme ve koruma yöntemlerini uygulamalıdır; boya veya aşınma nedeniyle bilginin kaybolması önlenmelidir.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Hasarlı ve Süresi Geçmiş Tüplerin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Süresi geçmiş veya periyodik kontrol kriterlerini karşılamayan tüpler, hiçbir şekilde kullanılmamalı ve derhal servis dışı bırakılarak diğerlerinden ayrıştırılmalıdır.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Hasarlı tüplerin yanlışlıkla kullanıma girmesini engellemek için, bu tüpler üzerinde 'Kullanılamaz' veya 'Arızalı' ibaresi bulunan fiziksel işaretlemeler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Servis dışı bırakılan tüpler, güvenli bir alanda depolanmalı ve imha veya geri dönüşüm sürecine dahil edilene kadar işyeri sahasından uzaklaştırılmalıdır.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 İSG uzmanı, bu tür tüplerin takibinden ve güvenli bertarafından sorumludur; bu süreçler 6331 sayılı Kanun çerçevesinde denetlenmektedir.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Vana ve Emniyet Tertibatı Kontrolleri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Tüp vanaları, gazın güvenli bir şekilde tahliyesini sağlayan en kritik bileşendir; vanaların açılıp kapanma mekanizması, sızdırmazlık contaları ve dişli yapıları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tertibatı, basıncın tehlikeli seviyelere ulaştığı durumlarda otomatik devreye girerek patlamayı önleyen mekanizmalardır; bu parçaların korozyondan veya kirden arındırılmış olması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Vana ve emniyet tertibatında tespit edilen en ufak bir sızıntı veya işlev bozukluğu, tüpün hemen kullanım dışı bırakılmasını gerektirir; asla geçici çözümlerle onarım yapılmamalıdır.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Üretici onaylı/CE işaretli olmayan vana veya emniyet parçaları kullanılmamalı; yedek parçalar üretici onaylı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Gaz Kaçağında İlk Müdahale: Vana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kaçağı fark edildiği anda öncelikle ana vana veya tüp üzerindeki valf kapatılarak gaz akışı kesilmelidir; bu işlem, Binaların Yangından Korunması Hakkında Yönetmelik gereği yangın ve patlama riskini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kaçağının olduğu bölgedeki tüm açık ateş kaynakları, sigara izmaritleri veya çalışma sahasındaki sıcak iş ekipmanları derhal ortamdan uzaklaştırılmalıdır.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Sızıntı bölgesindeki ortamın tutuşmasını önlemek amacıyla, kıvılcım çıkarabilecek metalik darbelerden kaçınılmalı ve bölgeye girişler kısıtlanmalıdır.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kaçağına müdahale edecek personel, kendi güvenliğini riske atmadan ve mümkünse solunum koruyucu ekipman kullanarak operasyonu yönetmelidir.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Elektrikli Ekipman ve Kıvılcım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kaçağı tespit edilen alanda elektrikli cihazların açılması veya kapatılması, Elektrik Kuvvetli Akım Tesisleri Yönetmeliği uyarınca ciddi bir patlama riski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Ortamdaki elektrik anahtarları, aydınlatma düğmeleri, telefonlar veya radyo cihazları kesinlikle kullanılmamalıdır; çünkü bu cihazlar açılırken oluşan ark, gazı tutuşturabilir.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Gazın yoğun olduğu bölgede elektrikli ekipmanların fişleri çekilmemeli veya prize takılmamalıdır; elektrik sistemi ancak ana panodan güvenli bir şekilde kesilmelidir.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elektrik oluşumunu engellemek amacıyla, çalışanın üzerindeki kıyafetlerin antistatik özellikte olması veya ortamın topraklanmış olması büyük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Kategori I'den IV'e: Artan Risk ve Muayene İhtiyacı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Kategori I, düşük basınç ve hacim değerlerine sahip ekipmanları temsil ederken, Kategori IV en yüksek riskli ekipmanları ifade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Kategori arttıkça, Basınçlı Ekipmanlar Yönetmeliği gereği ekipmana uygulanacak periyodik muayene, test ve kontrol sıklığı ile kapsamı genişler.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Düşük kategorideki ekipmanlar daha basit imalat standartlarına tabi tutulurken, yüksek kategorideki ekipmanlar malzeme sertifikasyonu, kaynak prosedür onayları ve tahribatsız muayene zorunlulukları açısından çok daha katı hale gelir.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Havalandırma ve Ortam Tahliyesi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sızıntısı tespit edildiğinde, ortamda biriken yanıcı gazların uzaklaştırılması için tüm pencereler ve kapılar açılarak doğal havalandırma derhal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kapalı alanlarda gazın birikmesini önleyecek acil havalandırma sistemleri devreye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kaçağının olduğu ortamdaki çalışanlar derhal tahliye edilmeli ve gazın alt kotlarda birikme ihtimaline karşı bodrum veya çukur alanlar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sırasında acil çıkış yolları kullanılmalı ve asansör gibi kapalı alanlardan kesinlikle uzak durulmalıdır; çünkü gaz bu alanlarda yoğunlaşabilir.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name="Slide 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Durumunda Müdahale Stratejisi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ortamda bir yangın başlamışsa, gazın ana kaynağı (ana vana) kesilmeden asla söndürme işlemine başlanmamalıdır; aksi halde sızmaya devam eden gaz ortamda birikerek daha büyük bir patlamaya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akışı kesilemiyorsa, yangın söndürme çalışmaları yerine çevre güvenliği sağlanmalı ve uzman itfaiye ekiplerinin müdahalesi beklenmelidir.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yangın sırasında gaz sistemlerinin otomatik olarak kapatılmasını sağlayan dedektör sistemleri periyodik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Gazın tutuştuğu durumlarda yangın söndürücüler sadece gazın kesilmesini sağlayacak güvenli yaklaşım alanını açmak için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name="Slide 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İletişimi ve Bildirim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kaçağı kontrol altına alınsa veya alınamasa dahi, 6331 sayılı İSG Kanunu kapsamında acil durum prosedürleri işletilerek ilgili birimlere derhal bilgi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ekipleri, iş güvenliği uzmanları ve gerekirse itfaiye birimleri bilgilendirilmeli; olay yeri, sızıntının boyutu ve yapılan müdahaleler net bir şekilde aktarılmalıdır.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acil durum planında tanımlı olan haberleşme zinciri takip edilmeli ve gereksiz panik yaratmadan koordinasyon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sonrası kaza raporu hazırlanmalı, kaçağın kaynağı tespit edilerek tekrar yaşanmaması için teknik önlemler (bakım, onarım)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name="Slide 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Hidrolik Sistemlerde Basınç Seviyeleri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Hidrolik sistemler, endüstriyel uygulamalarda genellikle 50 ile 350 bar arasında değişen basınç değerleriyle çalışır; bu güç, ağır yüklerin hassas bir şekilde kontrol edilmesini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 bazı sistemlerde ve hidrolik preslerde basınç seviyeleri 700 bar değerine kadar çıkabilmektedir; bu kadar yüksek basınç, sistemin tüm bileşenlerinin çok daha dayanıklı malzemelerden üretilmesini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bu sistemlerin tasarım basıncına uygun ekipman seçimi yapılmalı ve ekipmanlar düzenli olarak yetkili kişilerce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basınç altında çalışan hidrolik sistemlerin periyodik bakımları, sistemin güvenli işletimi için kritik öneme sahiptir; basınç değerlerinin üretici tarafından belirlenen sınırların dışına çıkması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name="Slide 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 Basınçlı Sızıntı Tehlikesi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basınçlı hidrolik sistemlerde meydana gelen küçük bir iğne deliği büyüklüğündeki sızıntı, basınç nedeniyle bir enjektör etkisi yaratarak deri altına sıvı enjekte edebilir ve ciddi doku hasarına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sızıntılar bazen gözle görülemeyecek kadar incedir; bu nedenle sızıntı kontrolü yapılırken asla çıplak el kullanılmamalı, sızıntıyı tespit etmek için kağıt veya karton gibi yardımcı materyaller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çalışanlara bu riskler hakkında eğitim verilmeli ve sızıntı şüphesi durumunda sistemin derhal durdurulması prosedürü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Sızıntı riski taşıyan hortum ve bağlantı elemanları, aşınma belirtisi gösterdiklerinde beklemeden değiştirilmeli; hortumların kullanım ömürleri üretici spesifikasyonlarına göre takip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name="Slide 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Akümülatör ve Depolanmış Enerji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Hidrolik sistemlerde bulunan akümülatörler, pompa durdurulsa dahi sistem içinde yüksek basınçlı akışkan depolamaya devam eder; bu durum bakım sırasında beklenmedik enerji boşalmalarına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ve onarım çalışmalarına başlamadan önce, akümülatörlerin sistemden izole edilmesi ve içindeki basıncın tahliye vanaları aracılığıyla güvenli bir şekilde boşaltılması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depolanmış enerji kaynakları, bakım personeli için birincil tehlike kaynağı olarak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Akümülatörlerin şarj basıncı, üretici verilerine göre düzenli olarak kontrol edilmeli ve basınç göstergeleri üzerinden sistemin tamamen boşaldığı doğrulanmadan hiçbir bağlantı gevşetilmemelidir.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name="Slide 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Basınç Sınırlama ve İzleme Ekipmanları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sınırlama vanaları (emniyet valfleri), sistemdeki basıncın belirlenen güvenli limitleri aşmasını engelleyerek patlama ve ekipman arızası riskini minimize eden en önemli güvenlik bileşenleridir.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Manometreler, operatörün sistem basıncını anlık olarak izlemesini sağlar; manometrelerin kalibrasyonları periyodik olarak yapılmalı ve hatalı ölçüm yapmaları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emniyet valflerinin ayarları yetkisiz kişiler tarafından değiştirilmemeli ve valflerin mühürlü veya kilitli olduğundan emin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göstergelerindeki ani dalgalanmalar, sistemde bir arıza olduğunun habercisidir; bu tür durumlarda operatörler sistemi kontrollü bir şekilde durdurmalı ve teknik inceleme başlatmalıdır.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name="Slide 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Sistem Şeması ve Enerji İzolasyonu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Hidrolik sistemlerin güvenli işletimi için, güncel sistem şemalarının (hidrolik devre diyagramları) operatör ve bakım personeli tarafından net bir şekilde anlaşılması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izolasyonu, sistemin tüm enerji kaynaklarından (elektrik, basınçlı hava, hidrolik basınç) tamamen ayrılması ve kilitlenmesi sürecini kapsar; bakımda bu süreç tavizsiz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İSG Kanunu çerçevesinde, tüm enerji izolasyon noktaları işaretlenmeli ve personelin hangi vananın hangi hattı kontrol ettiğini bilmesi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şemaları üzerinde yapılan değişiklikler derhal güncellenmeli ve bu değişiklikler tüm ilgili personele bildirilerek, eski şemalarla çalışma yapılması sonucunda oluşabilecek kazalar önlenmelidir.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name="Slide 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 Basınçlı Enjeksiyon Yaralanması Nedir?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basınçlı hidrolik sistemlerde, iğne deliği kadar küçük bir çatlak veya sızıntıdan fışkıran akışkan, insan derisini kolaylıkla delebilir ve doku altına sızabilir.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basınçlı ekipmanların periyodik kontrolleri yapılmalı ve sistemdeki sızıntılar derhal giderilmelidir.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yaralanma türü, akışkanın doğrudan cilt altına enjekte edilmesiyle oluşur ve genellikle dışarıdan bakıldığında küçük bir delik gibi görünerek yanıltıcı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sistemlerdeki bu tehlike, sadece hidrolik yağlar için değil, yüksek basınçlı hava ve diğer akışkan hatları için de geçerli bir risk faktörüdür.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name="Slide 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Yara Görünümü ve Tıbbi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Enjeksiyon yaralanmaları, görünürdeki küçük yara izi nedeniyle hafife alınabilir; ancak akışkan doku derinlerine yayılarak ciddi iç hasara ve nekroza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çalışanların sağlığını korumak esastır; bu tip yaralanmalar acil cerrahi müdahale gerektiren tıbbi birer acil durumdur.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Akışkanın doku içinde ilerlemesi, kan dolaşımını engelleyerek doku ölümüne yol açabilir ve geç müdahale durumunda uzuv kaybına varan sonuçlar doğurabilir.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Yaralanma anında acı hissedilmeyebilir veya acı çok hafif olabilir, bu durum çalışanın durumu önemsememesine ve tedaviye geç kalmasına neden olmaktadır.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244</Slides>
  <Notes>244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244</vt:i4>
      </vt:variant>
    </vt:vector>
  </HeadingPairs>
  <TitlesOfParts>
    <vt:vector size="24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lpstr>Slide 175</vt:lpstr>
      <vt:lpstr>Slide 176</vt:lpstr>
      <vt:lpstr>Slide 177</vt:lpstr>
      <vt:lpstr>Slide 178</vt:lpstr>
      <vt:lpstr>Slide 179</vt:lpstr>
      <vt:lpstr>Slide 180</vt:lpstr>
      <vt:lpstr>Slide 181</vt:lpstr>
      <vt:lpstr>Slide 182</vt:lpstr>
      <vt:lpstr>Slide 183</vt:lpstr>
      <vt:lpstr>Slide 184</vt:lpstr>
      <vt:lpstr>Slide 185</vt:lpstr>
      <vt:lpstr>Slide 186</vt:lpstr>
      <vt:lpstr>Slide 187</vt:lpstr>
      <vt:lpstr>Slide 188</vt:lpstr>
      <vt:lpstr>Slide 189</vt:lpstr>
      <vt:lpstr>Slide 190</vt:lpstr>
      <vt:lpstr>Slide 191</vt:lpstr>
      <vt:lpstr>Slide 192</vt:lpstr>
      <vt:lpstr>Slide 193</vt:lpstr>
      <vt:lpstr>Slide 194</vt:lpstr>
      <vt:lpstr>Slide 195</vt:lpstr>
      <vt:lpstr>Slide 196</vt:lpstr>
      <vt:lpstr>Slide 197</vt:lpstr>
      <vt:lpstr>Slide 198</vt:lpstr>
      <vt:lpstr>Slide 199</vt:lpstr>
      <vt:lpstr>Slide 200</vt:lpstr>
      <vt:lpstr>Slide 201</vt:lpstr>
      <vt:lpstr>Slide 202</vt:lpstr>
      <vt:lpstr>Slide 203</vt:lpstr>
      <vt:lpstr>Slide 204</vt:lpstr>
      <vt:lpstr>Slide 205</vt:lpstr>
      <vt:lpstr>Slide 206</vt:lpstr>
      <vt:lpstr>Slide 207</vt:lpstr>
      <vt:lpstr>Slide 208</vt:lpstr>
      <vt:lpstr>Slide 209</vt:lpstr>
      <vt:lpstr>Slide 210</vt:lpstr>
      <vt:lpstr>Slide 211</vt:lpstr>
      <vt:lpstr>Slide 212</vt:lpstr>
      <vt:lpstr>Slide 213</vt:lpstr>
      <vt:lpstr>Slide 214</vt:lpstr>
      <vt:lpstr>Slide 215</vt:lpstr>
      <vt:lpstr>Slide 216</vt:lpstr>
      <vt:lpstr>Slide 217</vt:lpstr>
      <vt:lpstr>Slide 218</vt:lpstr>
      <vt:lpstr>Slide 219</vt:lpstr>
      <vt:lpstr>Slide 220</vt:lpstr>
      <vt:lpstr>Slide 221</vt:lpstr>
      <vt:lpstr>Slide 222</vt:lpstr>
      <vt:lpstr>Slide 223</vt:lpstr>
      <vt:lpstr>Slide 224</vt:lpstr>
      <vt:lpstr>Slide 225</vt:lpstr>
      <vt:lpstr>Slide 226</vt:lpstr>
      <vt:lpstr>Slide 227</vt:lpstr>
      <vt:lpstr>Slide 228</vt:lpstr>
      <vt:lpstr>Slide 229</vt:lpstr>
      <vt:lpstr>Slide 230</vt:lpstr>
      <vt:lpstr>Slide 231</vt:lpstr>
      <vt:lpstr>Slide 232</vt:lpstr>
      <vt:lpstr>Slide 233</vt:lpstr>
      <vt:lpstr>Slide 234</vt:lpstr>
      <vt:lpstr>Slide 235</vt:lpstr>
      <vt:lpstr>Slide 236</vt:lpstr>
      <vt:lpstr>Slide 237</vt:lpstr>
      <vt:lpstr>Slide 238</vt:lpstr>
      <vt:lpstr>Slide 239</vt:lpstr>
      <vt:lpstr>Slide 240</vt:lpstr>
      <vt:lpstr>Slide 241</vt:lpstr>
      <vt:lpstr>Slide 242</vt:lpstr>
      <vt:lpstr>Slide 243</vt:lpstr>
      <vt:lpstr>Slide 244</vt:lpstr>
    </vt:vector>
  </TitlesOfParts>
  <Company>Riskmatik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Basınçlı Sistemler Tehlikeleri</dc:title>
  <dc:subject>Basınçlı Sistemler Tehlikeleri</dc:subject>
  <dc:creator>Riskmatik İSG Platform</dc:creator>
  <cp:lastModifiedBy>Riskmatik İSG Platform</cp:lastModifiedBy>
  <cp:revision>1</cp:revision>
  <dcterms:created xsi:type="dcterms:W3CDTF">2026-07-27T18:31:48Z</dcterms:created>
  <dcterms:modified xsi:type="dcterms:W3CDTF">2026-07-27T18:31:48Z</dcterms:modified>
</cp:coreProperties>
</file>