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slideMasters/slideMaster240.xml" ContentType="application/vnd.openxmlformats-officedocument.presentationml.slideMaster+xml"/>
  <Override PartName="/ppt/slides/slide240.xml" ContentType="application/vnd.openxmlformats-officedocument.presentationml.slide+xml"/>
  <Override PartName="/ppt/slideMasters/slideMaster241.xml" ContentType="application/vnd.openxmlformats-officedocument.presentationml.slideMaster+xml"/>
  <Override PartName="/ppt/slides/slide241.xml" ContentType="application/vnd.openxmlformats-officedocument.presentationml.slide+xml"/>
  <Override PartName="/ppt/slideMasters/slideMaster242.xml" ContentType="application/vnd.openxmlformats-officedocument.presentationml.slideMaster+xml"/>
  <Override PartName="/ppt/slides/slide242.xml" ContentType="application/vnd.openxmlformats-officedocument.presentationml.slide+xml"/>
  <Override PartName="/ppt/slideMasters/slideMaster243.xml" ContentType="application/vnd.openxmlformats-officedocument.presentationml.slideMaster+xml"/>
  <Override PartName="/ppt/slides/slide243.xml" ContentType="application/vnd.openxmlformats-officedocument.presentationml.slide+xml"/>
  <Override PartName="/ppt/slideMasters/slideMaster244.xml" ContentType="application/vnd.openxmlformats-officedocument.presentationml.slideMaster+xml"/>
  <Override PartName="/ppt/slides/slide2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Lst>
  <p:notesMasterIdLst>
    <p:notesMasterId r:id="rId24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notesMaster" Target="notesMasters/notesMaster1.xml"/><Relationship Id="rId247" Type="http://schemas.openxmlformats.org/officeDocument/2006/relationships/presProps" Target="presProps.xml"/><Relationship Id="rId248" Type="http://schemas.openxmlformats.org/officeDocument/2006/relationships/viewProps" Target="viewProps.xml"/><Relationship Id="rId249" Type="http://schemas.openxmlformats.org/officeDocument/2006/relationships/theme" Target="theme/theme1.xml"/><Relationship Id="rId25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0.xml"/>
		</Relationships>
</file>

<file path=ppt/notesSlides/_rels/notesSlide2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1.xml"/>
		</Relationships>
</file>

<file path=ppt/notesSlides/_rels/notesSlide2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2.xml"/>
		</Relationships>
</file>

<file path=ppt/notesSlides/_rels/notesSlide2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3.xml"/>
		</Relationships>
</file>

<file path=ppt/notesSlides/_rels/notesSlide2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Biyolojik Tehlikeler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Spor oluşumunu bir canlının sığınağa çekilmesi gibi düşünün.
• Kritik nokta: Standart temizliğin her zaman yeterli olmadığını vurgulayın.
• Gerçek örnek: Toprakla uğraşılan işlerde tetanos riskinin sporlu bakterilerden kaynaklandığını hatırlatın.
• İnteraktif soru: Hangi durumlarda standart dezenfektanların yetersiz kalabileceğini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Anti-HBs seviyesinin neden bir başarı göstergesi olduğunu anlatın.
• Gerçek örnek: 10 mIU/mL sınır değerinin uluslararası kabul gören bir standart olduğunu belirtin.
• İnteraktif soru: Titre sonucunuzu en son ne zaman kontrol ettirdiniz?
• Kritik nokta: Titre sonucunun düşük olması durumunda paniğe gerek olmadığını, ek dozların çözüm olduğunu vurgulayın.
• Ek bilgi: Yönetmelik kapsamında sağlık gözetiminin işleyişini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Bazı bireylerin aşıya yanıt vermemesinin genetik bir durum olabileceğini belirtin.
• Gerçek örnek: Yanıtsız kalan çalışanlar için işyerinde alınan ek hijyen önlemlerinden bahsedin.
• İnteraktif soru: Hiç aşıya yanıtsızlık durumuyla karşılaştınız mı?
• Kritik nokta: Yanıtsızlığın çalışanı işten uzaklaştırmak için bir neden olmadığını, sadece risk yönetimini değiştirdiğini vurgulayın.
• Ek bilgi: 6331 sayılı Kanun'un işverene yüklediği koruma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Dokümantasyonun sadece denetim için değil, çalışan sağlığı için hayati olduğunu vurgulayın.
• Gerçek örnek: Eksik kayıt tutulması durumunda karşılaşılabilecek hukuki sorunlardan bahsedin.
• İnteraktif soru: İşyerimizde aşı kayıtlarının güncelliğinden emin misiniz?
• Kritik nokta: Yönetmeliklerin veri güvenliği ve gizliliğine verdiği önemi hatırlatın.
• Ek bilgi: Biyolojik risk değerlendirmesi ile aşılama kayıtları arasındaki bağlantıyı kurun.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Biyolojik risk taşıyan ortamlarda sağlık gözetiminin önemini vurgulayın.
• Kritik nokta: Serolojik testlerin sadece işyeri hekimi gözetiminde ve yasal mevzuata uygun yapılması gerektiğini belirtin.
• İnteraktif soru: Çalıştığınız birimde biyolojik etken maruziyeti riski hakkında ne kadar bilginiz var?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Kaynakların verimli kullanımı ve çalışan sağlığı dengesini açıklayın.
• Kritik nokta: Bağışıklık durumu yeterli olan kişilere aşı yapmanın tıbbi gerekliliği bulunmadığını vurgulayın.
• Ek bilgi: Gereksiz tıbbi müdahalelerin hem maliyet hem de çalışan üzerinde oluşturduğu psikolojik yükü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Duyarlı çalışanların neden özel bir grup olduğunu açıklayın.
• Kritik nokta: Kişisel sağlık verilerinin korunması ve KVKK ilkelerine uyumun önemini belirtin.
• Örnek: Bağışıklığı olmayan bir çalışanın yüksek riskli alanda çalıştırılmasının doğurabileceği sonuçları konuşun.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hukuki boyutuna değinin.
• Kritik nokta: Kayıtların işyeri hekimi tarafından tutulmasının zorunlu olduğunu hatırlatın.
• Ek bilgi: Denetimlerde kayıtların eksiksiz olmasının işvereni cezai işlemlerden koruyacağını ifade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Planlamanın başarısı için işbirliğinin önemini vurgulayın.
• Gerçek örnek: Vardiya düzenindeki bir aksaklığın aşılamayı nasıl etkileyebileceğine dair bir örnek verin.
• Kritik nokta: Aşılama programının yıllık iş planının ayrılmaz bir parçası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Aşılamanın biyolojik risklerden korunmada en önemli basamak olduğunu belirtin.
• Gerçek örnek: Gebelik durumunda aşılamanın riskli olabileceği bir vaka senaryosu üzerinden geçin.
• İnteraktif soru: Aşı sonrası oluşan hafif yan etkilerle karşılaştınız mı?
• Kritik nokta: Bağışıklık sistemi baskılanmış çalışanların hekim onayı olmadan aşılanmaması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Bilgilendirilmiş onamın hukuki önemini açıklayın.
• Gerçek örnek: Onam formunun eksik doldurulması durumunda yaşanabilecek hukuki süreci özetleyin.
• İnteraktif soru: Onam formu imzalamadan yapılan bir tıbbi işlemde neler hissedersiniz?
• Kritik nokta: Onamın gönüllülük esasına dayandığını ve baskı yapılmaması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 tanı konulmadan doğru önlem alınamayacağını belirtin.
• Kritik nokta: PCR ve kültür arasındaki farkı hız ve doğruluk açısından açıklayın.
• Gerçek örnek: Bir salgın anında hızlı tanı yöntemlerinin işyerini kapatmadan nasıl önlem almamızı sağladığını anlatın.
• İnteraktif soru: İşyerinde bir arkadaşımızın biyolojik bir ajana maruz kaldığından şüphelenirsek ilk adımımız ne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Aşı sonrası 15-30 dakikalık gözetimin neden önemli olduğunu anlatın.
• Gerçek örnek: Erken dönem yan etki gösteren bir çalışanın izlenmesi sürecini anlatın.
• İnteraktif soru: İşyeri hekiminizle iletişim kanallarınız nelerdir?
• Kritik nokta: İzlem kayıtlarının meslek hastalığı veri tabanı için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İşyeri hekiminin aşılama kararındaki yetkisini vurgulayın.
• Gerçek örnek: Hekimin, çalışanın kronik hastalığı nedeniyle aşı takvimini değiştirdiği bir senaryo.
• İnteraktif soru: Hekim muayenesi olmadan yapılan bir aşının riskleri nelerdir?
• Kritik nokta: İşyeri hekiminin kişisel sağlık verilerini koruma yükümlülüğü.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Aşılanamayan çalışanlar için işverenin yükümlülüklerini hatırlatın.
• Gerçek örnek: Havalandırma sisteminin biyolojik risk üzerindeki etkisi.
• İnteraktif soru: Aşı dışında hangi korunma yöntemlerini biliyorsunuz?
• Kritik nokta: KKD kullanımının aşıya alternatif değil, tamamlayıcı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dosyalarının sadece bir kağıt yığını olmadığını, yasal birer belge olduğunu vurgulayın.
• Gerçek örnek: Geçmiş aşı kayıtlarının bir salgın durumunda nasıl hayat kurtardığını belirtin.
• İnteraktif soru: İşyerinizde sağlık dosyalarına erişim kimde var?
• Kritik nokta: Dosyaların kilitli ve güvenli alanda tutulması zorunludur.
• Ek bilgi: Kayıtların dijital veya fiziksel arşivlenmesinde süreklilik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verisinin ne kadar hassas olduğunu hatırlatın.
• Gerçek örnek: Veri sızıntısının işveren üzerindeki hukuki yükümlülüklerini kısaca açıklayın.
• İnteraktif soru: Sağlık verilerinin gizliliğini sağlamak için işyerinde ne tür önlemler alıyorsunuz?
• Kritik nokta: İdari personelin sağlık verisine erişim yetkisi yoktur.
• Ek bilgi: KVKK uyumluluğu, İSG süreçlerinin ayrılmaz bir parçasıdır.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Takip listesinin bir zorunluluk değil, koruyucu bir mekanizma olduğunu anlatın.
• Gerçek örnek: Hatırlatma dozlarının aksatılmasının yaratabileceği bağışıklık düşüklüğünden bahsedin.
• İnteraktif soru: Hatırlatma dozu zamanı gelen çalışanların takibi nasıl yapılıyor?
• Kritik nokta: Risk değerlendirmesi ile aşı takibi arasında doğrudan bağ kurulmalıdır.
• Ek bilgi: Bağışıklık seviyesi, işyerindeki biyolojik risk sınıfına göre değişebilir.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Denetimlerin bir ceza değil, uyum kontrolü olduğunu vurgulayın.
• Gerçek örnek: Eksik sağlık dosyası nedeniyle kesilen idari para cezalarını örnekleyin.
• İnteraktif soru: Denetim anında kayıtları ne kadar sürede bulup sunabilirsiniz?
• Kritik nokta: Kayıtların düzenli olması denetim sürecini hızlandırır.
• Ek bilgi: İbraz yükümlülüğü işverene aittir, ancak sorumluluk sağlık birimi ile paylaşılır.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dinamik bir süreç olduğunu, bir kez yapılıp bırakılmayacağını anlatın.
• Gerçek örnek: İş değişikliği yapan bir çalışanın risk profilindeki değişimi örnekleyin.
• İnteraktif soru: Risk profili değişen çalışanları nasıl takip ediyorsunuz?
• Kritik nokta: Güncellenmemiş kayıtlar, geçersiz kayıt hükmündedir.
• Ek bilgi: Aşı takvimleri sağlık otoritelerinin güncellemelerine göre takip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Aşılama programlarının birincil koruma yöntemi olduğunu belirtin.
• Kritik nokta: Aşının çalışanın işe başlamadan önce veya riskle karşılaşmadan önce yapılması gereklidir.
• İnteraktif soru: Çalıştığınız birimde özel bir aşı uygulaması yapılıyor mu?
• Ek bilgi: Aşıların kişisel veriler kapsamında tıbbi dosyalarda saklanması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sektörel farklılıklara göre özelleştirilmesi gerektiğini vurgulayın.
• Gerçek örnek: Veteriner kliniklerinde ısırılma vakalarının kuduz riski oluşturması gibi durumları anlatın.
• Kritik nokta: Risk haritasının güncel tutulması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biyolojik etkenlerde neden daha kritik olduğunu açıklayın.
• Kritik nokta: KKD'nin son çare olduğunu ancak biyolojik risklerde hayati olduğunu vurgulayın.
• Gerçek örnek: Bir hastane veya atık tesisindeki izole çalışma alanlarını örnek verin.
• İnteraktif soru: İşyerimizde hangi mühendislik önlemleri biyolojik riskleri azaltıyor olabilir?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Maruziyet öncesi tedbirlerin kazayı önlemeye, sonrasındakilerin ise etkiyi azaltmaya yönelik olduğunu vurgulayın.
• Kritik nokta: İğne batması veya kesici alet yaralanmalarında atılacak adımları netleştirin.
• İnteraktif soru: İşyerinizde kaza sonrası bildirim süreci nasıl işliyor?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Tıbbi kayıtların yasal bir zorunluluk olduğunu hatırlatın.
• Kritik nokta: KVKK ve İSG mevzuatının kişisel sağlık verilerinin korunması konusunda nasıl kesiştiğini kısaca açıklayın.
• Ek bilgi: Kayıtların saklanma süresinin mevzuatla belirlendiğini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Planlamanın sadece bir kağıt işi değil, yaşam kurtaran bir süreç olduğunu belirtin.
• Kritik nokta: İdari önlemlerin teknik ve tıbbi önlemlerle desteklenmesi gerektiğini hatırlatın.
• İnteraktif soru: Aşılama planlamasında karşılaştığınız en büyük zorluk nedir?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Biyolojik etkenlerin eller yoluyla taşınmasının işyerindeki riskini vurgulayın.
• Gerçek örnek: Temas sonrası ellerin yüzeye dokunmasıyla riskin nasıl arttığını anlatın.
• İnteraktif soru: İşyerinizde en sık hangi durumlarda el hijyenini ihmal ediyorsunuz?
• Kritik nokta: Su-sabun ve antiseptiğin kullanım amaçlarının farklı olduğunu belirtin.
• Ek bilgi: Yönetmelik gereği hijyen malzemelerinin ücretsiz sağlanması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WHO standartlarının evrensel bir koruma kalkanı olduğunu belirtin.
• Gerçek örnek: Bir işlem öncesi ve sonrası hijyenin önemi üzerine bir senaryo kurun.
• İnteraktif soru: 5 endikasyon kuralını daha önce duyan var mı?
• Kritik nokta: Bu kuralların çapraz bulaşmayı önlemedeki rolünü vurgulayın.
• Ek bilgi: 6331 sayılı İş Sağlığı ve Güvenliği Kanunu kapsamında kişisel koruyucu sorumlulukları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Sürenin neden önemli olduğunu (temas süresi) açıklayın.
• Gerçek örnek: 20 saniyelik bir süreyi nasıl tahmin edebileceklerini (şarkı söyleme vb.) gösterin.
• İnteraktif soru: Genelde ellerinizi kaç saniye yıkıyorsunuz?
• Kritik nokta: Parmak uçlarının en çok atlanan bölge olduğunu vurgulayın.
• Ek bilgi: 6 adım tekniğini görsel olarak göstermeye çalışın.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Antiseptiğin sihirli bir çözüm olmadığını, kirlilikte etkisiz kaldığını belirtin.
• Gerçek örnek: Görünür kirin koruyucu tabaka oluşturup mikropları sakladığını anlatın.
• İnteraktif soru: Antiseptiğin ne zaman yetersiz kalacağını tahmin edebilir misiniz?
• Kritik nokta: Kirlenmiş ellerin mekanik olarak yıkanmasının şart olduğunu vurgulayın.
• Ek bilgi: 6331 sayılı Kanun ışığında işverenin hijyenik ortam sağlama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Erişilebilirliğin alışkanlık kazanmadaki rolünü anlatın.
• Gerçek örnek: Uzaktaki bir lavabonun hijyen davranışını nasıl azalttığını tartışın.
• İnteraktif soru: İşyerinizdeki el hijyeni istasyonları yeterince görünür mü?
• Kritik nokta: İstasyonların boş kalmasının büyük bir risk olduğunu vurgulayın.
• Ek bilgi: Risk değerlendirmesi raporlarında istasyon yerleşimlerinin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Biyolojik etkenlerin en çok temas yoluyla yayıldığını vurgulayın.
• Gerçek örnek: Eldiveni yanlış çıkarmanın elin kontamine olmasına nasıl sebep olduğunu anlatın.
• İnteraktif soru: Eldivenlerinizi en son ne zaman ve hangi durumda değiştirdiniz?
• Kritik nokta: Eldivenin bir bariyer olduğunu ancak steril olmadığını unutmayın.
• Ek bilgi: KKD çıkarma prosedürlerini gösteren görsel posterleri çalışma alanına asın.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 ve kirli alan ayrımının önemini açıklayın.
• Gerçek örnek: Kontamine bir kalemin ortak kullanılmasıyla bulaşma riskini anlatın.
• İnteraktif soru: Çalışma alanınızda temiz ve kirli bölümler net bir şekilde ayrılmış mı?
• Kritik nokta: Dezenfeksiyonun sıklığı, yapılan işin türüne ve risk seviyesine göre belirlenmelidir.
• Ek bilgi: İşyeri hijyen planlarını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Enfeksiyöz materyallerin sadece hastane değil, biyolojik araştırma laboratuvarlarında da risk olduğunu belirtin.
• Gerçek örnek: İğne batması veya mukozal sıçrama sonrası yaşanan süreçleri özetleyin.
• İnteraktif soru: Çalışırken elinizde kesik varken bu materyallere dokunmanın riskini nasıl değerlendirirsiniz?
• Kritik nokta: Evrensel önlemlerin (universal precautions) her zaman geçerli olduğunu vurgulayın.
• Ek bilgi: Biyolojik Etkenlere Maruziyet Risklerinin Önlenmesi Hakkında Yönetmelik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KKD'leri yanlış sırayla çıkarmanın riski artırdığını belirtin.
• Gerçek örnek: Önce eldiveni çıkarıp sonra maskeye dokunmanın yarattığı riski örneklendirin.
• İnteraktif soru: İşyerinizdeki KKD çıkarma prosedürünü ezbere biliyor musunuz?
• Kritik nokta: Çıkarma işlemi sırasında acele etmemek en önemli güvenlik kuralıdır.
• Ek bilgi: Prosedür kartlarını KKD çıkarma alanlarına asın.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Eldivenin mikro gözenekli yapısı nedeniyle el hijyeninin şart olduğunu anlatın.
• Gerçek örnek: Ellerin yıkanmadığı durumlarda yüzeylere temasın yarattığı bulaşma zinciri.
• İnteraktif soru: El yıkama tekniğini doğru uyguladığınızdan emin misiniz?
• Kritik nokta: Tırnakların kısa olması ve takıların çıkarılması hijyen verimliliğini artırır.
• Ek bilgi: Dünya Sağlık Örgütü'nün el yıkama adımlarını içeren broşürleri dağıtın.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Biyolojik risklerin sadece solunum değil sindirimle de bulaştığını hatırlatın.
• Gerçek örnek: Çalışma masasında atıştırılan bir gıdanın nasıl kirlenebileceğini açıklayın.
• İnteraktif soru: İşyerinizde yemek yeme yasağına uyum oranı nedir?
• Kritik nokta: Mola alanlarının temizliği, çalışanların bu kurala uyumunu doğrudan etkiler.
• Ek bilgi: Temiz mola alanlarının önemini vurgulayan bir İSG bülteni yayınlayın.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Yüzey temizliğinin sadece görsel değil, mikrobiyolojik bir gereklilik olduğunu vurgulayın.
• Gerçek örnek: Yanlış dezenfektan seçiminin yüzeyde bıraktığı kalıcı hasarları veya temizlik etkisizliğini anlatın.
• Kritik nokta: Kimyasalların birbirine karıştırılmaması gerektiğini (özellikle çamaşır suyu ve asitler) mutlaka hatırlatın.
• Ek bilgi: Üretici güvenlik bilgi formlarının (MSDS) her zaman erişilebilir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Temas süresinin ihmal edilmesinin dezenfeksiyon işlemini tamamen geçersiz kıldığını anlatın.
• Kritik nokta: Birçok çalışanın ürünü sıkıp hemen sildiğini, bunun sadece fiziksel kirleri aldığını ama bakterileri öldürmediğini vurgulayın.
• İnteraktif soru: Kullandığınız dezenfektanın kutusunda kaç dakika temas süresi yazıyor hiç baktınız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 dökülmesinin yüksek riskli bir biyolojik kaza olduğunu belirtin.
• Kritik nokta: Mekanik temizlik yapılmadan dezenfektan dökülmesinin, sıvı içinde bulunan proteinlerin dezenfektanı etkisiz kılmasına neden olacağını anlatın.
• Ek bilgi: Tıbbi atık poşetlerinin renk kodlarını (kırmızı)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kimyasal seçiminin sadece insanı değil, ekipmanı da nasıl bozduğunu anlatın.
• Gerçek örnek: Paslanmış bir metal tezgahın temizlenemez hale geldiğini örnek verin.
• Kritik nokta: Her yüzeyin her dezenfektanı kaldıramayacağını, test alanlarında deneme yapılması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Denetimlerde en sık rastlanan eksikliğin temizlik kayıtlarının tutulmaması olduğunu vurgulayın.
• Kritik nokta: Kayıt tutulmayan bir işlemin, yapılmamış sayıldığını unutmayın.
• İnteraktif soru: İşyerinizde şu an kullanılan temizlik kayıt formlarını kim kontrol ediyor?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Otoklavın sterilizasyon hiyerarşisindeki yerini belirtin.
• Gerçek örnek: Hastane veya laboratuvar ortamında yanlış yükleme sonucu yaşanan bir kontaminasyon vakasından bahsedin.
• İnteraktif soru: Cihazın bakım periyotlarını takip eden var mı?
• Kritik nokta: İndikatör takibinin yasal zorunluluk olduğunu vurgulayın.
• Ek bilgi: Otoklavın basınçlı kap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Isıya duyarlı cihazlar için kimyasal yöntemlerin gerekliliğini açıklayın.
• Gerçek örnek: Yanlış konsantrasyonda kullanımın ekipmana verdiği zarardan bahsedin.
• İnteraktif soru: Kimyasal madde dökülmesine karşı ne yaparsınız?
• Kritik nokta: Güvenlik bilgi formlarının (GBF) önemi.
• Ek bilgi: Havalandırmanın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Mühendislik önlemlerinin KKD'den önce geldiğini hatırlatın.
• Gerçek örnek: Biyolojik güvenlik kabini arızalıyken çalışmanın risklerini anlatın.
• İnteraktif soru: Çalışma ortamınızda aerosol oluşumuna neden olabilecek işlemler nelerdir?
• Kritik nokta: Kabinlerin düzenli test edilmesinin yasal zorunluluk olduğunu belirtin.
• Ek bilgi: İkame yöntemlerinin biyolojik ajanlarda nasıl uygulanabileceğini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Sürecin bir bütün olduğunu hatırlatın.
• Gerçek örnek: Temizlik aşamasının atlanmasının sterilizasyona etkisini anlatın.
• İnteraktif soru: Temizlikte hangi deterjanları kullanıyorsunuz?
• Kritik nokta: Sterilizasyonun en son aşama olduğu.
• Ek bilgi: İşverenin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Validasyonun neden bir zorunluluk olduğunu açıklayın.
• Gerçek örnek: Arıza sonrası validasyon yapılmamasının riskleri.
• İnteraktif soru: Biyolojik indikatörleri ne sıklıkla kullanıyorsunuz?
• Kritik nokta: Geçersiz sonuç durumunda yapılacaklar.
• Ek bilgi: İndikatör çeşitleri.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zorunluluk olduğunu belirtin.
• Gerçek örnek: Bir denetim sırasında kayıt eksikliğinden doğan sorunlar.
• İnteraktif soru: Kayıtlarınızı nasıl saklıyorsunuz?
• Kritik nokta: İzlenebilirliğin önemi.
• Ek bilgi: Saklama süreleri.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Biyolojik risklerin sadece işyeriyle sınırlı kalmadığını vurgulayın.
• Gerçek örnek: Kıyafetlerin evde yıkanmasıyla aile üyelerine taşınan enfeksiyon vakalarını hatırlatın.
• İnteraktif soru: İşyerinde yeme-içme yasağının neden sadece gıda güvenliği değil, sağlık güvenliği olduğunu tartışın.
• Kritik nokta: Hijyen kurallarının yasal bir zorunluluk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Kontaminasyonun en çok kıyafetler üzerinden yayıldığını anlatın.
• Gerçek örnek: İş kıyafetiyle toplu taşımaya binmenin yarattığı riskleri vurgulayın.
• İnteraktif soru: İş kıyafetlerini ne sıklıkla değiştiriyorsunuz?
• Kritik nokta: Dekontaminasyonun profesyonel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Soyunma odalarının hijyenin başlangıç noktası olduğunu belirtin.
• Gerçek örnek: Yanlış dolap kullanımının neden olduğu riskleri açıklayın.
• İnteraktif soru: Dolabınızda yiyecek saklıyor musunuz?
• Kritik nokta: Çift bölmeli dolap sisteminin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 yıkamanın basit ama en güçlü İSG önlemi olduğunu söyleyin.
• Gerçek örnek: Ellerin yüzde kaç oranında bakteri taşıdığını (genel bilgi) hatırlatın.
• İnteraktif soru: Kağıt havlu kullanımı neden bez havludan daha güvenlidir?
• Kritik nokta: Tırnak aralarının temizlenmesinin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Makyaj ve lensin biyolojik riskleri nasıl artırdığını açıklayın.
• Gerçek örnek: Göze kaçan partiküllerin yarattığı enfeksiyon vakalarını anlatın.
• İnteraktif soru: Lens kullanımı yerine neden gözlük öneriyoruz?
• Kritik nokta: İşyeri kurallarının estetik kaygılardan değil, sağlık güvenliğinden geldiğini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Solunum hijyeninin enfeksiyon bulaşındaki rolünü vurgulayın.
• Gercek ornek: Ofis ortamında hapşırma sonrası yüzeylere bulaşan damlacıkların nasıl yayıldığını anlatın.
• Interaktif soru: Mendil bulamadığınızda uyguladığınız yöntemleri paylasın.
• Kritik nokta: Mendilin hemen atılmasının çevre kirliliğini nasıl önlediğini açıklayın.
• Ek bilgi: Atık yönetimi prosedürlerine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Maskenin sadece bir aksesuar değil, bir KKD olduğunu hatırlatın.
• Gercek ornek: Maskenin yanlış takılmasının (burun dışarıda) koruyuculuğu nasıl yok ettiğini gösterin.
• Interaktif soru: Maske kullanırken en çok zorlandığınız anlar nelerdir?
• Kritik nokta: Maskenin dış yüzeyine dokunmanın bulaş riskini nasıl artırdığını vurgulayın.
• Ek bilgi: Maske atıklarının yönetimi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Etiketlemenin iletişim kazalarını nasıl önlediğini açıklayın.
• Gerçek örnek: Etiketsiz bir tüpün yanlışlıkla temizliğe gönderilmesinin sonuçlarını tartışın.
• İnteraktif soru: Etiketi silinmiş bir materyalle karşılaşırsanız ne yapmalısınız?
• Kritik nokta: Etiketlerin dayanıklılığı (sıvıya, neme karşı) neden önemlidir?
• Ek bilgi: Mevzuatın zorunlu kıldığı sembol standartlarını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Damlacıkların havada ne kadar süre asılı kalabildiğinden bahsedin.
• Gercek ornek: Havalandırmanın yetersiz olduğu odalarda bulaş hızının nasıl arttığını anlatın.
• Interaktif soru: İşyerinde havalandırma sistemlerinin önemini biliyor musunuz?
• Kritik nokta: Fiziksel mesafenin toplu koruma önlemi olduğunu hatırlatın.
• Ek bilgi: Yüzey temizliğinde kullanılan dezenfektanların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Yemekhanelerin neden riskli alanlar olduğunu açıklayın.
• Gercek ornek: Servis araçlarında maske takmamanın sonuçlarını konuşun.
• Interaktif soru: Ortak alanlarda hijyeni artırmak için önerileriniz nelerdir?
• Kritik nokta: Temas yüzeylerinin temizliğinin önemini vurgulayın.
• Ek bilgi: İdari tedbirlerin yasal zorunluluğunu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İSG kültürünün bir yaşam biçimi olduğunu vurgulayın.
• Gercek ornek: Eğitimli bir çalışanın riskli durumu nasıl erkenden raporladığını anlatın.
• Interaktif soru: Sizce işyerimizde hijyen farkındalığını nasıl daha ileriye taşıyabiliriz?
• Kritik nokta: Bireysel sorumluluğun toplumsal sağlığı nasıl etkilediğini açıklayın.
• Ek bilgi: Sağlık gözetiminin yasal dayanağını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BSL-1 seviyesinin en düşük riskli laboratuvar ortamı olduğunu belirtin.
• Kritik nokta: Özel bir bariyer gerektirmese de standart hijyenin vazgeçilmez olduğunu vurgulayın.
• İnteraktif soru: Çalıştığınız laboratuvarın BSL seviyesini biliyor musunuz?
• Örnek: Üniversite temel mikrobiyoloji laboratuvarlarını örnek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Laboratuvarın sterilizasyonunun sadece deney için değil, çalışan için de önemli olduğunu hatırlatın.
• Kritik nokta: Aerosol oluşumunun solunum yoluyla bulaşmada en büyük risk olduğunu vurgulayın.
• İnteraktif soru: Laboratuvar ortamında yeme-içmenin neden yasak olduğunu açıklayabilir misiniz?
• Örnek: Pipetleme sırasında oluşabilecek damlacık riskinden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Hijyenin laboratuvar güvenliğinin temel taşı olduğunu belirtin.
• Kritik nokta: Eldivenin el yıkamanın yerini tutmadığını, eldiven çıkarıldıktan sonra mutlaka yıkanması gerektiğini vurgulayın.
• İnteraktif soru: Dekontaminasyon işlemini hangi sıklıkla yapıyorsunuz?
• Örnek: Kimyasal dökülme senaryolarında izlenecek adımları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Kritik nokta: Önlüğün laboratuvar dışına çıkarılmaması gerektiğini vurgulayın.
• İnteraktif soru: Ayakkabı seçiminin laboratuvar güvenliğindeki rolünü tahmin edebilir misiniz?
• Örnek: Dökülen kimyasalın açık ayakkabıdan cilde ulaşma riskini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zorunluluk değil, hayati bir gereklilik olduğunu belirtin.
• Kritik nokta: Ramak kala bildirimlerinin kazaları önlemedeki rolünü vurgulayın.
• İnteraktif soru: Eğitimlerde en çok hangi konunun üzerinde durulması gerektiğini düşünüyorsunuz?
• Örnek: Geçmişte yaşanan bir ramak kala olayının nasıl analiz edildiğini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BSL-2 laboratuvarlarında hijyenin ve erişim kontrolünün önemini vurgulayın.
• Gerçek örnek: Uygunsuz giriş çıkışların risk oluşturduğunu belirtin.
• İnteraktif soru: BSL-2 laboratuvarında çalışırken en çok hangi patojenlere maruz kalabiliriz?
• Kritik nokta: Biyogüvenlik kabini kullanımı bir tercih değil, yasal bir gerekliliktir.
• Ek bilgi: Sterilizasyon kayıtlarını düzenli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Aerosollerin görünmez tehlikeler olduğunu açıklayın.
• Gerçek örnek: Kabin önündeki hava akışını engelleyen materyallerin yarattığı riski anlatın.
• İnteraktif soru: Kabin içerisinde çalışırken nelere dikkat etmeliyiz?
• Kritik nokta: Kabin içindeki temizlik, çapraz kontaminasyonu önler.
• Ek bilgi: Hava akış testlerinin periyotlarını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Taşıma sırasında meydana gelen kazaların en çok dökülme/kırılma olduğunu belirtin.
• Gerçek örnek: Asansörde veya koridorda dökülen bir numuneye nasıl müdahale edilir?
• İnteraktif soru: Taşıma kutunuzda sızdırmazlık testi yaptınız mı?
• Kritik nokta: İkincil ambalajın önemi nedir?
• Ek bilgi: Acil durum kiti (spill kit) içeriğini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Kesici-delici yaralanmalarının meslek hastalıklarındaki payını vurgulayın.
• Gerçek örnek: İğne kılıfı takarken yaşanan kazaları anlatın.
• İnteraktif soru: Yaralanma durumunda ilk müdahale ne olmalıdır?
• Kritik nokta: Atık kutularını asla aşırı doldurmayın.
• Ek bilgi: İSG birimine bildirim süreci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çalışanları koruyan temel kalkan olduğunu belirtin.
• Gerçek örnek: Görünmeyen veya silinmiş uyarı levhalarının yarattığı riskleri paylaşın.
• İnteraktif soru: İşaretler dışında laboratuvarda hangi uyarı sistemleri olabilir?
• Kritik nokta: İşaretlerin güncel ve görünür olması yasal zorunluluktur.
• Ek bilgi: İletişim bilgilerinin güncelliğini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Atık yönetiminin hem çevre hem de toplum sağlığı için önemini vurgulayın.
• Gerçek örnek: Yanlış atık bertarafının çevre kirliliğine etkilerini anlatın.
• İnteraktif soru: Atıklar laboratuvar dışına nasıl taşınmalıdır?
• Kritik nokta: Otoklavlama sonrası sterilizasyonun doğrulanması gerekir.
• Ek bilgi: Atık yönetimi planlarını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BSL-3 laboratuvarlarının neden yüksek risk sınıfında olduğunu vurgulayın.
• Gerçek örnek: Negatif basınçlı odaların hava akış yönünü bir duman testi örneği ile anlatın.
• İnteraktif soru: HEPA filtrelerin neden periyodik test edilmesi gerektiğini tartışın.
• Kritik nokta: Hava akış yönünün sürekliliği hayati önem taşır.
• Ek bilgi: 6331 sayılı Kanun çerçevesinde işverenin teknik donanım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kilidi sisteminin temel amacının fiziksel bir bariyer olduğunu belirtin.
• Gerçek örnek: İki kapının aynı anda açılmasının yarattığı basınç kaybını açıklayın.
• İnteraktif soru: Neden sadece bir kapı yeterli değildir?
• Kritik nokta: Kapıların interlock mekanizmasının düzenli kontrolü.
• Ek bilgi: Acil durum prosedürlerinde hava kilidi geçişlerinin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Gerçek örnek: PAPR cihazlarının N95 maskelerinden farkını açıklayın.
• İnteraktif soru: Donanım çıkarma sırasında en sık yapılan hata nedir?
• Kritik nokta: Donanım çıkarma protokollerinin (doffing) eğitiminin önemi.
• Ek bilgi: 6331 sayılı Kanun gereği KKD'lerin ücretsiz temini.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Erişim kontrolünün sadece hırsızlık değil, biyolojik güvenlik için olduğunu vurgulayın.
• Gerçek örnek: Giriş kayıtlarının kaza sonrası izleme sürecindeki rolü.
• İnteraktif soru: Yetkisiz bir kişi laboratuvara girerse ne gibi riskler oluşur?
• Kritik nokta: Yetkilendirme eğitimlerinin tazelenmesi.
• Ek bilgi: İş sağlığı gözetiminin yasal gerekliliği.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SOP'lerin laboratuvarın anayasası olduğunu belirtin.
• Gerçek örnek: Bir dökülme durumunda ilk 5 dakika ne yapılmalı?
• İnteraktif soru: Atıkların laboratuvar dışına çıkmadan önce neden otoklavlanması gerekir?
• Kritik nokta: Dekontaminasyonun kayıt altına alınması.
• Ek bilgi: 6331 sayılı Kanun'da belirtilen işyerinde acil durum planları.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BSL-4 seviyesinin dünyadaki en yüksek riskli patojenleri kapsadığını vurgulayın. Tedavisi olmayan hastalıkların laboratuvar ortamındaki kritik rolünü anlatın. Dinleyicilere bu seviyedeki bir laboratuvarın sadece özel tesislerde kurulabileceğini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Pozitif basınç kavramını açıklayın. İçeriden dışarıya hava akışının neden hayat kurtarıcı olduğunu belirtin. Ekipman arızası durumunda çalışanın nasıl güvenli bir şekilde alanı terk etmesi gerektiği konusunu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Tıbbi atıkların çevreye ve personele olan riskini vurgulayın.
• Gerçek örnek: Yanlış atık kutusuna atılan bir iğnenin temizlik personelini yaralaması vakası.
• İnteraktif soru: Atık kutularının doluluk oranını nasıl takip ediyorsunuz?
• Kritik nokta: Ayrıştırmanın kaynağında yapılmasının önemi.
• Ek bilgi: Atık Yönetimi Yönetmeliği'ndeki atık kodlarını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Mühendislik kontrollerinin KKD'den daha öncelikli olduğunu vurgulayın. HEPA filtrelerin ve hava kilitlerinin önemini teknik bir dille anlatın. Tesisin neden bir kale gibi izole edilmesi gerektiğini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Erişim kısıtlamalarının neden sadece teknik değil, idari bir zorunluluk olduğunu anlatın. Çalışanların giriş öncesi hazırlık prosedürlerinden bahsedin. Yetkisiz girişin yaratabileceği biyolojik felaket riskine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Denetimlerin sadece kağıt üzerinde değil, sahada da uygulanması gerektiğini vurgulayın. Atık yönetimi ve dekontaminasyonun bir hata payı olmadığını belirtin. Acil durum senaryolarının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Biyogüvenlik seviyeleri ile kabin sınıfları arasındaki ilişkiyi belirtin.
• Gerçek örnek: Düşük riskli çalışmalarda Class I yeterli olabilirken, kültür çalışmalarında Class II zorunluluğunu vurgulayın.
• İnteraktif soru: Çalıştığınız laboratuvarda hangi sınıf kabin kullanılıyor?
• Kritik nokta: Kabin sınıfı ile risk grubu eşleşmesinin hayati önemini hatırlatın.
• Ek bilgi: Yönetmelik ekindeki risk gruplarını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Üçlü koruma prensibini (personel, ürün, çevre) açıklayın.
• Gerçek örnek: Filtrelerin biyolojik atık tutma kapasitesini vurgulayın.
• İnteraktif soru: Filtre doluluk alarmı çaldığında ne yapmalısınız?
• Kritik nokta: HEPA filtrelerin düzenli değişiminin yasal zorunluluk olduğunu belirtin.
• Ek bilgi: Hava akışının laminer yapısını korumanın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A2 tipi kabinlerin en yaygın kullanımı olan klinik laboratuvarlardan bahsedin.
• Gerçek örnek: Hava sirkülasyon oranlarının (70/30) neden önemli olduğunu açıklayın.
• İnteraktif soru: Kabin önündeki hava akışını bozan faktörler nelerdir?
• Kritik nokta: Ön camın çalışma yüksekliğinin korunması gerektiğini vurgulayın.
• Ek bilgi: Kabin yerleşimi için ideal lokasyonu tarif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Laminer akışın fiziksel prensibini basitçe anlatın.
• Gerçek örnek: Türbülansın numune üzerindeki olumsuz etkisinden bahsedin.
• İnteraktif soru: Kabin alarmı verdiğinde ilk yapılması gereken nedir?
• Kritik nokta: Hava kanallarının tıkanmaması için malzeme diziliminin önemini belirtin.
• Ek bilgi: Sensörlerin kalibrasyon periyotlarını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Çalışma öncesi ve sonrası hazırlık aşamalarını özetleyin.
• Gerçek örnek: UV lamba kullanımında göz sağlığı riskine değinin.
• İnteraktif soru: Çalışma alanınızı nasıl düzenliyorsunuz (kirli/temiz ayrımı)?
• Kritik nokta: Periyodik bakım kayıtlarının denetimlerdeki önemini vurgulayın.
• Ek bilgi: Dezenfektan seçimi ve kabin yüzeyine etkileri konusunda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testlerin neden yasal bir zorunluluk olduğunu vurgulayın. Filtre bütünlüğünün korunmasının çalışan sağlığı için hayati önemini açıklayın. İnteraktif soru olarak katılımcılara kabinlerin son test tarihini sorun. Kritik nokta, testlerin periyodikliğinin aksatılmamasıdır.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kabinlerin hassas cihazlar olduğunu belirtin. Yer değişiminin basit bir işlem olmadığını, mutlaka teknik validasyon gerektirdiğini vurgulayın. Gerçek örnek olarak, yanlış yerleşimin hava akışını nasıl bozabileceğini anlatın. Kritik nokta, cihazın yerleştiği ortamın toplam havalandırma sistemiyle uyumudur.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Patojenite ile virülans arasındaki farkı vurgulayın.
• Gerçek örnek: Grip virüsü ile daha dirençli bakteri türlerinin farklı enfeksiyon dozlarını karşılaştırın.
• İnteraktif soru: Kuluçka süresini bilmek bir işletme için neden kritiktir?
• Kritik nokta: Mevzuata göre bu parametreler risk değerlendirmesinin temelidir.
• Ek bilgi: Biyolojik Etkenler Yönetmeliği'ni referans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dokümantasyonun yasal bir kalkan olduğunu anlatın. Eksik kaydın hukuki sonuçlarına değinin. İnteraktif soru olarak katılımcılara kayıtların nerede saklandığını sorun. Kritik nokta, kayıtların denetim anında kolay erişilebilir olmasıdır.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yetkisiz müdahalenin risklerini vurgulayın. Uzman firmanın seçilmesindeki kriterleri anlatın. Kritik nokta, kalibrasyon sertifikası olmayan cihazlarla yapılan testlerin geçersiz olduğudur. Ek bilgi olarak akreditasyon kuruluşlarının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teknik testin tek başına yeterli olmadığını, kullanıcı disiplininin de önemli olduğunu belirtin. Uygunsuzluk durumunda ne yapılması gerektiğini (cihazı kapat, raporla) vurgulayın. Kritik nokta, sürekli güvenlik anlayışının benimsenmesidir. Kapanışta soruları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KKD seçimindeki yasal rolünü hatırlatın.
• Gerçek örnek: Bir laboratuvar veya atık tesisi ortamındaki risklerin nasıl KKD'ye dönüştüğünü anlatın.
• İnteraktif soru: İşyerinizdeki risk değerlendirmesinde KKD'lerin güncel olup olmadığını hiç sorguladınız mı?
• Kritik nokta: Seçimin rastgele değil, analiz sonucu yapılması gerektiği vurgulanmalıdır.
• Ek bilgi: Kişisel Koruyucu Donanımların İşyerlerinde Kullanılması Hakkında Yönetmelik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Materyal seçimindeki teknik farkları açıklayın.
• Gerçek örnek: Lateks alerjisi olan bir çalışanın yaşadığı zorlukları veya nitrilin dayanıklılığını örnek verin.
• İnteraktif soru: Kullandığınız eldivenlerin materyalini ve neden o materyali seçtiğinizi biliyor musunuz?
• Kritik nokta: Alerjik reaksiyonların iş sağlığı açısından önemi.
• Ek bilgi: Biyolojik Etkenlere Maruziyet Risklerinin Önlenmesi Hakkında Yönetmelik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 işaretinin bir kalite değil, yasal uygunluk işareti olduğunu belirtin.
• Gerçek örnek: Standart dışı bir KKD'nin koruma sağlamadığı bir kaza senaryosunu anlatın.
• İnteraktif soru: KKD alırken CE işareti kontrolünü kim yapıyor?
• Kritik nokta: Belgesiz ürün kullanımının işverene getirdiği hukuki sorumluluklar.
• Ek bilgi: Kişisel Koruyucu Donanımların İşyerlerinde Kullanılması Hakkında Yönetmelik standartlar bölümüne bakın.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Çift eldiven uygulamasının hangi durumlarda gerekli olduğunu açıklayın.
• Gerçek örnek: Yüksek riskli bir atık yönetimi veya tıbbi işlem süreci.
• İnteraktif soru: Çift eldiven uygulamasının el becerisini nasıl etkilediğini düşünüyorsunuz?
• Kritik nokta: Eldivenin delinmesi durumunda yapılması gerekenler.
• Ek bilgi: Biyolojik Etkenlere Maruziyet Risklerinin Önlenmesi Hakkında Yönetmelik kapsamındaki koruyucu önlemler.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 (eliminasyon, ikame, mühendislik, idari, KKD) kısaca özetleyin.
• Gerçek örnek: Bir tehlikenin mühendislik önlemiyle nasıl yok edildiğini (örn. kapalı sistem), KKD'nin ise destekleyici olduğunu anlatın.
• İnteraktif soru: KKD'ye güvenip diğer önlemleri ihmal ettiğiniz oldu mu?
• Kritik nokta: KKD'nin en zayıf halka olduğu ve disiplin gerektirdiği.
• Ek bilgi: 6331 sayılı İş Sağlığı ve Güvenliği Kanunu'ndaki işverenin yükümlülükleri.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Maske türleri arasındaki temel farkın koruma mekanizması olduğunu vurgulayın.
• Gerçek örnek: Hastane ortamındaki damlacık ile laboratuvar ortamındaki aerosol farkını anlatın.
• İnteraktif soru: Hangi durumlarda N95 maske kullanımının zorunlu olduğunu katılımcılara sorun.
• Kritik nokta: Cerrahi maskenin sadece damlacık koruması sağladığını unutmayın.
• Ek bilgi: Maske üzerindeki standart kodlarını (FFP2/N95) kontrol etmenin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Maskenin sızdırmazlığının koruma başarısındaki rolünü belirtin.
• Gerçek örnek: Sakallı bir çalışanın maskesinin nasıl sızdırdığını görselleştirerek anlatın.
• İnteraktif soru: Fit testin neden kişiye özel yapılması gerektiğini tartışın.
• Kritik nokta: Sızdırmazlık testi olmadan maske kullanımı risklidir.
• Ek bilgi: Yönetmelik gereği bu testlerin kayıt altına alınması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Düşük enfeksiyon dozunun yaratabileceği tehlikeye dikkat çekin.
• Gerçek örnek: Havalandırma sistemlerinin bu ajanları yayma potansiyelini anlatın.
• İnteraktif soru: Hangi durumlarda mutlak izolasyon gerekli olabilir?
• Kritik nokta: Mühendislik önlemleri KKD'den önce gelir.
• Ek bilgi: İlgili İSG mevzuatını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bazı işlemlerde özel maske gerektiğini açıklayın.
• Gerçek örnek: Laboratuvar çalışmalarındaki aerosol riski üzerinde durun.
• İnteraktif soru: İşyerinizde aerosol oluşturan hangi işlemler mevcut?
• Kritik nokta: Filtreleme verimliliğinin %95 olması çok kritiktir.
• Ek bilgi: İşverenin bu donanımları temin etme zorunluluğunu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Maskenin bir ömrü olduğunu ve bunun nedenini açıklayın.
• Gerçek örnek: Nemli maskenin koruyuculuğunun nasıl düştüğünü anlatın.
• İnteraktif soru: Maskenizi ne sıklıkla değiştiriyorsunuz?
• Kritik nokta: Atık yönetimi yönetmeliğine uygun bertarafı vurgulayın.
• Ek bilgi: Üretici talimatlarına sadık kalmanın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 kullanımın korumayı nasıl etkilediğini belirtin.
• Gerçek örnek: Maskeyi çene altına indirme gibi hataları gösterin.
• İnteraktif soru: Maske takarken en sık yapılan hata nedir?
• Kritik nokta: Ellerin temizliğinin maskeden önce geldiğini unutmayın.
• Ek bilgi: İşverenin eğitim verme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KKD giyinme ve soyunma islemlerinin biyolojik etkenlere karsi en kritik bariyer oldugunu belirtin.
• Gercek ornek: Yanlis giyinme sonucu maske sizintisi yasayan bir calisanin durumu uzerinden ornek verin.
• Kritik nokta: Soyunma isleminin giyinmeden daha riskli oldugunu vurgulayin.
• Kapanis: Her calisanin bu protokolleri ezbere bilmesi gerektigini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Kontaminasyonun gorunmez bir tehlike oldugunu aciklayin.
• Gercek ornek: Eldiven cikarirken deri ile temasin nasil bir risk olusturdugunu anlatın.
• Kritik nokta: Ekipmanin dis yuzeyinin her zaman kirli kabul edilmesi gerektigini vurgulayin.
• Kapanis: Kontaminasyonun onlenmesi icin dikkatli hareket etmenin sart oldugunu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Neden en kirli ekipmanin en son cikarilmasi gerektigini aciklayin.
• Gercek ornek: Maske gibi hayati ekipmanlarin neden en son cikarilmasi gerektigine dair ornek verin.
• Kritik nokta: Atik yonetiminin surecin bir parcasi oldugunu unutmayin.
• Kapanis: Siralamayi bozmanin kaza riskini artirdigini vurgulayin.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El hijyeninin biyolojik risklerdeki onemini vurgulayin.
• Gercek ornek: Eldivenin mikroskobik deliklerden sizdirabilecegini ve el hijyeninin bu yuzden sart oldugunu anlatın.
• Kritik nokta: Her ekipman degisiminden sonra ellerin temizlenmesi gerektigini belirtin.
• Kapanis: Hijyenin bir aliskanlik haline gelmesi gerektigini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Gozlemcinin rolunu bir denetim degil, destek mekanizmasi olarak tanimlayin.
• Gercek ornek: Bir gozlemcinin hatali bir hareketi nasil onledigine dair senaryo kurun.
• Kritik nokta: Gozlemcinin yetkin olmasinin sart oldugunu vurgulayin.
• Kapanis: Surekli egitim ve gozlem ile risklerin dusurulebilecegini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Ağızla pipetleme alışkanlığının neden olduğu riskleri vurgulayın.
• Gerçek örnek: Geçmişte laboratuvar ortamında yaşanan kaza vakalarından bahsedin.
• İnteraktif soru: Aranızda hala manuel pipetleme yapan var mı?
• Kritik nokta: Mekanik cihazların zorunluluğunu ve yasal sorumluluğu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kalibrasyonunun doğruluğa etkisini açıklayın.
• Gerçek örnek: Yanlış cihaz kullanımı sonucu oluşan hatalı sonuçları anlatın.
• İnteraktif soru: Pipet uçlarını ne sıklıkla değiştiriyorsunuz?
• Kritik nokta: Cihazın dik konumda tutulmasının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Latent dönemin neden gizli bir tehlike olduğunu açıklayın.
• Gerçek örnek: Gıda işletmelerinde taşıyıcı personelin riskleri.
• İnteraktif soru: Belirti göstermeyen bir çalışanı nasıl tespit edebiliriz?
• Kritik nokta: Periyodik sağlık gözetimi yasal bir zorunluluktur.
• Ek bilgi: Yönetmelik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Sıçramanın gözle görülmeyen risklerini anlatın.
• Gerçek örnek: Sıvı transferi sırasında yaşanan kazaların sonuçları.
• İnteraktif soru: Sıçrama anında ilk müdahale nasıl olmalı?
• Kritik nokta: Biyolojik güvenlik kabininin doğru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Santrifüjün neden olduğu en büyük risk olan aerosol oluşumuna değinin.
• Gerçek örnek: Dengesiz yerleştirilen rotorun cihazı parçalaması.
• İnteraktif soru: Santrifüj kapağını hemen açmanın sakıncası nedir?
• Kritik nokta: Bekleme süresi ve sızdırmazlık kontrolleri.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Aerosollerin çıplak gözle görülmediğini vurgulayın.
• Gerçek örnek: Havalandırması yetersiz laboratuvarlarda bulaşma vakaları.
• İnteraktif soru: Maske seçimi neden bu kadar önemli?
• Kritik nokta: İşverenin KKD sağlama ve denetleme yükümlülüğü.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Spill kitlerin her zaman ulaşılabilir olması gerektiğini vurgulayın.
• Gerçek örnek: Küçük bir sızıntının doğru izolasyonla nasıl büyük bir kazaya dönüşmesinin engellendiğini anlatın.
• İnteraktif soru: İşyerinizdeki en yakın spill kitin nerede olduğunu biliyor musunuz?
• Kritik nokta: İzolasyonun kirlilik yayılımını durdurmadaki anahtar rolünü belirtin.
• Ek bilgi: Spill kit içeriğinin periyodik olarak kontrol edilmesi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Tahliyenin sadece bir kural değil, hayat kurtarıcı bir refleks olduğunu hatırlatın.
• Gerçek örnek: Panik sonucu oluşan kaza senaryolarından örnekler verin.
• İnteraktif soru: Acil durum toplanma noktasının yerini tam olarak tarif edebilir misiniz?
• Kritik nokta: Eğitim almamış personelin müdahale etmemesinin önemi.
• Ek bilgi: Tahliye sonrası personel sayımının yasal sorumluluk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 emici materyalin sızıntının türüne göre seçilmesi gerektiğini belirtin.
• Gerçek örnek: Yanlış dezenfektan kullanımının yüzeye zarar verdiği durumları paylaşın.
• İnteraktif soru: İşyerinizdeki dökülme kitlerinde ne tür emiciler var?
• Kritik nokta: Dezenfektanların etki süresinin (bekleme süresi) önemi.
• Ek bilgi: Havalandırmanın önemi ve KKD'nin bu süreçteki tamamlayıcı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Atık yönetiminin yasal sorumluluk olduğunu vurgulayın.
• Gerçek örnek: Yanlış atık yönetimi nedeniyle alınan idari para cezalarından bahsedin.
• İnteraktif soru: İşyerinizdeki tehlikeli atık depolama alanının yerini biliyor musunuz?
• Kritik nokta: Atıkların evsel atıklarla karışmaması gerektiği.
• Ek bilgi: Atıkların lisanslı firmalar tarafından taşınması gerekliliği.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yasal bir zorunluluk değil, iyileştirme aracı olduğunu belirtin.
• Gerçek örnek: Geçmiş kayıtların nasıl yeni kazaları önlediğine dair bir senaryo kurun.
• İnteraktif soru: Bir dökülme olayı yaşansa nereye raporlamanız gerektiğini biliyor musunuz?
• Kritik nokta: Kök neden analizinin önemi.
• Ek bilgi: Kayıtların İSG denetimlerinde incelendiğini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yasal zorunluluk olduğunu vurgulayın.
• Gerçek örnek: Biyolojik risk taşıyan bir laboratuvarda periyodik tahlillerin nasıl takip edildiğini anlatın.
• İnteraktif soru: Çalışanların sağlık muayenelerini aksatmasının olası sonuçları nelerdir?
• Kritik nokta: Serolojik izlem ile aşılama durumu arasındaki ilişkiyi açıklayın.
• Ek bilgi: Tetkiklerin işyeri hekimi tarafından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Maruziyetin ölçülebilir ve kayıt altına alınabilir bir süreç olduğunu belirtin.
• Gerçek örnek: Bir atık su tesisinde biyolojik maruziyet takibinin nasıl yapıldığını açıklayın.
• İnteraktif soru: Kayıt tutulmaması durumunda yaşanabilecek hukuki sorunlar nelerdir?
• Kritik nokta: 15 yıllık saklama süresinin neden önemli olduğunu vurgulayın.
• Ek bilgi: Kayıtların işveren tarafından güncel tutulması gerektiğine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dinamik bir süreç olduğunu vurgulayın.
• Gerçek örnek: 6331 sayılı Kanun kapsamında risk değerlendirme ekibi nasıl olmalıdır?
• İnteraktif soru: Risk değerlendirmesi hangi sıklıkla gözden geçirilmelidir?
• Kritik nokta: Teknik verilerin doğruluğu hayat kurtarır.
• Ek bilgi: İlgili İSG mevzuatını referans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Aşının biyolojik risklere karşı en güçlü savunma mekanizması olduğunu belirtin.
• Gerçek örnek: Hepatit B gibi bulaşıcı risklere karşı aşılamanın önemini anlatın.
• İnteraktif soru: Aşı olmayı reddeden çalışanlar için işverenin sorumluluğu nedir?
• Kritik nokta: Aşının tek başına %100 koruma sağlamayacağını, KKD ile desteklenmesi gerektiğini vurgulayın.
• Ek bilgi: Aşı kayıtlarının periyodik muayene dosyalarında tutulması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Erken tanı ile iş sağlığı arasındaki doğrudan ilişkiyi açıklayın.
• Gerçek örnek: Bir meslek hastalığının erken belirtilerinin nasıl fark edildiğine dair örnek verin.
• İnteraktif soru: Çalışanlar belirtileri neden gizleme eğilimindedir?
• Kritik nokta: Şeffaf iletişim ve erken bildirimin hayat kurtardığını vurgulayın.
• Ek bilgi: İşyeri hekiminin sevk yetkisinin yasal dayanağını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verisinin en hassas kişisel veri olduğunu vurgulayın.
• Gerçek örnek: Sağlık dosyalarının işveren tarafından görülmesinin hukuki sakıncalarını anlatın.
• İnteraktif soru: İşverenin sadece 'işe uygunluk' raporunu görmesi neden yeterlidir?
• Kritik nokta: KVKK ve İSG mevzuatının gizlilik konusundaki ortak sorumluluğunu belirtin.
• Ek bilgi: Dijital veri güvenliği hakkında kısa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Biyolojik risklerin diğer fiziksel risklerden farkını vurgulayın.
• Gerçek örnek: Bir laboratuvar veya atık tesisi ortamındaki riskleri hayal edin.
• İnteraktif soru: İşyerinizde görünmeyen biyolojik risk kaynakları neler olabilir?
• Kritik nokta: Risk değerlendirmesinin dinamik bir süreç olduğunu unutmayın.
• Ek bilgi: İlgili yönetmelik hükümlerine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Ajan sınıflarının risk derecesini nasıl belirlediğini açıklayın.
• Gerçek örnek: Atık su tesislerinde karşılaşılan biyolojik ajanlar.
• İnteraktif soru: İş süreçlerinizde en riskli aşama hangisi?
• Kritik nokta: Giriş yollarının korunması önceliklidir.
• Ek bilgi: Ajanların biyolojik yapılarını kısaca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skorlamasının mantığını anlatın.
• Gerçek örnek: Hastalık şiddetinin tedavi imkanları ile ilişkisi.
• İnteraktif soru: Eğitim düzeyi risk olasılığını nasıl değiştirir?
• Kritik nokta: Skorlamanın objektif verilere dayanması gerekir.
• Ek bilgi: Risk matrislerinin kullanımını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önemini vurgulayın.
• Gerçek örnek: KKD kullanımında yapılan hatalar.
• İnteraktif soru: Havalandırma sistemleri biyolojik riskte neden kritiktir?
• Kritik nokta: İdari önlemler, teknik önlemlerin tamamlayıcısıdır.
• Ek bilgi: Dekontaminasyon yöntemlerinden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kayıt tutulması gerektiğini açıklayın.
• Gerçek örnek: Denetim anında eksik kayıtların doğuracağı sonuçlar.
• İnteraktif soru: Kayıtların ne kadar süre saklanması gerektiğini biliyor musunuz?
• Kritik nokta: Arşiv düzeni denetimlerde ilk bakılan yerdir.
• Ek bilgi: Dijital arşivleme yöntemlerine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neden bir merdiven yapısında olduğunu açıklayın.
• Gerçek örnek: Bir laboratuvarda havalandırmanın yetersiz olduğu bir vakayı anlatın.
• İnteraktif soru: Çalıştığınız ortamda riskin kaynağında yok edilemediği durumlar nelerdir?
• Kritik nokta: Mühendislik önlemlerinin neden KKD'den daha üstün olduğunu vurgulayın.
• Ek bilgi: Biyolojik Etkenlere Maruziyet Risklerinin Önlenmesi Hakkında Yönetmeliği referans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İkamenin neden en güçlü koruma yöntemi olduğunu belirtin.
• Gerçek örnek: Patojenik bir bakteri yerine zararsız bir suşun kullanıldığı bir deney süreci örneği verin.
• İnteraktif soru: Sektörünüzde tehlikeli biyolojik etken yerine ne kullanabilirsiniz?
• Kritik nokta: İkame sonrası sonuçların değişmemesi gerektiğini hatırlatın.
• Ek bilgi: Yönetmelik kapsamında ikame zorunluluğunu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Maruziyetin sadece temas olmadığını, sürenin de önemli olduğunu anlatın.
• Gerçek örnek: Acil müdahale protokollerinin önemi.
• İnteraktif soru: Bağışıklık düzeyi düşük olan çalışanlar için özel önlemler alınmalı mı?
• Kritik nokta: İhmalin hukuki sorumlulukları.
• Ek bilgi: Yönetmeliğin koruyucu hekimlik vurgusunu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Mühendislik önlemlerinin çalışanı izolasyonla koruduğunu anlatın.
• Gerçek örnek: BSC filtresinin kirlendiği bir durumu ve yarattığı riski paylaşın.
• İnteraktif soru: Çalıştığınız ortamdaki havalandırma sistemini kontrol ettiniz mi?
• Kritik nokta: Mühendislik önlemlerinin sürekliliğinin (bakım) önemini vurgulayın.
• Ek bilgi: HEPA filtrelerin çalışma prensibini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İdari önlemlerin insan odaklı olduğunu belirtin.
• Gerçek örnek: Yanlış bir prosedür nedeniyle yaşanan bulaşma vakasını anlatın.
• İnteraktif soru: İşyerinizdeki yazılı biyolojik güvenlik talimatlarını biliyor musunuz?
• Kritik nokta: Eğitimin sürekliliğini ve kayıt altına alınmasını vurgulayın.
• Ek bilgi: Çalışanların İş Sağlığı ve Güvenliği Eğitimleri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neden son çare olduğunu netleştirin.
• Gerçek örnek: Yanlış maske kullanımı sonucu oluşan maruziyet vakasını anlatın.
• İnteraktif soru: Kullandığınız KKD'lerin uygunluğunu nasıl kontrol ediyorsunuz?
• Kritik nokta: KKD'nin ücretsiz sağlanması yasal bir zorunluluktur.
• Ek bilgi: Kişisel Koruyucu Donanımların İşyerlerinde Kullanılması Hakkında Yönetmeliği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Biyogüvenlik planının sadece bir kağıt parçası değil, yaşam kurtarıcı bir rehber olduğunu vurgulayın.
• Gerçek örnek: Laboratuvar ortamında uygun havalandırmanın önemi.
• İnteraktif soru: İşyerinizdeki biyolojik risklerin farkında mısınız?
• Kritik nokta: Planın güncelliği, değişen riskler için hayati önem taşır.
• Ek bilgi: 6331 sayılı İSG Kanunu tüm bu süreçlerin yasal temelidir.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Sorumluluğun dağıtılmadığı yerde güvenlik zafiyeti oluşacağını belirtin.
• Gerçek örnek: Görev karmaşası nedeniyle yaşanan bir olaydan örnek verin (genel).
• İnteraktif soru: Kendi görev tanımlarınızda biyogüvenlik sorumluluğunuz var mı?
• Kritik nokta: Sorumluluğun yazılı olması hukuki açıdan zorunludur.
• Ek bilgi: İSG eğitimlerinin usul ve esaslarına göre görev dağılımı eğitimle pekiştirilmelidir.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biyolojik risklerle mücadelede ilk ve en önemli savunma hattı olduğunu vurgulayın.
• Gerçek örnek: Yanlış KKD kullanımının bulaşma riskini nasıl artırdığını anlatın.
• İnteraktif soru: En son ne zaman biyolojik riskler üzerine eğitim aldınız?
• Kritik nokta: Eğitimlerin sadece teorik değil, pratik uygulamalı olması gerekir.
• Ek bilgi: Eğitim kayıtları denetimlerde ilk istenen belgelerdendir.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durumun, sakin kalmayı ve hazır olmayı gerektirdiğini belirtin.
• Gerçek örnek: Sızıntı kitlerinin hızlı kullanımının riskleri nasıl minimize ettiğini anlatın.
• İnteraktif soru: Sızıntı durumunda ilk yapılması gereken şey nedir?
• Kritik nokta: Panik, biyolojik risklerde bulaşma riskini artırır.
• Ek bilgi: Acil durum prosedürleri mutlaka görünür yerlerde asılı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Atık yönetiminin sadece çevre değil, çalışan sağlığı için de zorunlu olduğunu vurgulayın.
• Gerçek örnek: Yanlış atık yönetimi nedeniyle oluşan bulaşma riskleri.
• İnteraktif soru: Tıbbi veya biyolojik atık kutularının renk kodlarını biliyor musunuz?
• Kritik nokta: Atık belgelerinin saklanması hukuki bir sorumluluktur.
• Ek bilgi: Atık yönetimi yönetmeliği, atığın kaynağında yok edilmesini teşvik eder.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Olay raporlamanın yasal bir zorunluluk olduğunu hatırlatın.
• Gerçek örnek: Küçük bir dökülmenin bildirilmemesinin nasıl büyük risklere yol açabileceğini anlatın.
• İnteraktif soru: Çalıştığınız birimde bir arıza olduğunda ilk kime haber veriyorsunuz?
• Kritik nokta: Raporlamanın suçlama değil, iyileştirme amaçlı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Bildirim sürelerinin kaza türüne göre değişebileceğini belirtin.
• Gerçek örnek: Gecikmeli bildirimin SGK süreçlerinde yarattığı zorluklardan bahsedin.
• İnteraktif soru: İşyerinizdeki bildirim prosedürlerini biliyor musunuz?
• Kritik nokta: Bildirimin sadece yasal değil, çalışanın sağlığı için bir zorunluluk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Biyolojik riskin sadece sağlık sektörüyle sınırlı olmadığını, atık ve tarım gibi alanlarda da ciddi riskler olduğunu vurgulayın.
• Gerçek örnek: Hastane atıklarının yanlış yönetimi sonucu oluşabilecek enfeksiyon riskini anlatın.
• Kritik nokta: Biyogüvenlik seviyelerinin (BSL) her laboratuvar için farklı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Kök nedenin sadece insan hatası olmadığını, sistemik hataların da olabileceğini belirtin.
• Gerçek örnek: Bir ekipman arızasının aslında yetersiz bakımdan kaynaklandığı bir vakayı anlatın.
• İnteraktif soru: Sizce bir olay olduğunda ilk neye bakılmalı?
• Kritik nokta: Suçlayıcı değil, çözüm odaklı yaklaşımın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DÖF'ün bir döngü olduğunu hatırlatın.
• Gerçek örnek: Yanlış bir KKD kullanımının düzeltilmesi için yapılan eğitim faaliyetini anlatın.
• İnteraktif soru: Daha önce bir DÖF sürecine dahil oldunuz mu?
• Kritik nokta: DÖF'lerin sadece kağıt üzerinde kalmaması gerektiğine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İzlemin güvenliğin sürekliliği için şart olduğunu vurgulayın.
• Gerçek örnek: Periyodik kontrollerin nasıl uzun vadeli kazaları önlediğini anlatın.
• İnteraktif soru: İşyerinizde sağlık gözetimleri ne sıklıkla yapılıyor?
• Kritik nokta: İzlem sürecinin bir denetim değil, iyileştirme aracı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Biyolojik sürveyansın neden sadece bir prosedür değil, aktif bir koruma kalkanı olduğunu vurgulayın.
• Gerçek örnek: Laboratuvar ortamında periyodik kan tahlillerinin hastalıkları nasıl erken yakaladığını anlatın.
• İnteraktif soru: Çalışanlar işyerinde hissettikleri hafif rahatsızlıkları bildirme konusunda ne kadar istekli?
• Kritik nokta: Erken uyarı sistemlerinin çalışması için şeffaf bir raporlama kültürünün şart olduğunu belirtin.
• Ek bilgi: Biyolojik Etkenlere Maruziyet Risklerinin Önlenmesi Hakkında Yönetmelik gerekliliklerine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Vaka takibinin bireysel bir sağlık konusu olmaktan çıkıp toplu koruma konusu olduğunu belirtin.
• Gerçek örnek: Bir vakada temaslı takibinin nasıl yapıldığını, izolasyonun işyeri verimliliğini nasıl koruduğunu anlatın.
• İnteraktif soru: Bir arkadaşınızın enfeksiyon şüphesi olduğunda onu nasıl yönlendirirsiniz?
• Kritik nokta: İzolasyon kararlarının işyeri hekimi yetkisinde olduğunu vurgulayın.
• Ek bilgi: 6331 sayılı Kanun kapsamındaki işverenin gözetme borcunu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Küme tespitinin salgınları önlemedeki rolünü anlatın.
• Gerçek örnek: Aynı vardiyada aniden artan solunum yolu şikayetlerinin nasıl bir küme oluşturduğunu örnekleyin.
• İnteraktif soru: İşyerinde bir anda 3-4 kişinin aynı belirtilerle hastalanması durumunda ne yapardınız?
• Kritik nokta: Risk değerlendirmesinin dinamik bir süreç olduğunu ve küme durumunda güncellenmesi gerektiğini vurgulayın.
• Ek bilgi: Yönetmelik hükümlerine göre işverenin sorumluluklarını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Müdahalenin hızının, salgının boyutunu belirlediğini ifade edin.
• Gerçek örnek: Havalandırma sistemlerinin filtre değişimi ile bulaş riskinin nasıl azaltıldığını anlatın.
• İnteraktif soru: Çalıştığınız alanda temiz hava sirkülasyonu yeterli mi?
• Kritik nokta: KKD kullanımının sadece bir kural değil, hayat kurtarıcı bir müdahale olduğunu vurgulayın.
• Ek bilgi: İdari ve teknik önlemlerin hiyerarşisinden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bürokratik bir zorunluluk değil, yasal koruma olduğunu belirtin.
• Gerçek örnek: Yıllar sonra ortaya çıkan bir meslek hastalığında kayıtların nasıl hayat kurtarıcı olduğunu anlatın.
• İnteraktif soru: Yaptığınız bir işin kayıt altına alınmadığında yaşanabilecek sorunları düşünün.
• Kritik nokta: Gizlilik prensibine (KVKK ve tıbbi etik) vurgu yapın.
• Ek bilgi: SGK bildirim sürelerine dair mevzuat detaylarını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Biyogüvenlikte iç denetimin sadece bir kontrol değil, bir iyileştirme aracı olduğunu vurgulayın.
• Gerçek örnek: Bir laboratuvarda tespit edilen yetersiz atık yönetimi sonrası başlatılan DÖF sürecini anlatın.
• Kritik nokta: Denetim kayıtlarının yasal mevzuat gereği saklanması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Kontrol listelerinin denetimdeki standartlaştırıcı etkisinden bahsedin.
• Kritik nokta: Listenin sadece bir kağıt parçası değil, hukuki bir kanıt dosyası olduğunu vurgulayın.
• İnteraktif soru: Kendi departmanınızda biyolojik riskleri takip etmek için kullandığınız bir liste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Ajanların bulaşma yollarının sektöre göre değiştiğini açıklayın.
• Kritik nokta: Laboratuvarlarda bilinmeyen örneklerle çalışmanın her zaman en yüksek risk olduğunu vurgulayın.
• İnteraktif soru: Gıda sektöründe çalışanlara Salmonella riskini nasıl yönettiklerini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Kök neden analizinin önemini belirtin.
• Kritik nokta: Uygunsuzluğu kapatmanın sadece bir imza atmak değil, riskin ortadan kalktığını doğrulamak olduğunu açıklayın.
• Gerçek örnek: Yanlış depolanan kimyasal veya biyolojik atıkların, eğitim ve yeni saklama dolapları ile nasıl çözüldüğünü örnekleyin.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Denetimin neden süreklilik arz etmesi gerektiğini anlatın.
• Kritik nokta: Yönetmelik atıfı yaparak periyodik denetimin yasal bir zorunluluk olduğunu hatırlatın.
• Ek bilgi: Denetim sıklığının risk değerlendirmesi sonuçlarına göre güncellenmesi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İyileştirmenin bir varış noktası değil, bir süreç olduğunu vurgulayın.
• Kritik nokta: Akreditasyon süreçlerinin işletmeye kazandırdığı prestij ve güveni anlatın.
• İnteraktif soru: Sizce işyerimizde biyolojik güvenliği artırmak için neyi değiştirebiliriz?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Kazaların genellikle beklenmedik anlarda gerçekleştiğini belirtin.
• Kritik nokta: İğne batması gibi yaralanmalarda zaman kaybetmeden tıbbi müdahaleye (profilaksi) gidilmesi gerektiğini hatırlatın.
• Ek bilgi: Mukoza korumasının gözlük veya siperlik ile nasıl sağlandığını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çalışan grubunun risk profilinin farklı olduğunu vurgulayın.
• Kritik nokta: Aşı takibinin işveren tarafından yasal bir sorumluluk olduğunu hatırlatın.
• İnteraktif soru: Çalışanlara kendi sektörlerinde en çok korktukları biyolojik riskin ne olduğunu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önemini hatırlatın; KKD'nin en son çare olduğunu vurgulayın.
• Kritik nokta: Mühendislik önlemlerinin (havalandırma vb.) çalışan sağlığı için en sürdürülebilir yöntem olduğunu belirtin.
• Kapanış: Her çalışanın kendi koruyucu donanımını nasıl kontrol edeceğini bildiğinden emin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Yeni ortaya çıkan patojenlerin işyeri ortamında yarattığı belirsizlikleri vurgulayın.
• Gerçek örnek: Pandemi döneminde alınan havalandırma önlemlerinden bahsedin.
• İnteraktif soru: Çalıştığınız ortamda biyolojik risklere karşı hangi önlemler alınıyor?
• Kritik nokta: Risk değerlendirmesinin dinamik bir süreç olduğunu unutmayın.
• Ek bilgi: Resmi otoritelerin yayınladığı güncel kılavuzları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Sürveyansın sadece tıbbi değil, yönetsel bir araç olduğunu açıklayın.
• Gerçek örnek: İşyeri hekiminin sağlık verilerini nasıl işlediğine dair örnek verin.
• İnteraktif soru: Erken uyarı sistemlerinin işyerinizde nasıl işlediğini düşünüyorsunuz?
• Kritik nokta: Veri gizliliği ve etik kurallar her zaman önceliklidir.
• Ek bilgi: 6331 sayılı Kanun kapsamındaki yükümlülükleri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Biyolojik etkenlerin sadece laboratuvarlarda değil, atık su ve sağlık gibi birçok sektörde olduğunu hatırlatın.
• Gerçek örnek: Hastane ortamında karşılaşılan mikroorganizmalarla fabrika ortamındaki biyolojik riskleri kıyaslayın.
• İnteraktif soru: Çalıştığınız ortamda biyolojik bir risk ile karşılaştığınızı düşündünüz mü?
• Kritik nokta: Sınıflandırmanın ciddiyetini vurgulayın.
• Ek bilgi: Yönetmelik ekindeki listeyi incelemelerini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İhtiyatlılık ilkesinin önemini vurgulayın.
• Gerçek örnek: Bilinmeyen bir ajanda nasıl hızlı reaksiyon alınabileceğini anlatın.
• İnteraktif soru: En üst düzey korumayı nasıl tanımlarsınız?
• Kritik nokta: Bilgi geldikçe risk değerlendirmesini güncellemeyi unutmayın.
• Ek bilgi: Yönetmelik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sürekliliğinin sadece mali değil, güvenlik boyutu olduğunu belirtin.
• Gerçek örnek: Uzaktan çalışmanın fiziksel riskleri nasıl azalttığını tartışın.
• İnteraktif soru: İşyerinizdeki kritik personel tanımlaması yapıldı mı?
• Kritik nokta: Hijyen protokollerinin sürekliliği başarının anahtarıdır.
• Ek bilgi: Acil durum planları ile entegrasyonu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 kirliliğinin işyerinde yarattığı risklere değinin.
• Gerçek örnek: Güncel rehberlerin nasıl birer eğitim materyali haline getirileceğini anlatın.
• İnteraktif soru: Bilgiye ulaşmakta hangi kanalları kullanıyorsunuz?
• Kritik nokta: Bilginin güncelliği, korunma düzeyini belirler.
• Ek bilgi: Yönetmelik ve rehberler arasındaki ilişkiyi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Solunum yoluyla bulaşmanın işyerlerindeki hızına dikkat çekin.
• Gerçek örnek: Kapalı ofislerdeki hava sirkülasyonunun yetersizliğinin etkilerini tartışın.
• İnteraktif soru: Çalışma alanınızda hava akışını hissedebiliyor musunuz?
• Kritik nokta: Havalandırmanın sadece hava temizlemek değil, biyolojik yükü azaltmak olduğunu vurgulayın.
• Ek bilgi: Yönetmeliğe göre ortam ölçümlerinin periyodik kayıtlarını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Parçacık boyutunun bulaşma mesafesini nasıl değiştirdiğini açıklayın.
• Gerçek örnek: Birinin hapşırmasıyla oluşan damlacıkların yere düşüşü ile aerosollerin havada asılı kalışını kıyaslayın.
• İnteraktif soru: Aerosollerin havada asılı kalması neden daha tehlikeli olabilir?
• Kritik nokta: Mesafe kuralının damlacıklar için geçerli olduğunu, aerosoller için ise havalandırmanın şart olduğunu belirtin.
• Ek bilgi: Parçacık boyutu ve bulaşma riski arasındaki ilişkiyi gösteren teknik tabloları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Kalabalık ortamların enfeksiyon yayılımındaki rolünü belirtin.
• Gerçek örnek: Toplantı odalarındaki yoğunluğun ve hava kalitesinin zamanla nasıl bozulduğunu anlatın.
• İnteraktif soru: Ofisinizde kalabalık anlarda hava kalitesinin düştüğünü fark ediyor musunuz?
• Kritik nokta: İdari önlemlerin (molalar, vardiya düzeni) mühendislik önlemleri kadar etkili olabileceğini vurgulayın.
• Ek bilgi: İşyeri Bina ve Eklentilerinde Alınacak Sağlık ve Güvenlik Önlemlerine İlişkin Yönetmelik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HEPA filtrelerin çalışma prensibini kısaca açıklayın.
• Gerçek örnek: Filtre bakımı yapılmayan bir havalandırma sisteminin nasıl tehlike yarattığını anlatın.
• İnteraktif soru: İşyerinizdeki havalandırma filtrelerinin bakım periyotlarını biliyor musunuz?
• Kritik nokta: Filtre değişiminin sadece teknik bir görev değil, bir İSG önlemi olduğunu hatırlatın.
• Ek bilgi: HEPA filtrelerin biyolojik tutma kapasitesine ilişkin teknik verileri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Maske türlerinin koruma kapasiteleri arasındaki farka değinin.
• Gerçek örnek: Yanlış takılan bir maskenin neden koruma sağlamadığını gösterin.
• İnteraktif soru: FFP2 ve FFP3 maskeler arasındaki farkı biliyor musunuz?
• Kritik nokta: Maskenin yüzle tam temas etmesinin hayati önemini vurgulayın.
• Ek bilgi: Maske kullanımına dair yönetmelik maddelerini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 ve vücut sıvılarının sadece sağlık personeli için değil, temizlik ve atık yönetimi personeli için de risk olduğunu vurgulayın.
• Gerçek örnek: İğne batması sonrası süreçlerin nasıl yönetilmesi gerektiğini genel hatlarıyla belirtin.
• İnteraktif soru: Çalıştığınız birimde en sık kan veya vücut sıvısı teması hangi prosedürlerde yaşanıyor?
• Kritik nokta: Biyolojik Etkenlere Maruziyet Risklerinin Önlenmesi Hakkında Yönetmelik uyarınca, riskin olduğu her alanda yazılı prosedür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İğne batmasının sadece bir kaza değil, potansiyel bir enfeksiyon kaynağı olduğunu hatırlatın.
• Gerçek örnek: İğne ucu kapatma (recapping) sırasında yaşanan kaza senaryolarından bahsedin.
• İnteraktif soru: İğne ucu kapatmanın neden riskli olduğunu açıklayabilir misiniz?
• Kritik nokta: İğne uçlarının asla kapağının kapatılmaması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Tedavi edilebilirliğin risk yönetimindeki önemine değinin.
• Gerçek örnek: Grip virüsü ile kan yoluyla bulaşan patojenlerin tedavi süreçlerini karşılaştırın.
• İnteraktif soru: Çalıştığınız alanda maruziyet durumunda ilk müdahale planınız nedir?
• Kritik nokta: Grup 4 etkenler için sıfır tolerans vurgusu yapın.
• Ek bilgi: Acil durum prosedürlerinin güncelliğini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Atık kutularının doğru konumlandırılmasının hayati önemini belirtin.
• Gerçek örnek: Taşma seviyesine gelmiş bir kutunun yarattığı riskleri anlatın.
• İnteraktif soru: Atık kutusu dolduğunda kiminle iletişime geçiyorsunuz?
• Kritik nokta: Atık Yönetimi Yönetmeliği gereği bu kutuların nihai bertarafına kadar olan süreçte izlenebilirlik sağlanmalıdır.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sadece son savunma hattı olduğunu hatırlatın.
• Gerçek örnek: Sıçrama riskinin yüksek olduğu laboratuvar veya cerrahi müdahale anlarını örnekleyin.
• İnteraktif soru: Hangi durumlarda siperlik kullanmayı ihmal ediyorsunuz?
• Kritik nokta: KKD'lerin doğru takılması ve doğru çıkartılması (kontaminasyonu önlemek için) eğitimin bir parçasıdır.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15 dakikanın enfeksiyon riskini düşürmede ne kadar kritik olduğunu vurgulayın.
• Gerçek örnek: Temas sonrası panik yapmadan yapılması gereken ilk adımları anlatın.
• İnteraktif soru: Biriminizdeki temas sonrası bildirim formuna nasıl ulaşacağınızı biliyor musunuz?
• Kritik nokta: Bildirimde bulunmamanın ileride yaşanacak yasal ve tıbbi süreçlerde çalışanı hak kaybına uğratacağını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biyolojik etkenlerin görünmez olduğunu vurgulayın. Fekal-oral bulaşmanın sadece tuvaletle sınırlı olmadığını, kontamine gıda ve suyun da ana taşıyıcı olduğunu açıklayın. İşyerindeki el yıkama istasyonlarının erişilebilirliğinin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Ellerin ağza temasının ne kadar sık ve bilinçsiz yapıldığını tartışın. Çalışanlara el yıkama tekniklerini gösterin. Ortak kullanılan kapı kolları, telefonlar ve klavyelerin çapraz bulaşma için nasıl birer risk noktası olduğunu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Yüzey temizliğinin sadece görünür kirleri değil, gözle görülmeyen mikroorganizmaları da temizlemesi gerektiğini vurgulayın. Dezenfektanların bekleme süresine dikkat çekin. Temizlik personelinin korunmasının da kritik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Yemekhane hijyeninin sadece yemek kalitesi değil, çalışan sağlığı olduğunu vurgulayın. Çiğ gıdaların riskini anlatın. Mutfak çalışanlarının el hijyenindeki kritik rolünü ve kişisel hijyenlerinin denetimini konuşun.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Tuvalet temizliğinin genellikle ihmal edilen bir İSG konusu olduğunu belirtin. Havalandırmanın önemi üzerinde durun. Çalışanlara, tuvalet sonrası el yıkamanın sadece bir hijyen değil, toplumsal bir sorumluluk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Deri bütünlüğünün bozulmasının biyolojik riskleri nasıl katladığını vurgulayın. Özellikle açık yara ile kimyasal veya biyolojik ortamda çalışmanın tehlikesini örneklerle açıklayın. Çalışanların yaralarını gizlememesi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Cilt hastalıklarının sadece bir sağlık sorunu değil, aynı zamanda ciddi bir iş güvenliği riski olduğunu belirtin. Dermatit olan bir çalışanın biyolojik etkenlerle temasının neden daha tehlikeli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Halk sağlığının önemine dikkat çekin.
• Gerçek örnek: Salgın dönemlerinde işyerlerinde alınan önlemlerden bahsedin.
• İnteraktif soru: Toplumsal yayılma riskinin yüksek olduğu bir durumda işyeri olarak ne yapardınız?
• Kritik nokta: Bireysel korumanın toplumu da koruduğunu vurgulayın.
• Ek bilgi: Bağışıklama programlarını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Eldivenin sadece takılmasının yeterli olmadığını, doğru çıkarma tekniğinin bulaşmayı önlemede hayati olduğunu vurgulayın. Eldivenin delindiğinin fark edilmemesinin risklerini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Basit bir yara bandının bile biyolojik riskleri nasıl azalttığını anlatın. Yaraların bildirilmesinin bir iş kazası prosedürü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El yıkamanın önemini vurgularken, yanlış sabun kullanımının cildi nasıl tahriş edebileceğini ve bunun biyolojik riskleri artırdığını açıklayın. Nemlendirici kullanımının bir güvenlik önlemi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Vektör kaynaklı hastalıkların iş kazası kapsamında değerlendirildiğini vurgulayın.
• Gerçek örnek: Özellikle orman veya tarım alanlarında kene vakalarının mevsimselliğine değinin.
• İnteraktif soru: Çalışırken hiç kene veya benzeri bir vektörle karşılaştınız mı?
• Kritik nokta: Biyolojik etkenlerin sadece doğrudan temasla değil, vektörler aracılığıyla da bulaşabileceğini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Kıyafet seçiminin KKD kapsamında olduğunu hatırlatın.
• Gerçek örnek: Paçaları çorap içine almanın keneye karşı neden etkili olduğunu açıklayın.
• İnteraktif soru: Kullandığınız giysilerin vektörlere karşı koruyucu olduğunu düşünüyor musunuz?
• Kritik nokta: Kovucu spreylerin sadece açıkta kalan cilt bölgelerine uygulanması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yöntemlerin enfeksiyonu nasıl hızlandırdığını anlatın.
• Gerçek örnek: Kene çıkarma sonrası takip sürecinin öneminden bahsedin.
• İnteraktif soru: Kene çıkarma konusunda daha önce yanlış bir yöntem uyguladınız mı?
• Kritik nokta: Keneyi çıkarmaya çalışırken gövdesinden sıkmamaya dikkat edilmesi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Kuduzun sadece köpeklerden değil, diğer yabani hayvanlardan da bulaşabileceğini belirtin.
• Gerçek örnek: Isırık sonrası sabunlu suyla yıkamanın ilk 15 dakikasının önemini vurgulayın.
• İnteraktif soru: İşyerinde başıboş hayvanlarla karşılaştığınızda izlemeniz gereken prosedürü biliyor musunuz?
• Kritik nokta: Kuduz aşı serisinin eksiksiz tamamlanması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Çevresel düzenlemenin en etkili mühendislik önlemi olduğunu hatırlatın.
• Gerçek örnek: Çöp birikintilerinin vektörler için nasıl bir yuva haline geldiğini anlatın.
• İnteraktif soru: Çalışma alanınızda vektör üremesine yol açabilecek bir durum görüyor musunuz?
• Kritik nokta: İlaçlama çalışmalarının profesyonel ekiplerce yapılması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aerosollerin gözle görülmediğini ancak çok tehlikeli olduğunu vurgulayın. Gerçek örnek: Santrifüj tüpü kırıldığında oluşan aerosolün nasıl yayıldığını anlatın. Kritik nokta: Risk değerlendirmesinin bu işlem için özel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kabinlerin neden en önemli bariyer olduğunu anlatın. Gerçek örnek: Kabin dışı yapılan işlemlerdeki riskleri açıklayın. Kritik nokta: İşverenin kabin bakım yükümlülüğünü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Yönetmelik ekindeki listeye atıfta bulunun.
• Gerçek örnek: Atık yönetimi süreçlerinin biyolojik ajanlar üzerindeki etkisini anlatın.
• İnteraktif soru: İşyerinizdeki atık bertaraf yöntemleri yeterli mi?
• Kritik nokta: Kontrollü alanlara giriş yetkilerinin denetimi.
• Ek bilgi: HEPA filtrelerin bakım periyotlarını sorgulayın.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santrifüj kazalarının laboratuvarlardaki etkisini vurgulayın. Gerçek örnek: Sızdırmaz kapakların nasıl koruduğunu anlatın. Kritik nokta: Ekipman kontrolünün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pipetle üflemenin neden yasak olduğunu anlatın. Gerçek örnek: Otomatik pipetlerin neden kullanılması gerektiğini açıklayın. Kritik nokta: Eğitimlerin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kabinlerin çalışma prensibini kısaca açıklayın. Gerçek örnek: Kabin içi ani hareketlerin hava akışını nasıl bozduğunu anlatın. Kritik nokta: Kalibrasyon kayıtlarının saklanması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Virüslerin bulaşma yollarının benzerliğine dikkat çekin.
• Gerçek örnek: Bir laboratuvar ortamında kan sıçraması senaryosunu tartışın.
• İnteraktif soru: HBV'nin dış ortamda ne kadar süre yaşadığını bilen var mı?
• Kritik nokta: HIV'in dış ortamda HBV kadar dayanıklı olmadığını vurgulayın.
• Ek bilgi: Biyolojik Etkenlere Maruziyet Risklerinin Önlenmesi Hakkında Yönetmelik detaylarını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İğne yaralanmalarının iş kazası tanımına girdiğini belirtin.
• Gerçek örnek: Atık kutusuna iğne atarken yaşanan kazaları anlatın.
• İnteraktif soru: Yaralanma sonrası ilk 5 dakikada yapılması gerekenleri tartışın.
• Kritik nokta: Bulaşma riskinin virüs türüne göre değiştiğini hatırlatın.
• Ek bilgi: Kaza sonrası bildirim süreçlerini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hastayı potansiyel enfekte kabul etmenin önemini vurgulayın.
• Gerçek örnek: Kaynak hasta bilgisine ulaşılamayan durumlar üzerinde konuşun.
• İnteraktif soru: Evrensel önlemler nelerdir? Örnekler isteyin.
• Kritik nokta: Viral yükün bulaşma riskini artırdığını unutmayın.
• Ek bilgi: Gizlilik ilkeleri hakkında kısa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 hatırlatın.
• Gerçek örnek: Yanlış KKD kullanımının sonuçlarını tartışın.
• İnteraktif soru: En sık yapılan el hijyeni hataları nelerdir?
• Kritik nokta: KKD'nin son savunma hattı olduğunu unutmayın.
• Ek bilgi: İSG eğitimlerinin yasal zorunluluğunu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HBV aşısının etkinliğini belirtin.
• Gerçek örnek: Aşı takibinin yapılmadığı bir işyeri senaryosu üzerinden konuşun.
• İnteraktif soru: Kimler aşılanmalıdır? Risk gruplarını tartışın.
• Kritik nokta: HCV ve HIV için aşı olmadığını hatırlatın.
• Ek bilgi: Antikor takibinin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Kesici alet yaralanmalarının enfeksiyon bulaşındaki rolünü vurgulayın.
Gerçek örnek: Güvenli enjektör sistemlerinin kullanımının kaza oranlarını nasıl düşürdüğünü açıklayın.
İnteraktif soru: İşyerinizde en sık hangi aletlerle yaralanma riski görüyorsunuz?
Kritik nokta: Mühendislik önlemlerinin, kişisel koruyucu donanımdan daha öncelikli olduğunu belirtin.
Ek bilgi: Biyolojik Etkenlere Maruziyet Risklerinin Önlenmesi Hakkında Yönetmelik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Geri kılıflamanın neden tehlikeli olduğunu fiziksel olarak anlatın.
Gerçek örnek: Tek elle kılıflama tekniğinin nasıl uygulanacağını gösterin.
İnteraktif soru: Daha önce kılıflama yaparken yaralanan veya yaralanma riski yaşayan var mı?
Kritik nokta: Yaralanma sonrası ilk müdahale sürecinin önemini vurgulayın.
Ek bilgi: Atık Yönetimi Yönetmeliği ile uyumlu atık yönetimi süreçlerini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evrenselliğini hatırlatın.
• Gerçek örnek: KKD kullanımının tek başına yeterli olmadığını bir kaza senaryosu ile anlatın.
• İnteraktif soru: İşyerinizde biyolojik riskleri azaltmak için ikame yöntemi kullanılabilir mi?
• Kritik nokta: Dekontaminasyonun hata kabul etmediğini vurgulayın.
• Ek bilgi: Sağlık gözetimi kayıtlarını güncel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Güvenli tasarımın tanımını ve amacını açıklayın.
Gerçek örnek: Geri çekilebilir iğnelerin nasıl çalıştığını anlatın.
İnteraktif soru: Kullandığınız cihazlarda güvenlik mekanizması var mı, kullanımı kolay mı?
Kritik nokta: Cihazın ergonomisinin güvenlik üzerindeki etkisini vurgulayın.
Ek bilgi: İlgili İSG mevzuatı kapsamında ekipman seçim kriterlerini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Kutunun neden işin yapıldığı yere yakın olması gerektiğini açıklayın.
Gerçek örnek: Yanlış konumlandırılmış atık kutularının yarattığı riskleri anlatın.
İnteraktif soru: Atık kutularınızın doluluk takibini nasıl yapıyorsunuz?
Kritik nokta: Kutunun asla kapasitesinden fazla doldurulmaması gerektiğini vurgulayın.
Ek bilgi: Tıbbi atıkların taşınması ve bertarafı süreçlerini kısaca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Eğitimin yasal bir zorunluluk olduğunu ve neden önemli olduğunu belirtin.
Gerçek örnek: Kaza sonrası bildirim sürecinin nasıl işlediğini anlatın.
İnteraktif soru: Eğitimlerde en çok hangi konunun üzerinde durulmasını istersiniz?
Kritik nokta: Eğitimin sürekliliğinin (periyodik olması) önemini vurgulayın.
Ek bilgi: 6331 sayılı İSG Kanunu uyarınca eğitim kayıtlarının tutulmasının gerekliliğini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Kontaminasyonun bir iş kazası olduğunu vurgulayın.
• Gerçek örnek: Kesici delici alet yaralanmalarında ilk 30 saniyenin önemini anlatın.
• İnteraktif soru: Maruziyet anında panik yapmadan ilk ne yapmalısınız?
• Kritik nokta: Biyolojik risklerde zaman, enfeksiyon riskini doğrudan etkiler.
• Ek bilgi: İşyeri ilkyardım kitlerinin yerini herkes bilmelidir.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bilinen 'yara sıkma' yönteminin tehlikelerine dikkat çekin.
• Gerçek örnek: Kesici alet yaralanmalarında doku bütünlüğünün korunması.
• İnteraktif soru: Yarayı sıkmanın neden riskli olduğunu düşünen var mı?
• Kritik nokta: Sabun ve su, ilk savunma hattıdır.
• Ek bilgi: Antiseptik kullanımı profesyonel değerlendirme sonrası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Mukoza emilim hızının deri emiliminden yüksek olduğunu hatırlatın.
• Gerçek örnek: Göz duşu istasyonlarının doğru kullanımı.
• İnteraktif soru: Kontakt lens kullananlar için özel riskler nelerdir?
• Kritik nokta: Yıkama süresinin 15 dakika olması hayati önem taşır.
• Ek bilgi: Göz duşu istasyonlarının periyodik kontrolü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Bildirimin bir ceza değil, bir sağlık hakkı olduğunu vurgulayın.
• Gerçek örnek: Profilaktik tedavinin zamanlaması neden önemlidir?
• İnteraktif soru: Bildirim sürecinde sizi çekindiren ne olabilir?
• Kritik nokta: Bildirim süreci gizlilik esasına göre yönetilmelidir.
• Ek bilgi: İSG bildirim formları işyerinde ulaşılabilir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koruma sağladığını açıklayın.
• Gerçek örnek: Uzun vadeli tıbbi izlemin önemi.
• İnteraktif soru: Sizce kayıtlar neden uzun süre saklanmalı?
• Kritik nokta: İzlem süreci, çalışanın sağlığını korumak için tek yoldur.
• Ek bilgi: Kişisel sağlık verilerinin korunması kanununa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PEP uygulamalarının enfeksiyonu önlemedeki kritik rolünü vurgulayın.
• Kritik nokta: Profilaksinin bir tedavi değil, enfeksiyon oluşumunu önleyici bir tedbir olduğunu belirtin.
• Ek bilgi: İlaçların yan etkileri konusunda çalışanı bilgilendirmenin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Altın saatler kavramını biyolojik maruziyet özelinde açıklayın.
• Gerçek örnek: İğne batması sonrası yapılan ilk yıkama işleminin enfeksiyon yükünü nasıl azalttığını anlatın.
• Kritik nokta: Zaman kaybını önlemek için acil eylem planının ezberlenmesi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Biyolojik etkenlerin sadece hastalık yapıcı değil, yapısal olarak birbirlerinden tamamen farklı dünyalar olduğunu vurgulayın.
• Kritik nokta: Bakterilerin bağımsız çoğalabilirken virüslerin neden konakçıya muhtaç olduğunu açıklayın.
• Gerçek örnek: Grip virüsü ile bir deri mantarı enfeksiyonu arasındaki farkı yapısal olarak basitçe anlatın.
• İnteraktif soru: Aranızda bu mikroorganizmaların laboratuvar dışında nasıl farklı davrandığını gözlemleyen oldu 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Kaynak hastanın durumunun belirlenmesinin tedaviye yön verdiğini belirtin.
• İnteraktif soru: Kaynağa ulaşılamadığı durumlarda nasıl bir yol izlenmesi gerektiğini tartışın.
• Kritik nokta: Veri gizliliğinin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İşyeri hekiminin rolünün sadece tedavi değil, koordinasyon olduğunu vurgulayın.
• Kritik nokta: Çalışanın süreç hakkında bilgilendirilmesinin (aydınlatılmış onam) yasal zorunluluk olduğunu belirtin.
• Ek bilgi: Psikolojik desteğin iyileşme sürecindeki yerinden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Takip sürecinin uzun vadeli bir taahhüt olduğunu belirtin.
• Kritik nokta: Test sonuçlarının gizliliğine ve çalışanın bilgilendirilmesine dikkat çekin.
• Kapanış: Süreç sonunda risk değerlendirmesinin güncellenmesi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Evrensel önlemlerin neden sadece hasta değil, herkes için uygulandığını açıklayın.
• Gerçek örnek: Bir kan örneğiyle çalışırken neden tüm örnekleri riskli görmemiz gerektiğini vurgulayın.
• İnteraktif soru: Çalıştığınız ortamda hangi sıvıları riskli olarak tanımlıyorsunuz?
• Kritik nokta: Enfeksiyon durumu bilinmeyen kişilere karşı önlemleri asla gevşetmeyin.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Bariyer kullanımının sadece bir kural değil, bir zorunluluk olduğunu belirtin.
• Gerçek örnek: Uygun olmayan bir eldiven seçiminin riski nasıl artırdığını anlatın.
• İnteraktif soru: İşyerinizdeki bariyerler günlük iş akışınıza uygun mu?
• Kritik nokta: Donanımın kalitesi kadar, doğru takılıp çıkarılması da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Ayrımcılık yapmamanın hem etik hem de güvenlik açısından önemine değinin.
• Gerçek örnek: Enfeksiyonu bilinmeyen bir kişiden bulaşan hastalık senaryosunu tartışın.
• İnteraktif soru: İşyerinizde işlem yaparken ayrım yapmadığınızdan nasıl emin oluyorsunuz?
• Kritik nokta: Herkese aynı önlemle yaklaşmak, riski en aza indirir.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 hijyeninin neden en etkili yöntem olduğunu anlatın.
• Gerçek örnek: Eldiven varken ellerin neden kirlendiğini ve bu yüzden eldiven sonrası yıkamanın önemini açıklayın.
• İnteraktif soru: El yıkama süreniz yeterli mi?
• Kritik nokta: Eldivenin bir bariyer olduğunu ancak el hijyeninin temel koruma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İstikrarlı uygulamanın kaza önlemedeki rolüne dikkat çekin.
• Gerçek örnek: Rutin işlerde dikkatin dağılması sonucu oluşan riskleri anlatın.
• İnteraktif soru: İşyerinde güvenlik prosedürlerinin sürekli uygulanmasını nasıl takip ediyorsunuz?
• Kritik nokta: Güvenlik bir defalık değil, süreklilik arz eden bir süreçtir.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Kesici ve delici atıkların biyolojik riskini vurgulayın.
• Gerçek örnek: İğne batması sonucu oluşabilecek enfeksiyon riskinden bahsedin.
• İnteraktif soru: Çalışma alanınızda atık kutuları yeterince erişilebilir mi?
• Kritik nokta: Kutuların delinmez olması hayati önem taşır.
• Ek bilgi: İlgili yönetmelik standartlarını referans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Yüzde yetmiş beş kuralının nedenini açıklayın.
• Gerçek örnek: Taşma anında oluşabilecek dökülme kazalarını anlatın.
• İnteraktif soru: Doluluk sınırına ulaştığınızda bildirim süreci nasıl işliyor?
• Kritik nokta: Kutuyu zorlayarak kapatmaya çalışmayın.
• Ek bilgi: Konteyner bütünlüğünün korunması personel güvenliği için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Mikroorganizmaların da bizim gibi yaşam koşullarına ihtiyaç duyduğunu anlatın.
• Kritik nokta: İşyeri ortamında havalandırmanın biyolojik risk üzerindeki etkisini vurgulayın.
• Gerçek örnek: Rutubetli bir depoda mantar oluşumu ile soğuk hava deposundaki bakteriyel aktivite farkını karşılaştırın.
• İnteraktif soru: İşyerimizde biyolojik ajanların çoğalabileceği en riskli noktalar nereler olabilir?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Renk kodlarının evrenselliğinden bahsedin.
• Gerçek örnek: Yanlış torbaya atılan bir atığın yarattığı sorunu anlatın.
• İnteraktif soru: Tıbbi atık torbalarındaki etiketlerde hangi bilgiler eksik?
• Kritik nokta: Biyotehlike ambleminin görünür olması gerekir.
• Ek bilgi: Atık yönetimi yönetmeliği hükümlerine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Bertarafın önemini vurgulayın.
• Gerçek örnek: Lisanssız atık yönetiminin çevreye verdiği zararı anlatın.
• İnteraktif soru: Atık teslim tutanaklarını kim tutuyor?
• Kritik nokta: Otoklavlama sterilizasyonun en yaygın yöntemidir.
• Ek bilgi: Yasal sorumlulukları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Taşıma sürecindeki riskleri hatırlatın.
• Gerçek örnek: Atık dökülme anında yapılması gerekenleri tartışın.
• İnteraktif soru: Acil durum planımızda dökülme protokolü var mı?
• Kritik nokta: Kişisel koruyucu donanım kullanımı zorunludur.
• Ek bilgi: Taşıma araçlarının hijyenik durumunu denetleyin.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Aşıların işyerindeki biyolojik riskleri yönetmede bir savunma hattı olduğunu vurgulayın.
• Gerçek örnek: Özellikle kesici aletlerin yoğun olduğu atölyelerde tetanoz riskini anlatın.
• İnteraktif soru: Çalışanlara aşı takvimlerini takip edip etmediklerini sorun.
• Kritik nokta: Aşının tek başına koruma sağlamadığını, diğer önlemlerle desteklenmesi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aşılamadaki önemini belirtin.
• Gerçek örnek: Serolojik testlerin işyerindeki koruyuculuk düzeyini nasıl artırdığını anlatın.
• İnteraktif soru: Risk değerlendirmesi sürecine katılan var mı?
• Kritik nokta: Planın dinamik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yasal sorumluluğunu hatırlatın.
• Gerçek örnek: Soğuk zincir bozulursa aşının etkisiz kalacağını anlatın.
• İnteraktif soru: Aşıların işyerinde ücretsiz sağlandığını biliyor muydunuz?
• Kritik nokta: Maliyetin çalışana yansıtılamayacağını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Gönüllülük ve yasal zorunluluk dengesini anlatın.
• Gerçek örnek: Kayıtların denetimlerde neden kritik olduğunu açıklayın.
• İnteraktif soru: Sağlık kayıtlarının gizliliği konusunda endişeniz var mı?
• Kritik nokta: Yazılı bilgilendirmenin işveren için yasal bir koruma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Aşının mucize olmadığını, bir savunma katmanı olduğunu belirtin.
• Gerçek örnek: Hatırlatma dozlarını kaçırmanın risklerini anlatın.
• İnteraktif soru: Periyodik muayenelerde antikor seviyeleriniz hiç kontrol edildi mi?
• Kritik nokta: Hijyen ve KKD kullanımının aşı kadar önemli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Aşılamanın sadece bir zorunluluk değil, biyolojik risklere karşı en güçlü savunma hattı olduğunu vurgulayın.
• Gerçek örnek: Rapel dozların ihmal edilmesi durumunda bağışıklığın ne kadar hızlı düştüğünü hatırlatın.
• İnteraktif soru: Çalışanların aşı takip kartlarını düzenli kontrol edip etmediklerini sorun.
• Kritik nokta: Antikor titrasyonunun aşı başarısını kanıtlayan tek bilimsel veri olduğunu belirtin.
• Ek bilgi: Biyolojik Etkenlere Maruziyet Risklerinin Önlenmesi Hakkında Yönetmelik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Hepatit B'nin işyerlerinde sık görülen biyolojik risklerden biri olduğunu hatırlatın.
• Gerçek örnek: 0-1-6 ay şemasının neden bu kadar uzun süreli olduğunu açıklayın.
• İnteraktif soru: Aşı dozlarını unutmamak için işyerinde nasıl bir hatırlatıcı kullanıyorsunuz?
• Kritik nokta: Soğuk zincir kurallarına uyulmayan aşıların etkisiz olduğunu vurgulayın.
• Ek bilgi: 6331 sayılı İş Sağlığı ve Güvenliği Kanunu gereği kayıtların güncelliği işverenin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image" Target="../media/image-244-1.png"/><Relationship Id="rId2" Type="http://schemas.openxmlformats.org/officeDocument/2006/relationships/image" Target="../media/image-244-2.png"/><Relationship Id="rId3" Type="http://schemas.openxmlformats.org/officeDocument/2006/relationships/slideLayout" Target="../slideLayouts/slideLayout1.xml"/><Relationship Id="rId4" Type="http://schemas.openxmlformats.org/officeDocument/2006/relationships/notesSlide" Target="../notesSlides/notesSlide24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Biyolojik Tehlikeler</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Etkenlerin Çevresel Dayanıklılığı ve Spor Oluşumu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Bazı bakteriler, olumsuz çevre şartlarına karşı hayatta kalabilmek için spor adı verilen son derece dayanıklı yapılar oluştururlar; bu yapılar ısıya, radyasyona ve dezenfektanlara karşı dirençlidir.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Sporlu bakteriler normal dezenfeksiyon işlemleriyle yok edilemeyebilirler, bu nedenle işyerinde özel sterilizasyon yöntemleri ve yüksek düzeyli dezenfektanlar gerekebilir; süreçler yönetmelik standartlarına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Mantarların ürettiği sporlar da çevresel koşullara karşı uzun süre direnç gösterebilir ve solunum yoluyla maruziyet riski oluşturabilir; bu durum özellikle atık yönetimi süreçlerinde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yüksek dirençli ajanların bulunduğu ortamlarda özel çalışma prosedürleri geliştirilmesini zorunlu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Bağışıklık Yanıtı: Anti-HBs Titre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Primer aşı serisinin tamamlanmasından yaklaşık bir ay sonra, anti-HBs antikor seviyeleri ölçülerek çalışanın hepatit B virüsüne karşı bağışıklık kazanıp kazanmadığı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Anti-HBs değerinin 10 mIU/mL üzerinde olması, çalışanın hepatit B virüsüne karşı koruyucu bağışıklığa sahip olduğunu gösterir; bu değerin altındaki sonuçlar yetersiz bağışıklık olarak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hükümleri gereği, sağlık gözetimi kapsamında yapılan bu ölçümler, çalışanın güvenliğini sağlamak için zorunlu bir tıbbi uygulamadır.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 ölçüm sonuçları, işyeri hekimi tarafından değerlendirilerek çalışanın çalışma koşullarına uygunluğu belirlenmeli ve gerekli durumlarda revizyonlar yapılmalıdır; kayıtlar gizlilik ilkelerine uygun şekilde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 Yanıtsızlığı ve Tekrar Dozları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Primer seri sonrası yapılan titre kontrolünde anti-HBs seviyesi 10 mIU/mL altında olan çalışanlar, aşıya yanıtsız olarak kabul edilir; bu durumda ek doz veya tam seri tekrarı gündeme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Yanıtsızlık durumunda genellikle bir doz rapel uygulanarak antikor seviyesinin yükselip yükselmediği tekrar kontrol edilir; eğer yine yanıt alınamazsa tam bir seri tekrarı tercih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 dozları sonrası da bağışıklık yanıtı oluşmayan çalışanlar, biyolojik riskli alanlarda görevlendirilirken özel önlemler alınmalı ve işyeri hekimi tarafından yakından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Yanıtsızlık durumu, 6331 sayılı İş Sağlığı ve Güvenliği Kanunu'nun işçiyi koruma borcu kapsamında titizlikle takip edilmeli, çalışanın maruziyet riski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Aşılama Takvimi ve Dokümantasyon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gerçekleştirilen tüm aşılama süreçleri, kişisel sağlık dosyalarında güncel tutulmalı; aşı dozları, tarihleri ve titre kontrol sonuçları düzenli olarak kaydedilmelidir.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gereği, çalışanların aşılanma durumları ve bağışıklık düzeyleri, işyerindeki biyolojik risk değerlendirmesinin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takip edilen bir aşılama takvimi, iş kazası veya meslek hastalığı risklerini azaltır; ayrıca olası bir maruziyet anında çalışanın bağışıklık durumunun bilinmesi hızlı müdahaleyi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Aşılama takviminin takibi, işveren ve işyeri hekiminin ortak sorumluluğundadır; kayıtların doğruluğu, denetimlerde yasal uyumun en önemli kanıtlarından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 Öncesi Serolojik Tarama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etkenlerle çalışma yürütülen işyerlerinde, çalışanların bağışıklık durumunun belirlenmesi için aşı öncesi serolojik tarama testleri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testler, çalışanın ilgili biyolojik etkene karşı önceden antikor geliştirip geliştirmediğini saptamak amacıyla Biyolojik Etkenlere Maruziyet Risklerinin Önlenmesi Hakkında Yönetmelik gereği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Serolojik tarama sonuçları, işyeri hekimi tarafından değerlendirilerek çalışanın bağışıklık düzeyi kayıt altına alınır ve süreç yönetilir.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Bağışıklık durumu, işin niteliğine göre maruziyet riskini minimize etmek için temel bir sağlık gözetimi kriteridir.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Gereksiz Aşıdan Kaçınma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serolojik taramalar sonucunda yeterli bağışıklığı olduğu tespit edilen çalışanlara, gereksiz aşı uygulanmasından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Gereksiz aşı uygulaması hem sağlık maliyetlerini artırır hem de çalışanın gereksiz tıbbi işleme maruz kalmasına neden olur; bu durum etik ve tıbbi açıdan uygun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Bağışıklık seviyesi yeterli olan bireylerde aşılamanın koruyucu etkisi olmayacağı için kaynakların etkin kullanımı ve sağlık yönetimi açısından tarama sonuçları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çalışanların sağlığını korurken en az müdahaleli ve en etkili yöntemi seçmekle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Duyarlı Çalışan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Serolojik tarama sonuçlarına göre bağışıklığı olmayan veya duyarlı olan çalışanlar tespit edilerek, aşılama programına dahil edilmeleri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Duyarlı çalışanlar, biyolojik etkenlere karşı koruma kalkanı bulunmayan grup olarak değerlendirilir ve bu kişilerin çalışma ortamındaki riskleri daha yakından takip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Bağışıklık durumu düşük olan çalışanlar için aşılama, sağlık gözetimi kapsamında uygulanan en kritik tamamlayıcı korunma önlemlerinden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süreçte çalışanların tıbbi geçmişi ve kişisel sağlık verileri, Biyolojik Etkenlere Maruziyet Risklerinin Önlenmesi Hakkında Yönetmelik hükümlerine uygun şekilde gizli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Verilerinin Kaydı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 öncesi serolojik tarama sonuçları, bağışıklık verileri ve uygulanan aşılar, işyeri hekimi tarafından kişisel sağlık dosyasında sistematik olarak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işyerinde biyolojik etkenlere maruziyetin izlenmesi ve meslek hastalıklarının önlenmesi amacıyla yasal mevzuatta belirtilen süre boyunca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sisteminin güncel ve erişilebilir olması, işyeri denetimlerinde ve olası biyolojik kaza durumlarında hızlı müdahale stratejileri geliştirilmesine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Verilerin tutulması, Biyolojik Etkenlere Maruziyet Risklerinin Önlenmesi Hakkında Yönetmelik gereği işverenin yasal sorumlulukları arasında yer almaktadır.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Aşılama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Aşılama ve serolojik tarama süreçleri, işyerindeki biyolojik risk değerlendirmesi sonuçlarına göre yıllık sağlık gözetim programı dahilinde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yapılırken çalışanların vardiya düzenleri, işe giriş tarihleri ve maruz kalabilecekleri biyolojik etken türleri gibi faktörler dikkate alınarak bir takvim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Aşılama takvimi, çalışanların katılımını sağlayacak şekilde organize edilmeli ve sürecin sürekliliği için periyodik hatırlatmalar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Etkili bir aşılama planı, işyerinde oluşabilecek biyolojik kaynaklı toplu hastalık risklerini en aza indirerek iş sürekliliğini ve çalışan sağlığını güvence altına alır.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 Yan Etkileri ve Kontrendikasyonlar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 sonrası gelişebilecek hafif yan etkiler arasında aşı yerinde ağrı, şişlik veya kızarıklık bulunabilir; bu semptomlar genellikle kendiliğinden kısa sürede geçer ve ciddi bir tıbbi müdahale gerektirmez.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Gebelik durumu, canlı aşıların uygulanması için temel bir kontrendikasyon oluşturabilir; bu nedenle gebelik planlayan veya gebe olan çalışanların aşılanmadan önce mutlaka hekim görüşü alması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İmmünsupresif tedavi gören veya bağışıklık sistemi baskılanmış bireylerde aşı yanıtı farklılık gösterebilir; Biyolojik Etkenlere Maruziyet Risklerinin Önlenmesi Hakkında Yönetmelik kapsamında bu durum risk değerlendirmesine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 kontrendikasyonları, kişinin geçmişteki alerjik reaksiyonları veya mevcut sağlık durumu göz önünde bulundurularak belirlenmeli; riskli durumlarda aşıdan kaçınılmalı veya alternatif yöntemlere başvurulmalıdır.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Bilgilendirilmiş Onam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Bilgilendirilmiş onam, aşılama öncesinde çalışana yapılacak aşının faydaları, olası yan etkileri ve riskleri hakkında şeffaf bilgi verilmesi sürecidir; bu uygulama yasal ve etik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aşıyı kabul etme veya reddetme hakkı bulunmaktadır; verilen kararın sonuçları hakkında çalışanın tam donanımlı şekilde bilgilendirilmesi, işverenin sorumluluğunun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çalışanın sağlık verilerinin gizliliğini korumalı ve aşı sürecini gönüllülük esasına dayalı olarak yürütmelidir.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Onam formları, çalışanın aşıya dair tüm riskleri anladığını belgeleyen resmi dokümanlardır; bu formlar işyeri hekimi gözetiminde imzalanmalı ve kişisel sağlık dosyalarında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Ajanların Tanılanması ve Laboratuvar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etkenlerin kesin tanısı, laboratuvar ortamında kültür, PCR (polimeraz zincir reaksiyonu) veya serolojik yöntemler kullanılarak yapılır; bu testler maruziyetin doğru yönetilmesi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Kültür yöntemleri, ajanın canlılığını ve antibiyotik duyarlılığını belirlemek için kullanılırken, moleküler yöntemler (PCR) ajanın genetik varlığını çok kısa sürede tespit etmemizi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tarafından yönlendirilen sağlık gözetimi kapsamında, çalışanlardan alınan numunelerle yapılan analizler, meslek hastalığı şüphesini netleştirmek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Tanı süreci, 6331 sayılı İş Sağlığı ve Güvenliği Kanunu uyarınca çalışanın sağlık kaydının bir parçasıdır ve gizlilik esaslarına uygun şekilde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 Sonrası İzlem ve Takip</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 uygulamasından sonra çalışanlar, olası anafilaktik reaksiyonlar veya erken dönem yan etkilerin tespiti amacıyla belirli bir süre işyeri hekimi gözetiminde bekletilmelidir.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 süreci sadece uygulama anıyla sınırlı kalmamalı, sonraki 24-48 saat içerisinde gelişebilecek semptomlar için çalışana ulaşılabilir bir iletişim kanalı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bildirdiği semptomlar kayıt altına alınmalı ve işyeri sağlık birimi tarafından periyodik olarak değerlendirilerek raporlanmalıdır; bu veriler kurumun aşılama başarısını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karşı yürütülen aşılama programlarında izlem, işyerinde çalışan sağlığının korunması ve olası meslek hastalıklarının önlenmesi adına kritik bir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Hekim Değerlendirmesi ve Uygunluk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aşılama öncesinde çalışanın tıbbi geçmişini, kronik hastalıklarını ve güncel ilaç kullanımlarını detaylı bir şekilde değerlendirerek aşının uygunluğunu saptamalıdır.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Gebe veya Emziren Kadınların Çalıştırılma Şartlarıyla Emzirme Odaları ve Çocuk Bakım Yurtlarına Dair Yönetmelik kapsamında, risk grubundaki çalışanların özel olarak muayene edilmesi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Bağışıklık durumu düşük olan veya aktif enfeksiyon geçiren kişilerde aşılama ertelenmeli; hekim, çalışanın sağlık durumuna göre en uygun zamanlamayı planlamalıdır.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Hekim değerlendirmesi, çalışanın işyerindeki biyolojik tehlikelere maruziyet seviyesi ile birleştirilerek, koruyucu hekimlik ilkeleri doğrultusunda karar verilmesini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Alternatif Koruma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Aşılanması tıbbi nedenlerle mümkün olmayan veya aşıya yanıt vermeyen çalışanlar için, kişisel koruyucu donanım kullanımı gibi ikincil koruma önlemleri eksiksiz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aşı dışında toplu korunma önlemlerinin (havalandırma, izolasyon, çalışma ortamı düzenlemesi) öncelikli olduğunu vurgular.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risk taşıyan çalışma alanlarında, aşılanamayan personelin çalışma saatleri veya görev tanımları, maruziyeti azaltacak şekilde yeniden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Alternatif yöntemler, hekimin belirlediği risk analizine dayalı olmalı ve çalışanın işyerindeki biyolojik tehlikelerden maksimum düzeyde korunmasını hedeflemelidir.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Aşılama Kayıtlarının Sağlık Dosyalarında Saklanması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riski olan işlerde, çalışanların aşılanma kayıtları işyeri hekimi tarafından sağlık dosyalarında titizlikle tutulmalıdır (Biyolojik Etkenlere Maruziyet Risklerinin Önlenmesi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dosyaları, çalışanın işe girişinden itibaren biyolojik risklere karşı aldığı tüm önleyici tedbirleri ve aşılanma tarihlerini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olası bir enfeksiyon durumunda çalışanın bağışıklık durumunun hızlıca belirlenmesini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Dosyalama süreci, işin doğasına bağlı olarak uzun süreli saklama gerektirir ve yetkisiz erişime kapalı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Sağlık Verilerinde Gizlilik ve KVKK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verileri, 6698 sayılı KVKK kapsamında özel nitelikli kişisel veri olarak kabul edilir ve korunması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 kayıtları ve bağışıklık bilgileri, sadece yetkili sağlık personeli tarafından görülebilir; işveren veya idari personel bu verilere doğrudan erişmemelidir.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Gizlilik prensibi gereği, sağlık dosyaları üçüncü kişilerle paylaşılmadan önce gerekli anonimleştirme işlemleri yapılmalı veya çalışanın açık rızası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 güvenliğinin ihlali, hem hukuki hem de idari yaptırımlara yol açabileceği için dijital veya fiziksel arşivleme süreçlerinde sıkı denetim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Bağışıklık Takip Listeleri ve İzleme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biyolojik risk etmenlerine maruz kalan çalışanlar için güncel bir bağışıklık takip listesi oluşturmalıdır (Biyolojik Etkenlere Maruziyet Risklerinin Önlenmesi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liste, aşıların yapıldığı tarihleri, hatırlatma dozlarını ve çalışanın bağışıklık seviyesini izlemek için bir araç olarak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Takip listesi, risk değerlendirmesi sonuçlarıyla uyumlu olmalı ve belirli aralıklarla gözden geçirilerek eksik aşıları olan çalışanlar tespit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Bağışıklık takibi, işyerinde salgın hastalıkların yayılmasını önlemek adına proaktif bir yaklaşım olarak kabul edilmektedir.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Süreçleri ve Kayıtların İbrazı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müfettişleri tarafından yapılan denetimlerde, işveren veya temsilcisi, çalışanların aşı kayıtlarını ve sağlık gözetim belgelerini ibraz etmekle yükümlüdür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eksiksiz ve güncel olması, işyerinin biyolojik risk yönetimi konusundaki başarısını ve mevzuata uyumunu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esnasında verilerin gizliliği ihlal edilmeden, sadece mevzuatta belirtilen yetkili mercilere gerekli bilgiler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tutulmaması, denetimlerde idari yaptırımlarla karşılaşılmasına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 Kayıtlarının Güncellenmesi ve Periyodik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 kayıtları, çalışanın maruz kaldığı biyolojik etkenin türüne ve güncel tıp otoritelerinin önerilerine göre periyodik olarak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çalışanların aşılanma süreçlerini yakından izleyerek, bağışıklık korumasının azaldığı durumlarda gerekli yönlendirmeleri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değişikliği veya risk profilindeki değişimler, aşı takviminin revize edilmesini gerektirebilir.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 kayıtlar, çalışanların sağlığını korumak ve işyerinde güvenli bir çalışma ortamı sağlamak için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Özel Risk Grupları İçin Ek Aşı Programları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Veteriner hekimler ve hayvan bakıcıları, kuduz gibi zoonoz hastalıklara karşı maruziyet öncesi aşılanmalıdır; bu aşılar koruyucu hekimlik açısından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Laboratuvar çalışanları, özellikle tüberküloz riski olan ortamlarda BCG aşısı ile desteklenmelidir; bu durum biyolojik etkenlerle doğrudan temas eden personel için zorunluluk arz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Kreş ve okul personeli, çocukluk çağı hastalıklarına karşı bağışıklıklarını kontrol ettirmeli ve eksik aşılarını tamamlamalıdır; bu uygulama toplum sağlığını ve işyeri güvenliğini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gereği, işveren riskli gruplara aşıları ücretsiz sağlamakla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Sektöre Özgü Biyolojik Risk Faktörleri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sektörün biyolojik risk profili farklıdır; veteriner klinikleri doğrudan hayvan teması, laboratuvarlar ise enfeksiyöz materyal ile çalışma riski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Kreşlerdeki biyolojik riskler, çocukların bağışıklık sistemlerinin gelişimi ve yakın temaslı oyun süreçleri nedeniyle daha dinamik bir yayılım potansiyeline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her sektörün kendine has biyolojik tehlike kaynaklarını risk değerlendirmesi raporunda detaylandırmalıdır.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Risklerin belirlenmesinde, çalışanların görev tanımları ve çalışma ortamındaki temas yoğunluğu temel gösterge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Risklerde Kontrol Stratejileri ve Mevzuat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etkenlerle mücadelede kontrol hiyerarşisi esastır; öncelik biyolojik etkenin tamamen ortamdan uzaklaştırılması (eliminasyon) veya daha az tehlikeli olanla değiştirilmesidir (ikame).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İkame mümkün değilse, mühendislik önlemleri (kapalı sistemler, HEPA filtreler, negatif basınçlı odalar) uygulanmalı; ardından idari önlemler ve kişisel koruyucu donanım kullanımı gelmelidir.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işverene risk değerlendirmesi yapma, çalışanları bilgilendirme ve acil durum planları oluşturma sorumluluğu yükler.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biyolojik risklere karşı düzenli eğitimi, el hijyeni uygulamaları ve doğru KKD kullanımı, kazaların önlenmesinde en etkili savunma hattıdır.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Öncesi ve Sonrası Süreçler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öncesi aşılama, bağışıklık sistemini önceden hazırlayarak olası bir bulaş durumunda hastalığın şiddetini azaltır veya tamamen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sonrası profilaksi, kaza veya temas anında uygulanan acil tıbbi müdahaledir; bu süreç vakit kaybetmeksizin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uyarınca, çalışanlar maruziyet sonrası izlenecek acil prosedürler konusunda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sonrası bildirim sistemi, maruziyetin türüne ve şiddetine göre sağlık birimlerine anında aktarılmalıdır.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Tıbbi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aşı kayıtları, bağışıklık durumları ve geçirdikleri muhtemel maruziyet olayları, işyeri hekimi tarafından düzenli olarak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kayıtlar, 6331 sayılı İş Sağlığı ve Güvenliği Kanunu uyarınca gizlilik prensibiyle saklanmalı ve gerektiğinde denetim süreçlerine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tıbbi izleme, aşının sağladığı koruyuculuğun zamanla azalıp azalmadığını tespit etmek için periyodik olarak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sistemleri, işyeri hekiminin sağlık gözetimi kapsamında sunduğu raporlarla entegre bir şekilde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Bağışıklık Planlaması ve Yönetim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Bağışıklık planlaması, işyeri hekimi koordinasyonunda, yıllık İSG planı içerisinde stratejik bir başlık olarak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gruplarına göre aşı takvimleri oluşturulmalı ve çalışanların bu takvime uyumu, idari bir zorunluluk olarak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gereği, işveren aşılanma planlamasını periyodik olarak gözden geçirmelidir.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aşamasında, çalışanın çalışma koşulları ve maruz kaldığı biyolojik etkenin türü, önceliklendirme kriterlerini belirlemektedir.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Hijyeni: Su-Sabun ve Antiseptik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hijyeni, biyolojik etkenlerin yayılmasını önlemede en etkili yöntemdir ve Biyolojik Etkenlere Maruziyet Risklerinin Önlenmesi Hakkında Yönetmelik gereği işverenler gerekli hijyen ekipmanlarını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ve sabun ile el yıkama, ellerdeki geçici florayı fiziksel olarak uzaklaştırarak enfeksiyon riskini en aza indirir ve özellikle görünür kirlenme olan durumlarda tercih edilen standart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Alkol bazlı el antiseptikleri, ellerde gözle görülür kirlenme bulunmadığı durumlarda, hızlı ve etkili bir dezenfeksiyon sağlamak amacıyla kullanılır ve uygulama sonrası durulama gerektirmez.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iki yöntem de biyolojik riskleri minimize etmek için doğru teknikle uygulanmalı, el hijyeni istasyonları işyerinin kritik noktalarında her zaman erişilebilir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WHO 5 Endikasyon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Dünya Sağlık Örgütü tarafından belirlenen 5 endikasyon, çalışma ortamlarında biyolojik riskleri azaltmak için el hijyeninin uygulanması gereken kritik anları tanımlar ve standart bir yaklaşım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Birinci endikasyon hastaya veya çalışma alanına dokunmadan hemen önce, ikinci endikasyon ise aseptik bir işlem gerçekleştirmeden veya temiz bir işleme başlamadan hemen önce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Üçüncü endikasyon vücut sıvısı maruziyeti riski sonrası, dördüncü endikasyon hastaya veya ilgili çalışma alanına dokunduktan sonra, beşinci endikasyon ise çevreyle temastan hemen sonra gerçekleşmelidir.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beş temel kural, biyolojik etkenlerin çapraz bulaşmasını engellemek için tüm çalışanlar tarafından benimsenmeli ve işyerindeki eğitim programlarında uygulamalı olarak düzenli şekilde hatırlatılmalıdır.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Süre ve WHO 6 Adım Tekniği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ve sabunla el yıkama işlemi, avuç içlerinden başlayarak parmak araları ve tırnak uçlarını kapsayacak şekilde WHO tarafından önerilen 6 adım yöntemiyle toplam 40-60 saniye sürmelidir.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Alkol bazlı el antiseptiği kullanıldığında ise ellerin tüm yüzeylerinin tamamen ıslanması sağlanmalı ve elin her noktasına temas ettirilerek kuruyana kadar yaklaşık 20-30 saniye ovuşturulmalıdır.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WHO 6 adım tekniği, el sırtlarını, parmak aralarını ve başparmakları içine alan kapsamlı bir mekanik temizlik sağlar; bu teknik biyolojik etkenlerin gizlenebileceği tüm bölgeleri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süre ve tekniklere uyması, Biyolojik Etkenlere Maruziyet Risklerinin Önlenmesi Hakkında Yönetmelik kapsamında işyerinde güvenli bir çalışma ortamı sağlamak için kritik bir idari önlem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Görünür Kirlenme ve Su-Sabun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Eller üzerinde kan, vücut sıvısı, toz veya gözle görülür herhangi bir kirlenme mevcut olduğunda, alkol bazlı antiseptikler yeterli temizliği sağlayamaz ve mutlaka su ve sabun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Alkol bazlı el antiseptikleri, organik maddelerle karşılaştıklarında etkinliklerini kaybedebilir; bu nedenle kirlenmiş ellerin önce mekanik olarak sabunla temizlenmesi, biyolojik riskin ortadan kaldırılması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Görünür kirlenme durumunda el hijyeni uygulanmaması, biyolojik etkenlerin çalışma ortamına yayılmasına ve çalışanların enfeksiyon riskiyle karşı karşıya kalmasına neden olan önemli bir güvensiz davranıştır.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çalışanların ellerindeki kirlenmeyi doğru değerlendirebilmeleri için gerekli farkındalık eğitimlerini vermeli ve el hijyeni prosedürlerini görünür kirlenme durumlarını kapsayacak şekilde detaylandırmalıdır.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Erişilebilirlik: Hijyen İstasyonları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hijyeni istasyonları, çalışanların iş akışını aksatmayacak şekilde, çalışma alanlarına ve giriş-çıkış noktalarına yakın, kolay ulaşılabilir ve görünür yerlerde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Lavabolar ve alkol bazlı el antiseptiği dağıtıcıları, biyolojik riskin yüksek olduğu bölümlerde yeterli sayıda bulunmalı ve ekipmanların sürekliliği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İstasyonların temizliği ve stok yönetimi, Biyolojik Etkenlere Maruziyet Risklerinin Önlenmesi Hakkında Yönetmelik gereği işyerinde hijyen standartlarını korumak amacıyla periyodik olarak denetlenmeli ve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Erişilebilirlik, el hijyeni uyumunu doğrudan artıran bir faktördür; bu nedenle istasyon yerleşimi, risk değerlendirmesi sonuçlarına göre optimize edilerek çalışanların hijyen kurallarına uyması teşvik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Kritik Hijyen Anları: Eldiven ve Maske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değişimi, eldivenlerin kirlendiği veya hasar gördüğü her durumda derhal yapılmalı ve eldivenlerin dış yüzeyine dokunulmamalıdır.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 çıkarma işlemi, maskenin ön yüzeyine (kontamine kısma) temas etmeden, sadece kulak arkasındaki iplerinden tutularak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Kontamine alanlardan temiz alanlara geçiş yaparken, tüm koruyucu ekipmanların (KKD) usulüne uygun şekilde çıkarılması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 Biyolojik Etkenlere Maruziyet Risklerinin Önlenmesi Hakkında Yönetmelik gereği çapraz bulaşmayı önlemek için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Çapraz Bulaşmayı Önleme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Çapraz bulaşma, biyolojik etkenlerin enfekte olmuş bir yüzeyden temiz bir yüzeye veya kişiye taşınmasıdır; bu riski azaltmak için iş istasyonları sürekli temiz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 kullanılan ekipmanlar, biyolojik etkenlerin yayılımını engellemek amacıyla düzenli olarak dezenfekte edilmeli ve kişisel eşyalar ile iş ekipmanları birbirinden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uyarınca, kirli ve temiz alanlar arasında fiziksel veya prosedürel bariyerler oluşturulması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uygulamalarında, atık yönetimi prosedürleri takip edilerek kontamine materyallerin doğru şekilde bertarafı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Enfeksiyöz Materyaller ve Bulaşma Yolları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 vücut sıvıları ve doku örnekleri, mikroorganizmaların bulaşması için birer taşıyıcı ortamdır; bu materyallerle temas, Biyolojik Etkenlere Maruziyet Risklerinin Önlenmesi Hakkında Yönetmelik gereği ciddi bir iş sağlığı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Bulaşma potansiyeli, materyalin türüne ve patojenin konsantrasyonuna bağlı olarak değişir; özellikle parenteral yol, mukoza teması veya solunum yoluyla bulaşma riskleri her zaman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bu materyallerle çalışırken her numuneyi potansiyel olarak enfeksiyöz kabul etmeli ve evrensel önlemleri uygulamalıdır; bu yaklaşım, henüz tanımlanmamış patojenlerden korunmak için temel bir savunma hattıdır.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Enfeksiyöz materyallerle temas durumunda, vakit kaybetmeden ilgili sağlık birimine başvurulmalı ve maruziyetin gerçekleştiği koşullar tutanak altına alınarak 6331 sayılı İş Sağlığı ve Güvenliği Kanunu kapsamında bildirim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Prosedürel Sıralama ve Güvenli Alan Geçişi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Kontamine alanlardan çıkış sırasında uygulanan sıralama (KKD'lerin çıkarılması), mikroorganizmaların dış ortama taşınmasını engellemek için standart bir protokole dayanmalıdır.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olarak en çok kirlenen ekipman (önlük veya maske), ardından eldivenler ve en son el hijyeni olacak şekilde bir sıra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tarafından belirlenen bu prosedürlere uyulması, çalışanların ve çevrenin güvenliği için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Eğitimlerde bu sıralamanın uygulamalı olarak gösterilmesi, hatalı ekipman çıkarımından kaynaklanan maruziyetleri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Hijyeni ve Sürekli Temizlik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hijyeni, biyolojik risklerle mücadelede en etkin yöntemdir ve eldiven kullanımı el hijyeninin yerini tutmaz; eldiven çıkarıldıktan sonra eller mutlaka yıkanmalıdır.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Eller, en az 20 saniye boyunca su ve sabunla veya alkol bazlı el dezenfektanı ile ovalanarak temizlenmeli, tırnak araları ve parmak uçları ihmal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el hijyeninin tüm çalışanlar için zorunlu bir uygulama olduğunu vurgular.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Alkol bazlı dezenfektanlar, suyun bulunmadığı acil durumlarda pratik bir çözüm sunar ancak gözle görülür kirlilik durumunda mutlaka sabunlu su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Yeme-İçme ve Alışkanlık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yemek ve içecek tüketimi, biyolojik etkenlerin sindirim yoluyla vücuda girişine zemin hazırladığı için kesinlikle yasaklanmalı ve sadece belirlenen temiz alanlarda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kuralları bir alışkanlık haline getirmesi, güvenlik kültürünün bir parçasıdır ve işveren tarafından düzenli olarak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işyerinde güvenli bir çalışma ortamı oluşturulmasını zorunlu tutar; yeme-içme kurallarına uyulmaması, ciddi sağlık risklerine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Bilinçli davranışlar ve sürekli farkındalık, biyolojik tehlikelerin etkilerini azaltan en güçlü idari önlemlerden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 Dezenfektan Seçimi ve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uyarınca, yüzeylerdeki mikroorganizma yükünü azaltmak için %70 etil alkol, sodyum hipoklorit (çamaşır suyu) veya kuaterner amonyum bileşikleri gibi onaylı dezenfektanlar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%70 alkol çözeltileri, hızlı etki süreleri nedeniyle laboratuvar tezgahları gibi küçük ve gözeneksiz yüzeylerde tercih edilirken, sodyum hipoklorit daha geniş alanlarda ve kan bulaşlarında güçlü bir virüsidal etki sağlamaktadır.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Kuaterner amonyum bileşikleri, yüzeylere zarar vermeyen yapısı sayesinde günlük temizlik protokollerinde güvenle kullanılabilir; ancak kullanım öncesi mutlaka ürünün etiketindeki seyreltme oranlarına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Dezenfektan seçimi yapılırken, yüzeyin türü, maruz kalınan biyolojik etkenin direnç düzeyi ve malzemenin kimyasal aşınmaya karşı dayanıklılığı dikkate alınmalı, uygun olmayan kimyasalların karıştırılmasından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Etkinlik İçin Kritik Faktör: Temas Süresi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Dezenfektanın biyolojik etkenleri etkisiz hale getirebilmesi için yüzeyde belirli bir süre boyunca ıslak kalması gerekir; bu süre, ürünün etkinliği için en temel parametredir.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Çoğu dezenfektan, uygulandığı yüzeyde en az 5 ila 10 dakika boyunca kurumadan bekletilmelidir; hızlı kuruyan ürünlerde, yüzeyin ıslak kalmasını sağlamak için uygulama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Temas süresi, ortamdaki nem ve sıcaklık koşullarından etkilenir; bu nedenle sıcaklık düştüğünde veya nem azaldığında, dezenfektanın kuruma süresi kısalacağından daha sık uygulama gerekebilir.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dezenfektan kullanımında acele etmemesi, ürünün kutusunda belirtilen süre kadar yüzeyde kalmasının sağlanması, biyolojik riskin bertaraf edilmesi açısından yasal bir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 veya Vücut Sıvısı Dökülmelerinde Temizlik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 veya vücut sıvısı dökülen yüzeylerde doğrudan dezenfektan uygulanması yerine, öncelikle mekanik temizlik ve emdirme yöntemi ile kaba temizlik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Döküntünün üzerine kağıt havlu veya emici pedler konularak sıvının yayılması engellenmeli, ardından uygun kişisel koruyucu donanım (eldiven, önlük) kullanılarak kirlilik ortamdan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temizlikten sonra yüzey, çamaşır suyunun 1/10 oranında seyreltilmesiyle hazırlanan (yaklaşık %0,5 / 5.000 ppm aktif klor) sodyum hipoklorit çözeltisi ile dezenfekte edilmeli ve bu işlemin yüzeyde en az 10-15 dakika bekletilmesi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açısından, kirlenmiş temizlik malzemeleri tıbbi atık kapsamında değerlendirilmeli ve ilgili yönetmeliklere uygun olarak sızdırmaz poşetlerde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Yüzey ve Kimyasal Uyumluluğu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seçilen dezenfektanın uygulama yapılacağı yüzey malzemesi ile uyumlu olması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Metal yüzeylerde hipoklorit kullanımı korozyona (paslanmaya) neden olabileceğinden, bu tür yüzeylerde daha az aşındırıcı olan alkol bazlı veya özel metal koruyuculu dezenfektanlar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Plastik ve kauçuk yüzeylerde uzun süreli hipoklorit kullanımı malzemenin esnekliğini kaybetmesine ve çatlamasına yol açarak, çatlaklarda biyolojik etkenlerin barınmasına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kullanılan tüm yüzeyler için, uygun dezenfektanları listeleyen bir uyumluluk tablosu oluşturulmalı ve temizlik personeli bu tabloya göre yönlendirilmelidir.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Temizlik Kayıtları ve Dokümantasyon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hijyenik koşulların sürdürülebilirliğini sağlamak adına tüm temizlik ve dezenfeksiyon işlemleri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kayıtlarında; işlemin yapıldığı tarih, kullanılan dezenfektan türü, uygulama saati ve işlemi yapan sorumlu personelin imzası mutlaka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kayıt tutulması, olası bir enfeksiyon kaynağının tespitinde izlenebilirlik sağlar ve İş Sağlığı ve Güvenliği denetimlerinde yasal bir kanıt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dijital veya basılı formlarda saklanmalı, periyodik olarak temizlik sorumlusu tarafından incelenerek eksiklikler veya hatalı uygulama eğilimleri tespit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Sterilizasyonunda Otoklavlama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Otoklavlama, basınçlı su buharı kullanarak mikroorganizmaları yok eden en etkili sterilizasyon yöntemidir; 121 derece sıcaklıkta ve 15 dakika boyunca uygulanması, biyolojik etkenlerin tamamen inaktive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gereği, otoklav cihazlarının düzenli bakımı ve kalibrasyonu, sterilizasyon işleminin güvenilirliği açısından kritik öneme sahiptir; hatalı veya bakımsız cihazlar süreci geçersiz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Otoklav içerisine yerleştirilen malzemelerin buhar geçişine uygun şekilde dizilmesi, ısının her noktaya eşit dağılmasını sağlar; aşırı yükleme yapılması sterilizasyon kalitesini düşürerek patojenlerin hayatta kalmasına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İşlem sonrası otoklav göstergeleri ve kimyasal indikatörler kontrol edilerek, hedeflenen sıcaklık ve süre değerlerine ulaşıldığı doğrulanmalıdır; uygun olmayan sonuçlar durumunda işlem tekrarlanmalı ve ekipman kullanımı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Sterilizasyon Alternatifleri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sterilizasyon, yüksek sıcaklık yöntemlerine dayanamayan ısıya duyarlı tıbbi ekipman ve yüzeylerin dezenfeksiyonunda kullanılan etkili bir yöntemdir; uygun kimyasalın seçimi, ekipman materyali ile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dezenfektanların konsantrasyonu, temas süresi ve pH değeri, mikrobiyolojik etkinin sağlanması için üretici talimatlarına göre kesinlikle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Uygulamalarda çalışanların solunum ve cilt yoluyla maruziyetini önlemek için uygun havalandırma sistemleri çalıştırılmalı ve kişisel koruyucu donanımlar (eldiven, gözlük, maske) eksiksiz bir şekilde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kimyasal maddelerin güvenlik bilgi formları işyerinde kolayca erişilebilir bir noktada bulundurulmalı, acil durum prosedürleri ve dökülme kitleri olası kazalara karşı her zaman hazır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Kaynak Kontrolü ve Mühendislik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karşı korunmada ilk adım, kaynağı kontrol altına alarak maruziyeti en aza indirmektir; bu süreç, mühendislik önlemleri ile çalışma ortamındaki patojen yayılımını kısıtlamayı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güvenlik kabinleri ve kapalı sistemler, enfeksiyöz materyallerin ortama saçılmasını önleyen temel mühendislik araçlarıdır; bu cihazların periyodik kontrolleri yönetmelik uyarınca aksatılmadan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kontrolü, sadece ekipmanla sınırlı kalmayıp, personelin çalışma tekniklerini optimize etmesini ve iş süreçlerini biyolojik riskleri minimize edecek şekilde yeniden yapılandırmasını da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aerosol oluşumunu engelleyen santrifüj kapakları ve pipetleme teknikleri gibi idari önlemler, Biyolojik Etkenlere Maruziyet Risklerinin Önlenmesi Hakkında Yönetmelik gereği zorunlu birer uygulamadır.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Temizlik, Dezenfeksiyon ve Sterilizasyon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hijyeninde temizlik, dezenfeksiyon ve sterilizasyon birbirini takip eden ve asla atlanmaması gereken aşamalardır; temizlik yapılmadan sterilizasyon uygulamak, organik kirlerin varlığı nedeniyle başarısızlıkla sonuçlanacaktır.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aşamasında ekipman üzerindeki tüm organik atıklar, kan ve doku parçaları mekanik yollarla arındırılmalı, dezenfeksiyon aşamasında ise patojenlerin sayısı güvenli seviyelere indirilerek risk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dezenfeksiyon sonrası uygulanan nihai aşama olup, tüm canlı mikroorganizmaların ve sporların yok edilmesini hedefler; bu süreç biyolojik etkenlere karşı korumada en yüksek güvenlik düzeyini temsil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hijyenik süreçlerin tanımlanması ve bu süreçlerin izlenmesi işverenin sorumluluğudur; tüm çalışanlar bu prosedürleri uygulamalıdır.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Sterilizasyon İşlemlerinde Validasyon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işlemlerinin etkinliği, düzenli validasyon çalışmaları ile doğrulanmalı; ekipmanların belirlenen standartlarda sterilizasyon sağlayıp sağlamadığı fiziksel, kimyasal ve biyolojik indikatörler yardımıyla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indikatörler, sterilizasyonun en zor gerçekleştiği noktalara yerleştirilerek, dirençli bakteri sporlarının yok olup olmadığı kontrol edilmelidir; bu testler, sterilizasyon sisteminin güvenilirliğini kanıtlayan en kesin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Validasyon çalışmaları, ilgili mevzuat ve üretici standartlarına uygun periyotlarla tekrarlanmalı; cihaz üzerinde yapılan her türlü onarım veya parça değişimi sonrası yeniden validasyon süreci zorunlu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Geçersiz sonuç veren validasyon testleri, sistemde bir arıza olduğunu veya işlemin hatalı uygulandığını gösterir; bu durumda ilgili ekipmanlar steril kabul edilmemeli ve sterilizasyon süreci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Dokümantasyon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süreçlerinin izlenebilirliğini sağlamak amacıyla, her işlem için tarih, saat, kullanılan yöntem, sorumlu personel ve sonuç verilerini içeren kayıtlar düzenli bir şekilde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tutulan tüm hijyen ve sterilizasyon kayıtları, denetimlerde ibraz edilmek üzere yasal saklama süreleri boyunca arşivlenmeli ve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Elektronik veya manuel olarak tutulan kayıtlar, sterilizasyon hatalarının geriye dönük analiz edilmesini sağlar; herhangi bir kontaminasyon şüphesinde, hangi ekipmanın ne zaman ve nasıl steril edildiği hızlıca tespit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sistemi, işyerindeki güvenlik kültürünün bir parçası olarak görülmeli, eksik veya hatalı veri girişi yapılmamalıdır; düzenli denetimlerle kayıtların doğruluğu ve sürekliliği yönetici tarafından onaylanmalıdır.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Hijyen ve İşyeri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kıyafetlerinin evde yıkanması, biyolojik etkenlerin yaşam alanlarına taşınmasına neden olur; bu nedenle işveren, kıyafetlerin işyerinde veya profesyonel tesislerde temizlenmesini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 yeme ve içme faaliyetleri kesinlikle yasaktır; bu eylemler, ellerdeki veya ortamdaki biyolojik ajanların ağız yoluyla vücuda girmesine doğrudan sebep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gereği, işveren hijyenik ortamı sağlamak ve çalışanları bu konuda eğitmekle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belirlenen hijyen kurallarına uyulmaması, hem çalışanın hem de ailesinin sağlığını tehdit eden ciddi bir risk faktörü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Kıyafet Ayrımı ve Koruyucu Donanım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kıyafetleri ve günlük giysiler, kontaminasyonu önlemek amacıyla birbirinden tamamen ayrı tutulmalıdır; bu ayrım, biyolojik etkenlerin yayılımını engellemede en temel koruma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Kirlenmiş iş kıyafetleri, özel olarak etiketlenmiş torbalarda taşınmalı ve temizlikleri sırasında uygun dekontaminasyon işlemleri uygulanmalıdır; bu işlemler uzmanlık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kullanılan koruyucu giysilerin, maruz kalınan biyolojik riskin türüne göre seçilmesi ve düzenli olarak değiştirilmesi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Kıyafet değişimi sırasında çalışanların kişisel eşyaları ile iş kıyafetlerinin temas etmemesine azami dikkat gösterilmeli, geçiş alanlarında hijyen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Soyunma Odaları ve Dolap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Soyunma odaları ve dolaplar, temiz ve kirli kıyafetlerin birbirine karışmasını engelleyecek çift bölmeli sistemlerle dizayn edilmelidir; bu yapı çapraz bulaşmayı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vardiya bitiminde iş kıyafetlerini uygun şekilde dolaplarına yerleştirmeli ve kişisel eşyalarını bu bölmelerden ayrı tutarak kontaminasyon riskini ortadan kaldırmalıdır.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Dolapların düzenli olarak temizlenmesi ve dezenfekte edilmesi işverenin sorumluluğundadır; bu alanlarda gıda maddesi veya kişisel bakım ürünü bulundurulmamalıdır.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kıyafet yönetimine dair kuralların yazılı hale getirilmesi ve çalışanların bu kurallara uyumunun periyodik olarak denetlenmesi, İSG yönetiminin temel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Hijyeni ve Yıkama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hijyeni, biyolojik etkenlerin yayılmasını önlemede en etkili yöntemdir; eller, işe başlamadan önce, molalardan sonra ve kirlenme şüphesi olan her durumda yıkanmalıdır.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yıkama işlemi, sıcak su ve uygun antiseptik sabun kullanılarak, parmak araları ve tırnak dipleri dahil edilerek en az yirmi saniye süreyle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yıkama alanlarında tek kullanımlık kağıt havlular bulunmalı ve kurutma işlemi, bakterilerin üremesine neden olabilecek bez havlular yerine bu kağıtlarla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Cilt bütünlüğünü korumak için el yıkama sonrası nemlendirici kullanımı önerilir; ancak yara veya çatlak durumunda eller mutlaka yara bandı ile kapatılmalıdır.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Kontaminasyon Önleme ve Yasaklar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 makyaj yapılması ve lens kullanılması, biyolojik etkenlerin göze ve solunum yollarına taşınmasına zemin hazırladığı için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Lens kullanımı, ortamdaki toz ve biyolojik partiküllerin gözde hapsolmasına ve ciddi enfeksiyonlara yol açmasına neden olabilir; bu yüzden gözlük kullanımı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Kozmetik ürünler, kontaminasyonu kolaylaştırıcı yüzeyler oluşturur; bu nedenle işyerine girerken bu tür uygulamalardan kaçınılması, çalışanların kendi sağlığı için kritik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risk taşıyan alanlarda çalışanların, kişisel bakım ürünlerini işyerine getirmemeleri ve iş alanı dışındaki hijyen kurallarına riayet etmeleri zorunlu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Hijyeni ve Öksürük Görgü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Öksürme veya hapşırma sırasında ağız ve burun, tek kullanımlık bir mendil ile kapatılmalıdır; bu uygulama, Biyolojik Etkenlere Maruziyet Risklerinin Önlenmesi Hakkında Yönetmelik kapsamında biyolojik risklerin yayılımını durdurmak için temel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Mendil bulunmadığı durumlarda ağız ve burun, dirsek içi ile kapatılmalıdır; ellerin doğrudan ağız ve burun bölgesine temas etmemesi, kontaminasyon riskini doğrudan azaltan etkili bir bariyer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Kullanılmış mendiller, ağzı kapalı veya pedallı atık kutularına derhal atılmalıdır; bu atıklar, biyolojik etkenlerin çevredeki yüzeylere saçılmasını önlemek adına tıbbi atık prosedürlerine uygun şekilde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Öksürük ve hapşırma sonrası eller, en az 20 saniye boyunca su ve sabunla yıkanmalı veya el dezenfektanı ile temizlenmelidir; bu hijyen adımı, enfeksiyon zincirini kırmak için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Maske Kullanımı ve Etkinliği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 solunum yoluyla yayılan biyolojik etkenlerin kaynağında tutulmasını sağlayan bir bariyerdir; Kişisel Koruyucu Donanımların İşyerlerinde Kullanılması Hakkında Yönetmelik gereği, maske seçimi yapılan işin risk düzeyine ve biyolojik maruziyet türüne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 takılırken ve çıkarılırken, maskenin dış yüzeyine dokunulmamalıdır; maske, sadece kulak arkasındaki lastiklerden tutularak takılmalı ve çıkarılmalıdır, çünkü dış yüzey kontamine olmuş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Nemlenen, kirlenen veya hasar gören maskeler derhal değiştirilmelidir; maskenin koruyuculuk özelliği, ıslanması durumunda hızla azalır ve bu durum enfeksiyon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 kullanımı, fiziksel mesafenin korunamadığı kapalı alanlarda zorunlu bir tedbir olarak uygulanmalı; maske, kullanıcının yüzüne tam oturmalı ve ağız ile burun bölgesini tamamen kapatmalıdır.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Tehlike Etiketleme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Enfeksiyöz materyallerin bulunduğu kaplar, içeriğin niteliğini belirten uluslararası kabul görmüş biyolojik tehlike sembolleri ile açıkça etiketlenmelidir; bu uygulama, kazara maruziyetlerin önüne geçmek için kritik bir yasal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sürecinde, materyalin kaynağı, toplandığı tarih ve içerdiği potansiyel patojen riski gibi bilgiler, Biyolojik Etkenlere Maruziyet Risklerinin Önlenmesi Hakkında Yönetmelik Ek-II (biyolojik risk işareti) ve Güvenlik ve Sağlık İşaretleri Yönetmeliği standartlarına uygun olarak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veya eksik etiketlenmiş materyaller, personel için hayati tehlike oluşturduğundan, etiketlerin okunabilir ve dayanıklı materyallerden seçilmesi temel bir güvenlik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 üzerinde yer alan bilgiler, materyali taşıyan veya işleyen diğer personelin acil durumda doğru müdahale yöntemini belirlemesine yardımcı olacak şekilde eksiksiz ve anlaşılır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Damlacık Yayılımını Azaltma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etkenlerin damlacık yoluyla yayılımını engellemek için, 6331 sayılı İş Sağlığı ve Güvenliği Kanunu kapsamında işverenin sağladığı havalandırma sistemleri aktif tutulmalıdır; temiz hava sirkülasyonu, ortamdaki virüs yükünü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fiziksel mesafenin korunması, damlacıkların doğrudan bir kişiden diğerine geçişini önleyen en etkili fiziksel bariyerdir; mesafenin korunması, biyolojik etkenlere karşı toplu koruma prensibine hizmet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kullanılan çalışma ekipmanlarının (klavye, telefon, masa) düzenli dezenfeksiyonu, damlacıkların yüzeylerdeki ömrünü sonlandırır; bu işlem, enfeksiyonun dolaylı yoldan bulaşmasını engellemek için periyodik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Öksürük ve hapşırma semptomları gösteren çalışanların, işyerindeki diğer kişilerden izole edilmesi ve sağlık kuruluşuna yönlendirilmesi, yayılımı durdurmak adına atılması gereken idari bir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Toplu Alanlarda Hijyen Disiplini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kullanım alanları (yemekhane, dinlenme odası, servis araçları), biyolojik etkenlerin en hızlı yayılabileceği noktalardır; bu alanlarda 6331 sayılı İş Sağlığı ve Güvenliği Kanunu gereği belirlenen hijyen kurallarına tavizsiz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alanlardaki temas yüzeyleri (kapı kolları, musluklar, düğmeler), günlük olarak uygun dezenfektanlarla temizlenmelidir; temizlik sıklığı, alanın kullanım yoğunluğuna göre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Yemekhane gibi alanlarda, çalışanların birbiriyle yakın temasını engelleyecek oturma düzeni oluşturulmalı; bu düzenleme, damlacık yayılımını minimize eden idari bir tedbirdir.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Servis araçlarında pencerelerin mümkün olduğunca açık tutulması ve maske kullanımının sürekliliği sağlanmalıdır; araç içi havalandırma, biyolojik maruziyeti düşüren temel bir mühendislik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Farkındalık ve İSG Kültürü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karşı en büyük savunma, çalışanların bilinç düzeyi ve oluşturulan güvenlik kültürüdür; 6331 sayılı İş Sağlığı ve Güvenliği Kanunu kapsamında verilen eğitimler, teorik bilgiyi pratik uygulamaya dönüştürmeyi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süreci, çalışanların biyolojik etkenlere bağlı semptomlarını erken aşamada tespit etmek için kritiktir; belirti gösteren çalışanların durumu, işyeri hekimi ile paylaşılmalı ve gizlilik prensibi içinde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biyolojik risklere karşı geliştirilen her yeni tedbir, çalışanların katılımı ve geri bildirimi ile güçlendirilmelidir; çalışanların gözlemleri, risklerin daha hızlı kontrol altına alınmasına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Unutmayın ki, kişisel hijyen kurallarına uyum, sadece bireysel değil, tüm işyerinin sağlığını koruyan kolektif bir sorumluluktur; bilinçli her çalışan, iş kazası ve meslek hastalığı riskini azaltan bir güvenlik bariyeridir.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Biyogüvenlik Seviye 1 (BSL-1)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BSL-1, sağlıklı yetişkinlerde hastalığa neden olmayan veya çok düşük riskli biyolojik ajanlarla çalışılan temel laboratuvar ortamıdır.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gereği, bu seviyede özel bir bariyerleme veya kapalı sistem zorunluluğu bulunmamaktadır.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Çalışmalar, özel bir donanım gerektirmeyen standart bir laboratuvar tezgahında, açık sistemde ve gerekli güvenlik önlemleri alınarak yürütülebilir.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seviye, temel biyolojik eğitim laboratuvarları ve düşük riskli suşların incelendiği araştırma tesisleri için tanımlanmış en temel güvenlik kategorisidir.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 Mikrobiyoloji Çalışma Pratiği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Laboratuvar içinde yeme, içme, sigara kullanımı, kontakt lens takma veya makyaj yapma gibi kişisel faaliyetler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mikrobiyolojik işlemler, aerosol oluşumunu en aza indirecek tekniklerle yapılmalı ve çalışma alanı her işlemden sonra dezenfekte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ve delici aletlerin kullanımı sırasında üst düzey dikkat gösterilmeli, kontamine atıklar yasal prosedürlere uygun şekilde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İşlemler sırasında laboratuvar kapıları kapalı tutulmalı ve dışarıdan yetkisiz kişilerin girişi engellenerek çalışma alanı kontrol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Hijyeni ve Alan Temizliği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Ellerin yıkanması, laboratuvar ortamında çapraz kontaminasyonu önlemek için uygulanan en temel ve etkili hijyen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Laboratuvar çıkışında, eldiven çıkarıldıktan sonra veya kirlenme şüphesi olan her durumda eller uygun antiseptik sabunla yıkanmalıdır.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laboratuvarlarda kolay erişilebilir el yıkama üniteleri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yüzeylerin dekontaminasyonu, dökülme durumunda veya günlük rutin bitiminde, uygun kimyasal dezenfektanlarla düzenli olarak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Minimum Kişisel Koruyucu Donanım (KKD)</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BSL-1 laboratuvarlarında çalışırken, kişisel kıyafetlerin korunması amacıyla laboratuvar önlüğü veya koruyucu giysi giyilmesi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gözleri sıçramalardan korumak için koruyucu gözlük veya siperlik gerekebilir.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niteliğine göre uygun eldivenler seçilmeli; eldivenler hasar gördüğünde veya kirlendiğinde derhal değiştirilmeli, asla tekrar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Laboratuvar içinde uygun, kapalı ve kaymaz ayakkabılar tercih edilmelidir; açık ayakkabı veya sandalet kullanımı biyolojik risk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ve Yasal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uyarınca, laboratuvar çalışanlarına özel biyolojik risk eğitimleri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programı, çalışma sırasında karşılaşılabilecek biyolojik tehlikeleri, acil durum prosedürlerini ve KKD'lerin doğru kullanımını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Personelin, laboratuvar kurallarına uyum göstermesi ve karşılaşılan herhangi bir kaza veya ramak kala durumunu raporlaması yasal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periyotlarla yapılan tazeleme eğitimleri, biyolojik güvenlik kültürünün yerleşmesini ve laboratuvar uygulamalarının standartlaşmasını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Biyogüvenlik Seviye 2 (BSL-2)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BSL-2 seviyesi, HBV ve Salmonella gibi Risk Grubu 2 etkenlerin yanı sıra, uygun ek önlemlerle HIV (Risk Grubu 3) gibi bazı etkenlerin çalışıldığı laboratuvarları kapsar; bu alanlarda hastalık yapıcı etkiler belirgindir.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Laboratuvar girişleri sınırlandırılmalı ve sadece yetkili personelin erişimine izin verilmelidir; Biyolojik Etkenlere Maruziyet Risklerinin Önlenmesi Hakkında Yönetmelik gereği girişlerde uygun uyarı levhaları bulundurulması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 Biyogüvenlik Kabini (BSC) kullanımı esastır; bu kabinler, personeli ve ortamı potansiyel biyolojik aerosollerden korumak için tasarlanmış kritik mühendislik önlemleridir.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Otoklavlama cihazı, kontamine olmuş materyallerin etkisiz hale getirilmesi için laboratuvar bünyesinde veya yakınında hazır bulundurulmalı; sterilizasyon süreçleri düzenli olarak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Aerosol Oluşturan İşlemlerde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etkenlerle yapılan çalışmalarda, santrifüjleme, pipetleme veya karıştırma gibi aerosol oluşturma potansiyeli olan tüm işlemler mutlaka Biyogüvenlik Kabini (BSC) içerisinde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Aerosoller, biyolojik etkenlerin solunum yoluyla vücuda girişini kolaylaştıran en tehlikeli yollardan biridir; Biyolojik Etkenlere Maruziyet Risklerinin Önlenmesi Hakkında Yönetmelik, bu riskin kaynağında kontrol edilmesini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Kabin içinde çalışırken hava akışının bozulmaması için ani hareketlerden kaçınılmalı ve kabin önü gereksiz eşyalarla kapatılmamalıdır; düzenli hava akış testleri cihazın güvenliğini doğrulamak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İşlemler sırasında oluşabilecek damlacık sıçramalarına karşı kabin yüzeyleri düzenli dezenfektanlarla temizlenmeli; kullanılan eldiven ve önlük gibi KKD malzemeleri, kabin dışına çıkarılmadan uygun şekilde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Taşıma ve Transfer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Enfeksiyöz materyallerin bir birimden diğerine taşınması, sızdırmaz ve darbeye dayanıklı ikincil ambalajlar kullanılarak gerçekleştirilmelidir; bu işlem sırasında materyalin dökülme veya kırılma riskine karşı tam koruma sağlanması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sürecinde kullanılan kaplar, 6331 sayılı İş Sağlığı ve Güvenliği Kanunu kapsamında belirlenen standartlara uygun olmalı ve taşıma sırasında oluşabilecek acil durumlar için prosedürler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yapan personelin, olası bir kaza anında yapılması gereken dekontaminasyon ve acil müdahale süreçleri konusunda düzenli eğitim alması, bulaşma riskini yönetmek için vazgeçilmezdir.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Transfer sırasında kullanılacak taşıma kutuları, dış ortamla teması tamamen kesecek şekilde tasarlanmalı ve üzerine biyolojik tehlike uyarısı mutlaka 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Kesici ve Delici Aletlerle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İğne, bisturi ve cam kırıkları gibi kesici-delici aletler, HBV ve HIV gibi kan yoluyla bulaşan patojenlerin en önemli bulaşma kaynaklarıdır; bu nedenle kullanımı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ve delici aletler hiçbir zaman elden ele aktarılmamalı, doğrudan delinmeye dayanıklı, sızdırmaz ve üzerinde biyotehlike simgesi bulunan özel tıbbi atık kutularına 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İğne uçları kesinlikle tekrar kılıfına takılmamalı veya bükülmemelidir; bu tür manuel müdahaleler, yaralanmaların en sık meydana geldiği güvensiz çalışma davranışları arasında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kesici-delici alet yaralanması yaşanması durumunda, derhal ilgili İSG birimine bildirim yapılmalı ve Biyolojik Etkenlere Maruziyet Risklerinin Önlenmesi Hakkında Yönetmelik gereği protokol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Etken Uyarı İşaretleri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Laboratuvar ve çalışma alanlarının girişlerinde, biyolojik riskin varlığını belirten evrensel biyotehlike simgesi mutlaka yer almalıdır; bu işaret, Sağlık ve Güvenlik İşaretleri Yönetmeliği ile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işaretleri, alana girecek personeli ve ziyaretçileri karşılaşılabilecek riskler konusunda bilgilendirmeyi amaçlar; bu sayede yetkisiz girişlerin önlenmesi ve gerekli KKD kullanımı hatırlatılmış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üzerinde, çalışılan biyolojik etkenin risk düzeyi ve ilgili yetkilinin iletişim bilgileri gibi ek bilgilendirme notları bulunması, acil durumlara müdahale hızını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Biyotehlike işaretleri her zaman görünür, temiz ve okunabilir durumda tutulmalıdır; hasar gören veya solan işaretler, yasal uyumluluğun devamlılığı adına derhal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Yönetimi ve Sterilizasyon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BSL-2 laboratuvarlarında üretilen tüm enfeksiyöz atıklar, Atık Yönetimi Yönetmeliği hükümlerine uygun olarak, çevreye zarar vermeden etkisiz hale getirilmelidir; bu işlemde otoklavlama en yaygın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Otoklavlama cihazı, yüksek basınçlı doymuş su buharı kullanarak patojen mikroorganizmaları yok eder; cihazın kapasitesi ve sterilizasyon süresi, atık yoğunluğuna göre hassasiyetle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atıklar, kimyasal dezenfektanlarla muamele edildikten sonra veya doğrudan otoklavlanarak bertaraf edilmeli; hiçbir şekilde doğrudan kanalizasyon sistemine boşaltılmamalıdır (çevresel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laboratuvardan uzaklaştırılması sürecinde, sızdırmaz torbalar ve dayanıklı taşıma kapları kullanılmalı; atık transferi sırasında oluşabilecek kazaları önlemek için eğitimli personel görevlendirilmelidir.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BSL-3: Hava Yoluyla Bulaşan Patojenler ve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BSL-3 seviyesi, Mycobacterium tuberculosis veya SARS-CoV gibi hava yoluyla bulaşabilen ciddi hastalıklara yol açan ajanların işlendiği yüksek güvenlikli laboratuvarları ifade eder; Biyolojik Etkenlere Maruziyet Risklerinin Önlenmesi Hakkında Yönetmelik gereği bu alanlarda özel izolasyon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Laboratuvar içerisinde hava akışı her zaman dışarıdan içeriye doğru olacak şekilde negatif basınç altında tutulmalıdır; bu sistem, patojenlerin dış ortama sızmasını engellemek için sürekli olarak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Egzoz havası, HEPA filtrelerinden geçirilmeden asla dış ortama verilmemelidir; filtrelerin periyodik olarak sızdırmazlık testleri (DOP testi) yapılarak etkinliği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hava değişim oranları, aerosol oluşumunu minimize edecek şekilde optimize edilmeli ve sistem arızalarına karşı yedekli mekanik yapılar kurulmalıdır.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Çift Kapı ve Hava Kilidi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BSL-3 laboratuvarlarına giriş ve çıkışlar, birbirine kenetli (interlock) çift kapılı hava kilidi sistemleri üzerinden gerçekleştirilmelidir; bu yapı, laboratuvarın iç atmosferi ile dış koridor arasında fiziksel bir bariyer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Kapıların aynı anda açılması teknik olarak engellenmeli, böylece basınç dengesinin bozulması ve kontamine havanın dışarı sızması önlenmelidir; sistemin düzgün çalışması güvenlik protokollerinin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Geçiş alanlarında el hijyeni ve kişisel koruyucu donanımların giyilmesi/çıkarılması için uygun bölmeler oluşturulmalı, kontaminasyonun laboratuvar dışına taşınması bu fiziksel sınırlandırma ile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uyarınca, bu geçiş bölgelerinde acil durum çıkışları işaretlenmeli ve sistemin elektrik kesintilerinde bile güvenli konumda kalması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Koruma ve Kişisel Donanım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BSL-3 çalışma ortamlarında, aerosol oluşum riski yüksek olan işlemlerde N95 veya daha yüksek koruma sağlayan solunum koruyucular ya da motorlu hava temizleyici solunum cihazları (PAPR)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çalışanın vücudunu tam kapatacak şekilde seçilmeli; eldivenler, önlükler ve göz koruyucular, biyolojik etkenlerin deriye veya mukozaya temasını kesinlikle engellemelidir.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giyilmesi ve çıkarılması sırasında kontaminasyon riski en üst seviyededir; bu nedenle tüm personel, donanım çıkarma protokollerini (doffing) eksiksiz uygulamakla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gereği, tüm KKD'ler işveren tarafından ücretsiz sağlanmalı ve düzenli olarak temizlenip dezenfekte edilerek veya atılarak yenilenmelidir.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Erişim Kontrolü ve Biyolojik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BSL-3 laboratuvarlarına erişim, yalnızca yetkilendirilmiş ve gerekli biyogüvenlik eğitimlerini başarıyla tamamlamış personel ile sınırlandırılmalıdır; yetkisiz girişler ciddi bir güvenlik ihlalidir.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Laboratuvar girişlerinde, içeri giren personelin kimlik doğrulaması yapılmalı ve giriş-çıkış kayıtları, olası bir maruziyet durumunda izlenebilirlik sağlamak amacıyla düzenli olarak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biyolojik tehlike işaretleri net bir şekilde görünür olmalı, laboratuvarın içinde veya yakınında yabancı maddelerin veya ziyaretçilerin bulunmasına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kapsamında, çalışanların sağlık gözetimi düzenli yapılmalı ve laboratuvar erişim yetkileri periyodik olarak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Prosedürler ve Dekontaminasyon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Laboratuvar içerisinde gerçekleştirilen tüm işlemler, aerosol oluşumunu minimize edecek şekilde standart operasyon prosedürlerine (SOP) uygun olarak yürütülmelidir; tüm ekipmanlar düzenli bakımdan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ve dekontaminasyon işlemleri, biyolojik tehlikeli atıkların güvenli bir şekilde imha edilmesini sağlamak için otoklavlama veya onaylı kimyasal yöntemlerle yerinde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çalışma günü sonunda yüzeyler, biyolojik etkenleri etkisiz hale getiren uygun dezenfektanlarla temizlenmeli; dökülme durumunda acil müdahale kitleri kullanılarak dekontaminasyon süreci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uyarınca, dekontaminasyon süreçlerinin etkinliği periyodik olarak doğrulanmalı ve tüm atık imha kayıtları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BSL-4: Maksimum Biyogüvenlik Seviyesi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Biyogüvenlik Seviye 4 (BSL-4) laboratuvarları, tedavisi olmayan veya ölümcül sonuçlar doğuran patojenlerin (Ebola, Lassa virüsü gibi) incelendiği en üst düzey koruma gerektiren alanlardır.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kapsamında, bu laboratuvarlarda çalışmak sadece özel eğitimli personel tarafından gerçekleştirilebilir.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Patojenlerin çevreye yayılma riskini engellemek için laboratuvar tasarımı, izole bir yapı içinde tam bir fiziksel bariyer oluşturulmasını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türlü biyolojik tehlike, 6331 sayılı İş Sağlığı ve Güvenliği Kanunu çerçevesinde tanımlanan risk değerlendirmesi süreçlerine dahil edilerek en üst seviyede kontrol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Pozitif Basınçlı Koruma Donanımı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BSL-4 laboratuvarlarında çalışan personel, dış ortamla teması tamamen kesen tam vücut korumalı pozitif basınçlı tulumlar kullanmakla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Pozitif basınçlı sistemler, tulum içindeki hava basıncını dışarıdan yüksek tutarak, sızıntı durumunda içeriye kontamine hava girişi olmasını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donanımlar, çalışanın hem solunum yollarını hem de tüm vücut yüzeyini biyolojik etkenlerden koruyacak şekilde tasarlanmış en üst düzey kişisel koruyucu donanımlardır.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Tulumların periyodik kontrolü ve arızalanması durumunda izlenecek acil tahliye prosedürleri, İş Ekipmanlarının Kullanımında Sağlık ve Güvenlik Şartları Yönetmeliği uyarınca titizlikle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Yönetimi ve Bertaraf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atıkların bertarafı, Atık Yönetimi Yönetmeliği hükümlerine uygun olarak, tıbbi atıkların kaynağında ayrıştırılması ve özel toplama ünitelerine aktarılması ile gerçekleştirilmelidir; bu atıklar, enfeksiyon riski taşıdıkları için normal atıklardan ayrı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toplanması, taşınması ve imhası süreçlerinde görev alan tüm çalışanların, yüksek düzeyde koruyucu ekipman kullanması ve hijyen protokollerine tam uyum sağlaması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Bertaraf sürecinde kullanılan tüm toplama ekipmanlarının, sızıntıyı önleyecek şekilde tasarlanmış olması ve atıkların türüne göre doğru şekilde sınıflandırılması, mesleki bulaşma risklerini ortadan kaldırır.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ve delici alet atıkları, özel tıbbi atık kutularına atılmalı ve doluluk oranı yüzde yetmiş beş seviyesini geçmeden imha süreci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Özel Tesis Tasarımı ve Mühendislik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BSL-4 tesisleri, hava kilitli giriş sistemleri, özel HEPA filtreli havalandırma üniteleri ve atık dekontaminasyon sistemleri ile donatılmış özel mühendislik yapılarıdır.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 içindeki hava akışı, yüksek riskli alanlardan düşük riskli alanlara doğru değil, her zaman en yüksek güvenlikli alana doğru yönlendirilerek kontrol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işverenin çalışma ortamını güvenli hale getirme yükümlülüğü bu laboratuvarlarda teknik altyapının sürekli izlenmesini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Tesisin tüm mekanik sistemleri, biyolojik etkenlerin dış ortama sızmasını engellemek üzere çift katmanlı güvenlik önlemleriyle yedekli şekilde tasarlanmıştır.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Sınırlı Yetki ve Erişim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BSL-4 tesislerine erişim, sadece yetkili ve özel biyogüvenlik eğitimi almış personelle sınırlandırılmış olup, katı biyometrik ve elektronik güvenlik protokollerine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laboratuvara girişi öncesinde ve çıkışında uygulanan sağlık gözetimi ve dekontaminasyon süreçleri, Biyolojik Etkenlere Maruziyet Risklerinin Önlenmesi Hakkında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giriş-çıkış hareketleri merkezi sistemlerce kayıt altına alınarak, biyogüvenlik açıklarının oluşması veya yetkisiz erişimlerin engellenmesi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Personelin, çalışma süresi boyunca tesis içindeki tüm hareketleri görsel ve işitsel olarak sürekli gözetim altında tutulur.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 Üst Düzey Kontrol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süreçlerde, biyolojik etkenlerin çevreye yayılmasını önleyecek acil durum planları, kaza sonrası müdahale prosedürleri ve sürekli denetim mekanizmaları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türlü laboratuvar kazası veya ramak kala durumu, İş Sağlığı ve Güvenliği Kanunu kapsamında derhal raporlanmalı ve kök neden analizi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 içerisindeki tüm atıklar, kimyasal ve fiziksel olarak etkisiz hale getirilmeden tesis dışına çıkarılamaz, bu süreç tam otomasyonla kontrol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tatbikatlar ve sistem doğrulama testleri, tesisin güvenlik seviyesinin her an en üst düzeyde korunmasını sağlamak amacıyla periyodik olarak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Biyogüvenlik Kabini (BSC) Sınıflandırması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Biyogüvenlik kabinleri, biyolojik etkenlerle çalışırken personel ve çevreyi korumak amacıyla tasarlanmış kritik ekipmanlardır; Class I kabinler sadece personel koruması sağlarken, Class II kabinler hem personeli hem de ürünü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Class III kabinler, en yüksek risk grubundaki etkenler için tam izolasyon sağlayan kapalı sistemlerdir; Biyolojik Etkenlere Maruziyet Risklerinin Önlenmesi Hakkında Yönetmelik gereği, çalışma yapılacak ajanın risk grubuna uygun kabin seçimi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Kabin seçiminde çalışılan biyolojik ajanın patojenite düzeyi, bulaşma yolu ve yapılacak işlemin aerosol oluşturma potansiyeli mutlaka dikkate alınmalıdır; seçim süreci yetkin bir İSG uzmanı tarafından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kabin tipi kullanımı, laboratuvar ortamında çapraz kontaminasyona veya personelin biyolojik etkenlere maruz kalmasına neden olabilir; bu nedenle kabinlerin periyodik performans testleri aksatılmadan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Kabinlerde Koruma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koruması, kabin ön açıklığından içeri doğru çekilen hava akımı ile sağlanarak, aerosollerin dış ortama yayılması engellenir; bu süreç 6331 sayılı İş Sağlığı ve Güvenliği Kanunu kapsamındaki temel koruma önlemlerinden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Ürün koruması, steril ve filtrelenmiş hava akışının çalışma yüzeyine dikey olarak yönlendirilmesi ile gerçekleşir; böylece dış ortamdan gelen kirleticilerin numune ile teması kesilerek deney sonuçlarının güvenilirliği korunmuş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 koruması, kabin egzoz sisteminde bulunan HEPA filtreler aracılığıyla sağlanır; kabin içindeki hava dış ortama verilmeden önce filtre edilerek biyolojik etkenlerin çevreye yayılma riski minimize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koruma mekanizmalarının etkinliği, kabin içerisindeki hava hızının sürekli izlenmesi ve filtrelerin doygunluk seviyesinin takip edilmesi ile garantilenir; herhangi bir sapma durumunda görsel ve işitsel alarmlar devreye girmelidir.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Class II (A2) Tipi Kabinlerin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Class II A2 tipi kabinler, biyolojik araştırma ve klinik laboratuvarlarda en sık kullanılan modeldir; çalışma hacmindeki havanın yaklaşık yüzde yetmişi HEPA filtrelerden geçirilerek yeniden sirküle edilirken, yüzde otuzu egzoz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kabin tipi, düşük veya orta dereceli risk grubuna sahip biyolojik etkenlerin incelenmesi için ideal bir çalışma ortamı sunar; Biyolojik Etkenlere Maruziyet Risklerinin Önlenmesi Hakkında Yönetmelik standartlarına uygun olarak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A2 kabinlerde, çalışma yüzeyine düşen hava akışı laminardır ve bu da kontaminasyon riskini en aza indirir; kabin ön camının doğru seviyede tutulması, hava akış dengesinin korunması açısından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Laboratuvar içerisinde yerleşimi yapılırken, kapı ve pencere gibi hava akımını bozabilecek kaynaklardan uzak tutulması gerekir; aksi takdirde kabin içerisindeki koruyucu hava perdesi bozulabilir ve güvenlik zafiyeti oluşabilir.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Akış Mekanizmaları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Laminar hava akışı, havanın tüm çalışma alanında tek yönlü ve sabit bir hızla hareket etmesini ifade eder; bu düzenli akış, partiküllerin ve biyolojik aerosollerin kontrolsüz yayılımını engelleyen temel fiziksel bariyerdir.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akış hızının sürekli izlenmesi, kabin güvenliğinin devamlılığı için hayati bir gerekliliktir; 6331 sayılı İş Sağlığı ve Güvenliği Kanunu uyarınca, ekipmanların teknik özelliklerine uygun çalıştırılması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Kabin üzerindeki dijital sensörler, ön açıklıktaki hava hızındaki en ufak bir dalgalanmayı anında tespit ederek kullanıcıyı uyarır; bu sistemler sayesinde çalışma sırasında meydana gelebilecek ani basınç değişimleri engellenir.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akışının türbülanslı olması, kabin içindeki kirleticilerin çalışma yüzeyine geri dönmesine yol açabilir; bu nedenle kabin içerisine yerleştirilen ekipmanların hava kanallarını kapatmayacak şekilde konumlandırılmasına özen gösterilmelidir.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Kullanım ve Güvenlik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Çalışmaya başlamadan önce, kabin yüzeyleri uygun bir dezenfektanla silinmeli ve kabin fanı en az beş dakika çalıştırılarak içerideki havanın temizlenmesi sağlanmalıdır; bu hazırlık süreci Biyolojik Etkenlere Maruziyet Risklerinin Önlenmesi Hakkında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Kabin içerisinde çalışma sırasında, ani el hareketlerinden kaçınılmalı ve çalışma yüzeyindeki malzemeler hava akışını engellemeyecek şekilde düzenlenmelidir; özellikle kirli ve temiz malzemeler birbirinden ayrı taraflara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Kabin kullanımı bittikten sonra yüzeylerin dezenfeksiyonu yapılmalı ve UV lambası kullanılacaksa, çalışma alanında kimse olmadığından emin olunmalıdır; UV lamba kullanımı, kabin içindeki sterilizasyonun tamamlayıcı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Kabinlerin yıllık periyodik kontrolleri ve filtre değişimleri, yetkili teknik servis tarafından yapılmalı ve bu işlemlerin kayıtları İSG dosyalarında saklanmalıdır; belgelendirilmemiş hiçbir kabin riskli çalışmalarda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Yıllık HEPA Filtre Testleri ve Hava Akımı Ölçümleri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Biyogüvenlik kabinlerinin güvenli çalışması için HEPA filtre bütünlüğü ve hava akış hızı testleri her yıl düzenli olarak yapılmalıdır; bu testler kabinin iç ortamı dış ortamdan izole etme kapasitesini doğrular.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gereği, hava akım hızları belirlenen standart limitler içinde kalmalı ve filtrelerdeki sızıntılar tespit edilerek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 bütünlük testleri (DOP veya aerosol testi), kabin içerisindeki partikül tutma verimliliğini doğrulamak için kritik öneme sahiptir ve sadece yetkili teknik personel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testler, kabin içerisindeki biyolojik etkenlerin çevreye yayılmasını önleyerek çalışanların maruziyet riskini minimize eder ve laboratuvarın biyogüvenlik seviyesini korumasına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Kurulum ve Yer Değişimi Sonrası Validasyon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Biyogüvenlik kabinleri yeni kurulduğunda veya laboratuvar içinde yerleri değiştirildiğinde, taşınma sırasında oluşabilecek titreşim veya darbelere bağlı filtre hasarlarını tespit etmek için mutlaka validasyon testleri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sonrası testler, kabinin bulunduğu ortamın hava akış dinamiklerine uygunluğunu kanıtlar ve cihazın performansının yer değişiminden etkilenmediğini garanti altına alır; bu süreç bir validasyon protokolü ile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yerleşimi, laboratuvar giriş-çıkışları veya hava akışını bozacak ekipmanların yanına yapılmamalı; kurulum sonrası tüm performans kriterleri fabrika çıkış değerleri ile karşılaştırılmalıdır.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Validasyon protokolleri, cihazın güvenli çalışma sınırlarını tanımlar ve her türlü operasyonel değişiklikte bu sınırların korunup korunmadığını kontrol etmek için temel bir referans belgesi işlevi görür.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Temel Kavramlar: Patojenite ve Virülans</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Patojenite bir ajanın hastalık oluşturma yeteneğidir, virülans ise bu ajanın hastalığın şiddetini belirleyen gücüdür. Biyolojik Etkenlere Maruziyet Risklerinin Önlenmesi Hakkında Yönetmelik, bu kavramların risk analizinde dikkate alınmasını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Enfeksiyon dozu, bir ajanın enfeksiyon başlatmak için ihtiyaç duyduğu minimum miktar olup ajan türüne göre ciddi farklılıklar gösterir. Kuluçka süresi ise ajanın vücuda girişi ile belirtilerin ortaya çıkması arasında geçen kritik süredir.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işyerindeki biyolojik risklerin tanımlanmasında bu parametrelerin bilinmesi, uygun korunma yöntemlerinin seçimi için temel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kavramları bilmesi, olası bir maruziyet durumunda belirtilerin takibini ve hızlı müdahale süreçlerini destekleyerek hastalıkların erken teşhis edilmesine olanak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Sertifikasyon ve Test Kayıtlarının Tutulması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sertifikasyon, kalibrasyon ve test süreçleri, 6331 sayılı İş Sağlığı ve Güvenliği Kanunu kapsamında işverenin sorumluluğunda olan güvenli çalışma ortamı kanıtı olarak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test tarihi, test sonuçları, kullanılan cihazların kalibrasyon sertifikaları ve testi yapan firmanın yetki belgelerini içermeli, denetimlerde sunulmak üzere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verilerinin trend analizi yapılarak, cihazın zaman içindeki performans düşüşleri veya filtre ömrünün tükenme eğilimi önceden tahmin edilebilir; bu veriye dayalı bakım stratejileri kesintisiz güvenliği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 veya güncel olmayan kayıtlar, iş kazası veya meslek hastalığı durumunda yasal süreçlerde işverenin kusurlu bulunmasına neden olabilir; bu nedenle dokümantasyon sistemi hatasız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Firma ve Uzman Personel Gereksinimi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Biyogüvenlik kabinlerinin test ve kalibrasyon süreçleri, ilgili standartlara göre akredite olmuş ve gerekli donanıma sahip yetkili firmalar tarafından gerçekleştirilmelidir; yetkisiz müdahaleler cihazın koruma özelliğini yok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firmanın sunduğu test cihazlarının kalibrasyonları güncel olmalı ve bu kalibrasyon belgeleri test raporuna eklenmelidir; aksi takdirde elde edilen test sonuçlarının geçerliliği bulunmamaktadır.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sözleşmeleri, cihazın ömrünü uzatmak ve her türlü arızaya karşı hızlı müdahale sağlamak amacıyla profesyonelce yönetilmeli; teknik servis müdahaleleri sonrası mutlaka performans testi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 personel, Biyolojik Etkenlere Maruziyet Risklerinin Önlenmesi Hakkında Yönetmelik gerekliliklerine hakim olmalı ve test süreçlerini laboratuvarın çalışma disiplinine uygun şekilde planlamalıdır.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Uygunluk ve Sürekli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uygunluk, kabinlerin sadece teknik testlerden geçmesi değil, aynı zamanda laboratuvar çalışma prosedürleri ile uyumlu bir şekilde kullanılmasıdır; teknik test başarısı doğru kullanım disiplini ile birleşmelidir.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uyarınca, cihazların uygunluğu periyodik olarak değerlendirilmeli ve herhangi bir uygunsuzluk durumunda cihaz kullanımı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Uygunsuzlukların tespiti sonrası kök neden analizi yapılarak, cihazın tekrar güvenli hale gelmesi için gerekli düzeltici faaliyetler başlatılmalı ve validasyon süreci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güvenlik, teknik altyapının kalibrasyonu ile çalışanların bilinçli davranışlarının bir bütünüdür; bu bütünlük bozulmadığı sürece laboratuvar ortamında biyolojik riskler kontrol altında tutulabilir.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Değerlendirmesine Dayalı KKD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Kişisel Koruyucu Donanımların İşyerlerinde Kullanılması Hakkında Yönetmelik gereği, işyerinde yapılan risk değerlendirmesi sonuçlarına göre belirlenmelidir; bu süreçte çalışma ortamındaki biyolojik ve kimyasal riskler detaylıca analiz edilerek, eldiven, gözlük ve önlük gibi donanımların koruma düzeyi işin niteliğine uygun şekilde seçilmelidir.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Eldiven Materyal Seçimi: Lateks ve Nitril Farkları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karşı eldiven seçiminde lateks, nitril veya neopren materyallerin koruyucu özellikleri, maruz kalınacak ajanın türüne göre değerlendirilmelidir; nitril eldivenler kimyasal direnci ve delinme dayanımı nedeniyle tercih edilirken, lateks alerji riski taşıyan ortamlarda alternatif materyallerin kullanımı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Standartları ve CE İşareti Uygunluğu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tüm kişisel koruyucu donanımlar, Kişisel Koruyucu Donanımların İşyerlerinde Kullanılması Hakkında Yönetmelik uyarınca CE işaretine sahip olmalı ve ilgili Avrupa Birliği uyumlaştırılmış standartlarını karşılamalıdır; standartlara uygun olmayan veya belgesiz KKD kullanımı, çalışan sağlığı üzerinde ciddi hukuki ve güvenlik riskleri doğurmaktadır.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Riskli İşlerde Çift Eldiven Stratejisi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risk seviyesinin yüksek olduğu veya enfeksiyon riski taşıyan sıvı temasının muhtemel olduğu durumlarda, bariyer korumayı artırmak için çift eldiven uygulaması tercih edilmelidir; bu yöntem, dış eldiven hasar gördüğünde iç eldivenin koruyucu bariyer görevini sürdürmesini sağlayarak çalışanı enfeksiyonlardan ve kontaminasyondan etkin bir şekilde korur.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Hiyerarşisinde KKD'nin Konumu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uygulanan kontrol hiyerarşisinde KKD, risklerin kaynağında yok edilemediği veya ikame edilemediği durumlarda en son başvurulacak önlemdir; toplu koruma önlemleri öncelikli olmalı, KKD kullanımı ise bu önlemlerin tamamlayıcısı olarak son savunma hattı şeklinde disiplinle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Cerrahi Maske ve N95/FFP2 Farkları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Cerrahi maskeler, enfekte kişiden yayılan damlacıkları tutarak çevreye yayılımı engeller; ancak ortamdaki ince aerosol parçacıklarına karşı yeterli koruma sağlamazlar.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N95 veya FFP2 solunum koruyucular, havada asılı kalan küçük aerosol parçacıklarını yüksek oranda filtreleyerek çalışanı korumak üzere özel olarak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solunum koruyucu seçimi maruz kalınan riskin türüne ve yoğunluğuna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Damlacık koruması gereken genel alanlarda cerrahi maske yeterli olabilirken, aerosol üreten işlemlerde yüksek koruma sağlayan N95 veya FFP2 tipi maskeler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Koruyucularda Sızdırmazlık Testi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koruyucunun etkinliği, maskenin yüz ile tam temas etmesine ve kenarlardan hava sızıntısı olmamasına bağlıdır; bu nedenle sızdırmazlık testi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Fit test, maskenin kullanıcının yüz hatlarına uygunluğunu doğrular; sakal veya bıyık gibi unsurlar sızdırmazlığı bozacağından, test sırasında yüzün tıraşlı olması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uyarınca, solunum koruyucu kullanılması gereken ortamlarda bu testlerin periyodik olarak yapılması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edilmemiş veya sızdıran bir maske, yüksek filtreleme kapasitesine sahip olsa dahi kullanıcının biyolojik etkenleri solumasına engel olamaz.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Düşük Dozla Bulaşan Ajanlar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Bazı biyolojik etkenler son derece düşük dozlarda bile hastalık oluşturma kapasitesine sahiptir, bu ajanlar için ortamdaki varlıkları dahi ciddi bir risk teşkil eder. Yönetmelik, bu tip yüksek riskli ajanların bulunduğu alanlarda mutlak izolasyon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dozla bulaşan ajanlara örnek olarak bazı virüsler ve spor oluşturan bakteriler gösterilebilir; bu ajanlar genellikle solunum yolu veya temasla vücuda girer. İşyerinde bu ajanların kontrolü için mühendislik önlemleri en öncelikli tedbirdir.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yaparken, ajanın enfeksiyon dozu düşükse, maruziyet limitlerinin çok daha sıkı tutulması ve koruyucu ekipmanların bu hassasiyete göre seçilmesi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ajanlara karşı eğitimi, hijyen kurallarının titizlikle uygulanmasını ve acil durum prosedürlerinin bu özel risk seviyesine göre revize edilmesini içermelidir; ihmal, hızlı bir salgına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Aerosol Oluşturan İşlemlerde N95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Aerosol oluşturan tıbbi veya endüstriyel işlemlerde, ortamdaki biyolojik etkenlerin konsantrasyonu hızla artar; bu durumda standart cerrahi maskeler koruma sağlamaz.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N95 solunum koruyucular, partiküllerin en az yüzde 95'ini filtreleyerek aerosol kaynaklı bulaşma riskini minimize eder; bu koruyucular işin niteliğine göre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riskin büyüklüğüne göre donanım sınıfının belirlenmesini ve uygunluğun denetlenmesini işverenin sorumluluğuna vermiştir.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riskli aerosol işlemlerinde, maskenin filtreleme verimliliği kadar, kullanım süresi ve ortamdaki nem durumu da koruma kapasitesini etkileyen unsurlardır.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Maskelerin Tek Kullanımlık Özelliği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N95 ve cerrahi maskeler, üretici talimatlarında belirtildiği üzere genellikle tek kullanımlıktır; kirlenen veya nemlenen bir maske, koruyucu özelliğini hızla kaybeder.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Maskenin dış yüzeyine dokunmak veya maskeyi uzun süre takılı tutmak, yüzeyde biriken biyolojik etkenlerin el yoluyla taşınmasına veya solunmasına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kapsamında, kirlenmiş koruyucu donanımların güvenli bir şekilde bertaraf edilmesi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 değişim periyotları, maruziyetin yoğunluğuna ve çalışılan ortamın risk seviyesine göre iş güvenliği uzmanı veya işyeri hekimi tarafından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Koruyucuların Doğru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 takılmadan önce ellerin hijyenik şekilde temizlenmesi ve maskenin burun ile çeneyi tamamen kapatacak şekilde yerleştirilmesi, koruma verimliliği için temel kuraldır.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 çıkarılırken, dış yüzeyin kontamine olduğu varsayılmalı ve maske sadece bağlantı noktalarından tutularak güvenli şekilde çıkarılmalıdır.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uygun olarak, işveren çalışanlara maskelerin doğru kullanımı konusunda uygulamalı eğitimler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 takıldıktan sonra yapılan basit bir sızdırmazlık kontrolü, maskenin kenarlarından hava kaçırıp kaçırmadığını anlamak için mutlaka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Giyinme ve Soyunma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Giyinme (donning) süreci temizden kirliye doğru planlanmalı ve tüm ekipmanlar eksiksiz hazırlanmalıdır; Biyolojik Etkenlere Maruziyet Risklerinin Önlenmesi Hakkında Yönetmelik gereği süreçler yazılı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Soyunma (doffing) süreci ise kontaminasyonu önleyecek şekilde kontrollü yapılmalı, ekipmanların dış yüzeyi ile temas edilmemesine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giyilmesi sırasında eldivenlerin manşetleri kapatması ve maskenin tam oturması gibi teknik detaylar, biyolojik etkenlere karşı bariyer korumanın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Süreçlerin adım adım uygulanması, 6331 sayılı İş Sağlığı ve Güvenliği Kanunu kapsamında belirlenen güvenli çalışma ortamı gerekliliklerinin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Kontaminasyon Riski ve Önleme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Kontaminasyon, KKD'lerin çıkarılması sırasında dış yüzeydeki etkenlerin cilde veya kıyafetlere bulaşması sonucu oluşur; sürecin her aşamasında 6331 sayılı İş Sağlığı ve Güvenliği Kanunu kurallarına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 içeriden dışarıya doğru katlanarak çıkarılmalı ve bulaşma riski olan bölgeler asla çıplak elle tutulmamalıdır.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 biyolojik etkenlerin yayılımını minimize eden en etkili bariyer koruma tekniğidir ve her adımda dikkatli hareket edilmesini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Kontaminasyonu önlemek için tüm ekipmanların bütünlüğü kontrol edilmeli, hasarlı ürünler kesinlikle kullanılmamalı ve derhal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Kademeli Soyunma ve En Kirli Bölge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Soyunma protokolünde en kirli ekipmanlar her zaman en son çıkarılmalıdır; bu yaklaşım, solunum yolu veya göz mukozasına bulaşma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Öncelik, daha az kontamine olan ekipmanların uzaklaştırılmasına verilmeli, en yoğun maruziyete sahip olanlar sona saklanarak güvenli bir sıralama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gereği, kirli ekipmanlar çevreye saçılmayacak şekilde güvenli atık kutularına derhal 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çıkarılma sırası kadar, çıkarılma biçimi de kritik bir güvenlik önlemidir ve bu disiplinli hareket tarzı ile riskler minimize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Hijyeninin Protokoldeki Kritik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hijyeni, giyinme ve soyunma sürecinin her aşamasında, özellikle KKD değişimleri arasında mutlaka uygulanmalıdır; bu durum çapraz bulaşmayı engellemenin temel taşıdır.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uyarınca, ellerin dezenfektan veya su-sabunla temizlenmesi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ekipman çıkarıldıktan sonra ellerin yıkanması, bir sonraki işleme temiz bir başlangıç yapmayı sağlar ve hijyen standartlarını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 uygulaması, eldiven çıkarıldıktan hemen sonra ve diğer ekipmana geçmeden önce mutlaka tamamlanarak süreç kesintisiz devam ettirilmelidir.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Gözlemci Eşliğinde Protokol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Protokollerin doğruluğunu sağlamak için uygulama süreci, uzman bir gözlemci eşliğinde gerçekleştirilmeli ve hatalar anında tespit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çalışanların eğitimli ve yetkin olması esastır; gözlemci, süreçteki sapmaları düzelterek güvenli çalışma kültürünü pekiştirir.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Gözlemci desteği, özellikle yüksek riskli ortamlarda çalışan personelin psikolojik ve fiziksel güvenliğini artırarak standartlara uyumu maksimize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Uygulamalar düzenli periyotlarla tekrarlanarak, protokollerin içselleştirilmesi ve biyolojik etkenlere karşı koruma bilincinin sürekliliği hedeflenmelidir.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Ağızla Pipetleme Yasağı ve Güvenli Teknikler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Ağızla pipetleme, biyolojik etkenlerin doğrudan yutulması veya solunması riskini taşıdığı için Biyolojik Etkenlere Maruziyet Risklerinin Önlenmesi Hakkında Yönetmelik gereği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Pipetleme işlemleri sırasında, biyolojik materyalin vücutla temasını engelleyecek şekilde, daima mekanik pipetleme cihazları veya otomatize sistemler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Pipetleme sırasında oluşabilecek damlacıkların çevreye yayılmasını önlemek için pipet ucu, kabın çeperine yavaşça değdirilmeli ve sıvı akışı kontrollü bir şekilde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pipetleme tekniği konusunda düzenli olarak eğitilmeli ve bu işlemler sırasında mutlaka eldiven, önlük ve gerekirse siperlik gibi uygun kişisel koruyucu donanımlarını kullanmalıdır.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Mekanik Pipetleme Cihazları ve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pipetleme cihazları, ağızla pipetleme riskini tamamen ortadan kaldıran ve dozaj hassasiyeti sağlayan temel iş ekipmanlarıdır; cihazların bakımı ve kalibrasyonu periyodik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Kullanılacak mekanik pipetler, çalışılan biyolojik etkenin türüne ve hacmine uygun olarak seçilmeli; cihazlar her kullanımdan sonra üretici talimatlarına göre dezenfekte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Pipet uçlarının sıvıya daldırılması sırasında, uçların dış yüzeyine sıvı bulaşmamasına dikkat edilmeli, bulaşma olması durumunda uçlar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pipetler, çalışma masasında dik konumda veya özel standlarında saklanmalı, böylece sıvıların cihaz içerisine kaçması ve kontaminasyon riski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Ajanların Sınıflandırılması ve Tanımlanması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Bulaşma Yolları ve Maruziyet Rotaları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 Yoluyla Bulaşan Patojenler ve Kontrol Önlemleri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Aşılama Programları ve Bağışıklık Koruma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 Uygulamaları ve Kontaminasyon Kontrolü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Biyogüvenlik Seviyeleri ve Laboratuvar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ve Güvenli Çalışma Uygulamaları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Risk Değerlendirmesi ve Yönetimi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Latent Dönem ve Taşıyıcılık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Latent dönem, ajanın vücutta bulunduğu ancak hastalık belirtisi göstermediği evredir; bu evrede çalışan bulaştırıcı olabilir. Biyolojik Etkenlere Maruziyet Risklerinin Önlenmesi Hakkında Yönetmelik, bu evrenin işyeri sağlığı üzerindeki etkilerine dikkat çeker.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Taşıyıcılar, kendileri hasta olmasalar bile ajanı çevrelerine yayabilirler, bu durum özellikle sağlık hizmetleri ve gıda sektöründe çapraz bulaşma riskini ciddi oranda artırır. Periyodik sağlık gözetimi, bu riskin yönetilmesinde en önemli araçtır.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Latent dönemdeki ajanların tespit edilmesi için düzenli tarama testleri ve biyolojik izleme yöntemleri kullanılmalıdır. İşveren, taşıyıcılık riski taşıyan personelin çalışma koşullarını, risk değerlendirmesi sonuçlarına göre yeniden düzenlemekle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hastalık belirtisi olmasa dahi standart hijyen ve izolasyon kurallarına uyum sağlaması, işyerinde genel güvenlik kültürünün bir parçası haline getirilmelidir; bu yaklaşım bulaşma zincirini kırmada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Sıçrama ve Saçılmayı Önleme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etkenlerin bulunduğu sıvıların transferi sırasında oluşan sıçramalar, enfeksiyon riskini artıran en önemli faktörlerden biridir; bu nedenle transfer işlemleri daima yavaş ve kontrollü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Sıçrama riski taşıyan işlemler, tercihen biyolojik güvenlik kabinleri içerisinde gerçekleştirilmeli, kabin yoksa çalışma alanı absorban pedlerle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Kapaklı kaplar kullanılarak sıvı transferi yapılmalı ve kapaklar açılırken oluşabilecek aerosollerin solunmaması için işlemler kabin içinde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Sıçrama durumunda, Biyolojik Etkenlere Maruziyet Risklerinin Önlenmesi Hakkında Yönetmelik uyarınca acil durum prosedürleri devreye alınmalı ve etkilenen bölge uygun dezenfektanlarla temizlenmelidir.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Kapta Santrifüj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Santrifüjleme işlemleri sırasında biyolojik materyalin dışarıya saçılmasını engellemek için sadece sızdırmazlığı onaylanmış kapalı kaplar (rotor kapakları veya güvenlik kapları)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Santrifüj cihazı çalıştırılmadan önce kapakların tam olarak kapalı olduğundan ve rotorun dengeli yerleştirildiğinden emin olunmalı, dengesiz yükleme cihazın sarsılmasına ve tüplerin kırılmasına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Santrifüj işlemi bittikten sonra, aerosollerin çökmesi için cihazın kapağı hemen açılmamalı, en az 10-15 dakika beklenerek sistemin stabilize olması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Tüplerde kırılma veya sızıntı tespit edilirse, santrifüj cihazı derhal durdurulmalı ve temizlik işlemi, aerosol oluşumunu engelleyecek güvenlik önlemleri altında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Aerosollerin Azaltılması ve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Mikrobiyolojik çalışmalar sırasında oluşan aerosoller, solunum yoluyla bulaşma riskini artırdığı için, işlemler sırasında aerosol oluşumunu minimize edecek teknikler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Vortex karıştırıcılar, santrifüjler ve pipetleme gibi işlemler sırasında oluşan aerosolleri hapseden veya yok eden vakumlu sistemler veya biyolojik güvenlik kabinleri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hava akışının düzenli olması sağlanmalı, aerosollerin birikmesini önlemek için ortamın havalandırma sistemleri biyolojik etken riskine göre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Aerosol oluşumu riski olan her türlü çalışmada, çalışanların N95 veya daha üstü koruma sağlayan maskeler kullanması, 6331 sayılı İş Sağlığı ve Güvenliği Kanunu kapsamında işverenin temel sorumluluğudur.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Müdahale: Spill Kit ve İzolasyon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Spill kit (dökülme kiti), biyolojik veya kimyasal sızıntıları kontrol altına almak için özel emiciler, bariyerler ve kişisel koruyucu donanımlar içeren kapsamlı bir settir; Biyolojik Etkenlere Maruziyet Risklerinin Önlenmesi Hakkında Yönetmelik gereği, bu kitler her an kullanıma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süreci, sızıntının yayılarak çevresel risk oluşturmasını engellemek adına bariyerler kullanılarak alanın sınırlandırılması işlemidir; sızıntı bölgesine girişler kısıtlanmalı, uygun uyarı levhaları asılmalı ve yetkisiz personelin alana yaklaşması kesinlikle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Dezenfeksiyon, dökülme sonrası ortamdaki patojenlerin veya kimyasal kalıntıların etkisiz hale getirilmesi için uygun kimyasal ajanların uygulanmasıdır; bu işlem, yüzeyin temizlenmesinden önce mutlaka yapılmalıdır ki kirlilik daha geniş alanlara yayılmasın.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müdahale sırasında personelin uygun KKD seçimi kritik öneme sahiptir; eldiven, önlük, maske ve göz koruyucu kullanımı, 6331 sayılı İş Sağlığı ve Güvenliği Kanunu kapsamında işverenin sağlamakla yükümlü olduğu temel bir tedbirdir.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Tahliye ve Alan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sızıntı veya dökülme anında ilk öncelik, etkilenen bölgedeki tüm personelin güvenli bir şekilde tahliye edilmesidir; alanın boşaltılması, maruziyet riskini minimize ederken acil durum ekiplerinin müdahale alanını genişletir ve kaza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işlemi, işletmenin acil durum planında belirtilen toplanma noktalarına göre yapılmalı ve bu süreçte panik oluşmaması için önceden planlanmış tatbikatların sağladığı bilinçten faydalanılmalıdır; eğitimsiz personelin sızıntı bölgesine müdahale etmeye çalışması, ikincil kazalara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 boşaltıldıktan sonra, bölgenin güvenliğinin sağlanması amacıyla girişler geçici olarak mühürlenmeli veya güvenlik şeridi ile kapatılmalıdır; bu önlem, kirlilik kaynağının kontrolsüz bir şekilde dağılmasını engeller ve profesyonel müdahale ekibi gelene kadar durumu stabilize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süreci tamamlandığında, sorumlu kişi veya İSG uzmanı tarafından bölgedeki eksik personel olup olmadığı kontrol edilmelidir; bu kontrol, biyolojik veya kimyasal etkinin kişisel sağlığa etkisini değerlendirmek açısından hayati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Emici Materyaller ve Dezenfeksiyon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bölgesindeki sıvının yayılmasını engellemek için dökülme kitinde bulunan emici pedler, sosisler veya granül tozlar kullanılmalıdır; bu materyaller sıvıyı hapsederek temizlik sürecini kolaylaştırır ve atık hacmini yönetilebilir düzeyde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Emici materyal uygulamasından sonra, yüzeyin dezenfeksiyonu için yönetmeliklere uygun kimyasal dezenfektanlar kullanılmalıdır; dezenfektan seçimi, dökülen maddenin biyolojik veya kimyasal yapısına göre yapılmalı ve etki süresine mutlaka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esnasında emici materyalin doygunluğa ulaştığı gözlemlenmeli ve gerekirse ilave emici katmanlar eklenmelidir; bu, kirliliğin yüzeye veya derinlere sızmasını engelleyerek temizlik operasyonunun verimliliğini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Dezenfeksiyon işlemi sırasında ortamın havalandırılması, kimyasal buhar veya aerosol maruziyetini azaltmak için zorunludur; Biyolojik Etkenlere Maruziyet Risklerinin Önlenmesi Hakkında Yönetmelik uyarınca, işlemler sırasında ortam ölçümleri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Bertarafı ve Yasal Süreçler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sonrası toplanan tüm emici materyaller, kontamine olmuş KKD'ler ve temizlik ekipmanları, Atık Yönetimi Yönetmeliği hükümlerine uygun şekilde tıbbi veya tehlikeli atık torbalarına alınmalıdır; bu atıklar kesinlikle evsel atıklarla karıştırılmamalıdır.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torbaları, içeriklerini belirten uygun etiketlerle işaretlenmeli ve sızıntı yapmayacak şekilde çift katmanlı olarak ağızları sıkıca kapatılmalıdır; bu işlem, atıkların taşıma sırasında çevreye saçılmasını ve çalışanların maruziyetini önleyen temel bir güvenlik prosedürüdür.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Bertaraf edilecek atıklar, işletmenin atık geçici depolama alanına transfer edilmeli ve lisanslı bertaraf firmalarına teslim edilmek üzere bekletilmelidir; atık transferi sırasında kayıt tutulması ve atık envanterinin güncel tutulması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Kontamine olmuş malzemelerin bertarafı, çevre kirliliğini engellemek ve yasal mevzuata uyum sağlamak adına kritik bir aşamadır; işveren, atıkların bertaraf edilmesine kadar geçen süreci yönetmekle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Olay Kaydı ve İyileştirme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Dökülme olayının gerçekleştiği tarih, saat, etkilenen alan, dökülen maddenin cinsi ve miktarı gibi bilgiler, işletmenin kaza kayıt defterine detaylı bir şekilde işlenmelidir; bu kayıtlar, gelecekteki risk değerlendirmelerinde referans veri olarak kullanılacaktır.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sonrası yapılan müdahalenin etkinliği değerlendirilmeli ve varsa aksaklıklar tespit edilerek acil durum planları güncellenmelidir; bu süreç, 6331 sayılı İş Sağlığı ve Güvenliği Kanunu'nun sürekli iyileştirme prensibine tam uyum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ekibinin performansı ve spill kitin yeterliliği gözden geçirilerek, eksik ekipmanların derhal tamamlanması sağlanmalıdır; bu, bir sonraki olası acil durumda hızlı ve doğru tepki verilmesini garantiler.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süreci, hem idari denetimlerde hem de iş sağlığı ve güvenliği performansının ölçülmesinde temel kanıttır; olayın kök neden analizi yapılarak, benzer dökülmelerin tekrarlanmaması için önleyici faaliyetler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 Gözetimi ve Tıbbi Tetkikler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gereği, riskli alanlarda çalışanların işe giriş ve periyodik sağlık muayenelerinin yapılması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muayeneler, çalışanın maruz kaldığı biyolojik etkenin türüne göre belirlenen sıklıkta tekrarlanmalı ve genel sağlık durumunu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Serolojik izlem, çalışanın bağışıklık düzeyini kontrol etmek ve olası enfeksiyonları erken aşamada tespit etmek amacıyla yapılan kan tahlillerini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Tetkikler, işyeri hekimi tarafından değerlendirilmeli ve çalışanın işe devam edip edemeyeceğine dair tıbbi kanaat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Etkenlere Maruziyetin İzlenmesi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takibi, çalışanların hangi biyolojik etkenle, ne kadar süre ve hangi yoğunlukta temas ettiğinin sistematik olarak kaydedilmesi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uyarınca, işveren maruziyet kayıtlarını en az 15 yıl, bazı durumlarda ise daha uzun süre saklamalıdır.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olası bir meslek hastalığı durumunda nedensellik bağını kurmak ve tedavi sürecini planlamak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süreci, işyeri ortam ölçümleri ve çalışanların çalışma yöntemlerindeki değişikliklerle desteklenerek dinamik bir yapıda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Değerlendirmesinde Teknik Parametreler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biyolojik ajanların patojenite ve virülans özelliklerinin teknik verilerle analiz edilmesini gerektirir. 6331 sayılı Kanun ve ilgili yönetmelik, bu verilerin güncel tutulması ve periyodik olarak revize edilmesini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sürecinde enfeksiyon dozu ve kuluçka süresi gibi veriler, acil eylem planlarının hazırlanmasında ve koruyucu donanım seçiminde temel parametre olarak kullanılır. Verilerin doğruluğu, alınacak tedbirlerin etkinliğini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ve İSG uzmanı, biyolojik etkenlerin yayılma yollarını analiz ederek, toplu koruma yöntemlerini önceliklendirmelidir. Havalandırma sistemleri ve sterilizasyon üniteleri bu değerlendirmelere göre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sadece bir belge değil, yaşayan bir süreçtir; yeni ajanlar veya çalışma yöntemleri ortaya çıktığında, bu teknik parametreler tekrar gözden geçirilerek tüm çalışma alanı güvenli hale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Aşılama ve Bağışıklama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(Ek-VII / sağlık gözetimi hükümleri) kapsamında, biyolojik riskli işlerde aşılama, en önemli korunma yöntemlerinden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maruz kalınan etkenlere karşı etkili bir aşı mevcutsa, bunu çalışanlara ücretsiz olarak sunmakla ve aşılanmalarını teşvik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 takibi, çalışanların bağışıklık kartları üzerinden düzenli olarak kontrol edilmeli ve hatırlatma dozları zamanında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Aşılama, kişisel koruyucu donanım kullanımının yanında tamamlayıcı bir önlem olarak değerlendirilmeli, tek başına yeterli koruma sağlamayabileceği unutulmamalıdır.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Hastalıkların Erken Tanısı ve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önleyici yaklaşımı esas alarak hastalıkların başlamadan veya ilerlemeden tanınmasını hedeflemektedir.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tanı, belirtilerin henüz hafif olduğu aşamada tespit edilmesiyle tedavi başarısını artırır ve uzun süreli iş gücü kaybını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sağlıklarındaki değişimleri (cilt döküntüsü, solunum güçlüğü vb.) işyeri hekimine bildirmesi, erken teşhis sürecinin en temel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şüpheli durumlarda çalışanı ileri tetkik ve tedavi için tam teşekküllü sağlık kuruluşlarına sevk etme yetkisine ve sorumluluğuna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Verilerinin Gizliliği ve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çalışanların sağlık verileri kişisel veri niteliğinde olup, gizliliği esastır ve üçüncü şahıslarla paylaşılamaz.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dosyaları, işyeri hekimi tarafından kilitli ve erişimi kısıtlı ortamlarda saklanmalı, işverene sadece işe uygunluk bilgisi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 yönetimi süreçlerinde KVKK kurallarına uyulmalı, dijital veriler şifrelenmiş sistemlerde yedeklenerek yetkisiz erişimler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Gizlilik ilkesi, çalışanın iş yerindeki güvenini artırır ve sağlık sorunlarını çekinmeden bildirmesini sağlayarak genel iş güvenliği kültürünü geliştirir.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Risk Değerlendirme Temelleri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uyarınca, işyerindeki biyolojik risklerin değerlendirilmesi, tehlikelerin tanımlanması ve maruziyetin belirlenmesi ile başlar.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tanımlama aşamasında, yapılan iş sürecinde ortaya çıkabilecek enfeksiyon etkenleri, toksinler veya alerjenler gibi tüm biyolojik tehlike kaynakları sistematik bir şekilde listelenmelidir.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değerlendirmesi, çalışanın bu tehlikelere ne kadar süreyle ve hangi yoğunlukta maruz kaldığını analiz eder; bu süreç, işyeri ortam ölçümleri ve iş akışı gözlemleri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hiyerarşisi temel alınarak, biyolojik risklerin eliminasyonu veya ikamesi hedeflenmeli; bu mümkün değilse mühendislik ve idari tedbirlerle maruziyet düzeyi kabul edilebilir sınırlara çekilmelidir.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Ajan Grubu ve İş Süreci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Çalışılan ajan grubu, Biyolojik Etkenlere Maruziyet Risklerinin Önlenmesi Hakkında Yönetmelik gereği risk gruplarına (Grup 1-4) göre sınıflandırılarak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süreci analizi, ajanın giriş yollarını (solunum, deri teması, sindirim) ve çalışanın bu ajanla temas etme olasılığını belirleyen kritik görevleri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Laboratuvar çalışmaları, atık yönetimi veya tarım faaliyetleri gibi farklı sektörlerde, biyolojik etkenlerin yayılma yolları ve ortamdaki kalıcılık süreleri detaylıca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sürecindeki kritik noktalar, biyolojik ajanın yoğunlaştığı veya yayılım riskinin arttığı ekipman temizliği veya numune transferi gibi işlemler öncelikli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Olasılık ve Şiddet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karakterizasyonu sürecinde, biyolojik etkinin çalışan sağlığı üzerinde oluşturabileceği şiddet ile maruziyet olasılığı birleştirilerek risk skoru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Şiddet değerlendirmesi, ajanın neden olduğu hastalıkların kuluçka süresini, kronik etkilerini ve toplum sağlığı üzerindeki potansiyel yayılma riskini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Olasılık hesaplamaları, işyerindeki mevcut koruyucu önlemlerin etkinliği, çalışanın eğitim düzeyi ve çalışma ortamının hijyen koşulları dikkate alınarak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sonuçları, 6331 sayılı İş Sağlığı ve Güvenliği Kanunu kapsamında belirlenen risk seviyelerine göre önceliklendirilerek aksiyon planına dönüştürülmelidir.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Azaltma ve Kontrol Aksiyonları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riskleri minimize etmek için mühendislik önlemleri olarak kapalı sistemler, uygun havalandırma (HEPA filtreleme) ve biyolojik güvenlik kabinlerinin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tedbirler kapsamında, çalışma saatlerinin düzenlenmesi, rotasyon uygulamaları ve çalışanların biyolojik etkenlere karşı periyodik sağlık gözetiminden geçirilmesi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(KKD), biyolojik etkenin türüne uygun olarak seçilmeli ve çalışanlara bu donanımların doğru kullanımı konusunda uygulamalı eğitim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prosedürleri, biyolojik kaza veya sızıntı durumlarında yapılacak dekontaminasyon ve ilk yardım müdahalelerini içerecek şekilde hazırlanmalı ve düzenli tatbikatlarla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Dokümantasyon ve Kayıt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risk değerlendirme sonuçları, işyerinde meydana gelebilecek tüm maruziyet vakalarını ve alınan önlemleri içerecek şekilde yasal mevzuata uygun olarak belgelendirilmelidir.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biyolojik etkenlere maruziyet kayıtları, Biyolojik Etkenlere Maruziyet Risklerinin Önlenmesi Hakkında Yönetmelik gereği, işten ayrılmalarından sonra dahi belirli bir süre boyunca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meslek hastalığı şüphesi durumunda, kayıtlar denetim süreçlerinde kanıt niteliği taşıyacağından, yapılan tüm risk değerlendirme güncellemeleri tarihli ve imzalı olarak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sistemi, biyolojik güvenlik komitesi veya İSG kurulu tarafından periyodik olarak incelenerek, risk yönetimindeki iyileştirme fırsatları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Hiyerarşisi: Biyolojik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etkenlerle çalışmalarda temel amaç, maruziyeti en aza indirmek için kontrol hiyerarşisini uygulamaktır; Biyolojik Etkenlere Maruziyet Risklerinin Önlenmesi Hakkında Yönetmelik uyarınca, öncelik riski kaynağında yok etmektir.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hiyerarşisi eliminasyon, ikame, mühendislik kontrolleri, idari düzenlemeler ve kişisel koruyucu donanım kullanımı şeklinde sıralanır; her basamak birbirini tamamlayarak güvenli bir çalışma ortamı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biyolojik risk değerlendirmesi sonuçlarına göre en etkili yöntemi seçmekle yükümlüdür; riskin türüne ve çalışma ortamına uygun olmayan kontrol yöntemlerinin seçilmesi mevzuata aykırıdır.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önlemler, idari önlemlerden daha güvenilirdir; çalışanların sadece KKD kullanımına güvenmesi, riskin kaynağında yönetilmediği durumlarda yetersiz kalmaktadır.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Non-Patojen ile İkame Yöntemi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İkame yöntemi, tehlikeli bir biyolojik etkenin daha az tehlikeli veya patojenik olmayan bir tür ile değiştirilmesini ifade eder; bu işlem riski kaynağında ortadan kaldıran en etkili yöntemlerden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Araştırma ve üretim süreçlerinde, aynı işlevi gören ancak insan sağlığına zararı bulunmayan veya risk grubu daha düşük olan mikroorganizmaların tercih edilmesi zorunluluktur; bu, çalışanın maruziyetini tamamen sonlandırabilir.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İkame işlemi yapılmadan önce, alternatif mikroorganizmanın çalışma sonuçlarını etkileyip etkilemeyeceği teknik olarak doğrulanmalıdır; işlem sonrası risk değerlendirmesi mutlaka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kapsamında, ikame imkanı olan durumlarda işverenin bu yöntemi kullanması yasal bir beklentidir.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ve Hastalık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süresi ve yoğunluğu, hastalığın ortaya çıkma olasılığını ve ciddiyetini doğrudan etkiler; kısa süreli yüksek yoğunluklu maruziyet ile uzun süreli düşük yoğunluklu maruziyet farklı sonuçlar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maruziyetin kaynağında önlenmesini ve çalışanların korunması için gerekli teknik donanımın sağlanmasını şart koşar. İhmal durumunda hukuki sorumluluk doğabilir.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Hastalığın klinik tablosu, ajanın virülansına ve çalışanın bağışıklık düzeyine bağlıdır. Bu nedenle, işyerinde biyolojik risklerle çalışan personelin bağışıklık takibinin yapılması ve gerektiğinde aşılanması, koruyucu hekimlik açısından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maruziyet sonrası acil müdahale protokollerini hazırlamalı ve çalışanlara uygulamalı eğitimlerle aktarmalıdır. Maruziyet-hastalık ilişkisini anlamak, kazaların önlenmesinde bilinçli bir çalışma ortamı yaratılmasını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Mühendislik Kontrolleri: BSC ve Havalandırma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etkenlerle çalışılan ortamlarda mühendislik kontrolleri, çalışan ile etken arasında fiziksel bir bariyer oluşturur; Biyolojik Güvenlik Kabinleri (BSC) bu bariyerin en önemli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Negatif basınçlı odalar ve HEPA filtreli havalandırma sistemleri, ortamdaki havanın temizlenmesini ve kirli havanın diğer alanlara yayılmasını önler; bu sistemlerin periyodik bakımları ve testleri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havalandırma sistemlerinin etkinliği sürekli izlenmeli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kontrolleri, çalışanın davranışından bağımsız koruma sağladığı için güvenilirliği yüksek olan önlemlerdir; arızalanmaları durumunda çalışma derhal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Kontroller ve Eğitim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kontroller, çalışma ortamındaki iş organizasyonunu ve çalışan davranışlarını düzenleyerek maruziyeti azaltmayı hedefler; bu kapsamda güvenli çalışma prosedürleri ve yazılı talimatlar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biyolojik risklere karşı özel eğitimler düzenlenmeli ve çalışanların bu konudaki farkındalığı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sürelerinin sınırlandırılması, biyolojik riskli alanlara girişlerin kısıtlanması ve acil durum planlarının güncel tutulması idari kontrollerin temel bileşenleridir; hijyen kurallarına uyum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kontroller çalışanların katılımını gerektirir; bu nedenle eğitimlerin anlaşılır olması ve prosedürlerin iş yerinde görünür yerlerde bulunması, yasal uyum açısından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Son Çare: Kişisel Koruyucu Donanım (KKD)</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kontrol hiyerarşisinin en son basamağında yer alır; diğer tüm teknik ve idari önlemlerin yetersiz kaldığı durumlarda tamamlayıcı koruma sağlarlar.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gereğince, biyolojik etkenin türüne uygun eldiven, maske, önlük ve gözlük gibi ekipmanlar işveren tarafından ÜCRETSİZ temin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seçimi, kullanımı, temizliği ve imhası ile ilgili eğitimler mutlaka verilmeli; ekipmanların hasarlı olması durumunda derhal yenisiyle değiştirilmesi sağlanmalıdır; kişisel temizlik malzemeleri de bu kapsamda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diğer önlemlerin yerini tutmaz; sadece tek başına bir savunma mekanizması olarak görülmemelidir; çalışanın KKD kullanımını reddetmesi veya yanlış kullanması ciddi bir iş güvenliği ihlalidir.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Biyogüvenlik Planı: Kapsam ve Temel Prensipler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Biyogüvenlik planı, işyerinde biyolojik etkenlere maruziyetin önlenmesi ve kontrol altına alınması için gerekli stratejileri belirleyen kapsamlı bir dokümandır; Biyolojik Etkenlere Maruziyet Risklerinin Önlenmesi Hakkında Yönetmelik gereği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 biyolojik etkenlerin sınıflandırılmasını, çalışma ortamındaki risklerin tanımlanmasını ve bu risklerin minimize edilmesi için alınacak tüm teknik, idari ve tıbbi önlemleri içermek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Planın etkinliği, işyerindeki faaliyetlerin türüne, kullanılan biyolojik materyalin risk grubuna ve çalışanların maruziyet düzeyine göre düzenli olarak gözden geçirilerek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planın uygulanmasından ve gerekli kaynakların tahsisinden birinci derecede sorumlu olup, tüm çalışanların plana erişimini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Biyogüvenlikte Sorumluluk Matrisi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Sorumluluk matrisi, biyogüvenlik planı kapsamındaki görevlerin kimler tarafından yerine getirileceğini açıkça tanımlayan, yetki ve görev dağılımını gösteren bir yönetim aracıdır; görev karmaşasını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biyogüvenlikten sorumlu kişileri atamalı ve bu kişilere gerekli yasal yetki ve sorumlulukları tanımlayarak dokümante etmelidir; sorumluluklar 6331 sayılı İş Sağlığı ve Güvenliği Kanunu ile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Biyogüvenlik sorumlusu, biyolojik etkenlerin takibini, ekipmanların periyodik kontrollerini ve çalışanların uygulamalara uyumunu denetlemekle yükümlüdür; bu süreçlerin kaydı titizlikle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ise kendilerine tanımlanan sorumluluk matrisindeki görevleri yerine getirmek, kişisel koruyucu donanımları doğru kullanmak ve karşılaştıkları riskleri derhal bildirmekle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Biyogüvenlik Eğitim Programı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biyolojik etkenlerle çalışan tüm personele işe başlamadan önce ve periyodik olarak özel eğitimler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programı; biyolojik etkenlerin bulaşma yolları, semptomlar, acil durum müdahaleleri, kişisel koruyucu donanım kullanımı ve atık yönetimi konularını kapsamlı bir şekilde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etkinliği, pratik uygulamalar ve değerlendirme sınavları ile ölçülmeli; eğitimin alındığına dair kayıtlar, işverenin yasal sorumluluğunu kanıtlayacak şekilde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Program, yeni teknolojiler, güncel biyolojik riskler veya çalışma prosedürlerinde meydana gelen değişikliklere göre sürekli olarak geliştirilmeli ve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Prosedürleri ve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biyolojik sızıntı veya kaza durumlarında uygulanacak acil durum prosedürleri önceden belirlenmiş ve yazılı hale getirilmiş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prosedürleri; maruziyet sonrası ilk yardım, dekontaminasyon işlemleri, tıbbi gözetim süreçleri, bildirim kanalları ve tahliye yollarını detaylı olarak tanımlamalıdır.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müdahale edecek personel, özel eğitim almalı ve bu tür kazalara karşı gerekli ekipmanlara (göz yıkama istasyonları, acil duşlar, kaza kitleri) her an erişebilir durumda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 bir kaza durumunda, olayın kök nedenini belirlemek ve benzer kazaların tekrarını önlemek için derhal kaza analizi yapılmalı ve elde edilen verilerle prosedürler revize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Yönetimi ve Prosedürler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etkenlerle kirlenmiş atıklar, Atık Yönetimi Yönetmeliği hükümlerine uygun olarak kaynağında ayrıştırılmalı, toplanmalı, taşınmalı ve bertaraf edilmelidir; bu süreçler sıkı denetime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uygun şekilde etiketlenmesi, sızdırmaz kaplarda saklanması ve biyolojik tehlike işareti taşıyan özel konteynerlerde muhafaza edilmesi, çevresel ve iş sağlığı risklerini önlemek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sürecinde görev alan tüm personel, atıkların tehlikeleri konusunda eğitilmeli ve bu atıklarla temas etmemeleri için uygun kişisel koruyucu donanımları tam olarak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atıkların bertarafı konusunda lisanslı firmalarla çalışmalı ve bertaraf belgelerini (atık taşıma formlarını) yasal süreler boyunca arşivleyerek denetimlere hazır bulundurmalıdır.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Olaylarda Raporlama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risk içeren alanlarda meydana gelen her türlü yaralanma, dökülme veya ekipman arızası, Biyolojik Etkenlere Maruziyet Risklerinin Önlenmesi Hakkında Yönetmelik gereği derhal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Raporlama süreci, olayın gerçekleştiği anı, ortamdaki biyolojik etken türünü ve maruz kalan çalışan sayısını içermeli; bu dokümantasyon yasal sorumlulukların yerine getirilmesi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arızaları, biyolojik etkenlerin çevreye yayılmasına neden olabileceği için, arızanın tipi ve müdahale yöntemi ayrıntılı bir şekilde raporlanarak sistemin güvenli çalışması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Yaralanma durumlarında, maruz kalınan etkenin özellikleri ve çalışanın o anki koruyucu donanım durumu tutanak ile belgelenmeli; bu veriler gelecekteki risk değerlendirmeleri için temel oluşturmalıdır.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Zamanında Bildirim ve Hukuki Sorumluluk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işyerinde meydana gelen iş kazalarının ve meslek hastalıklarının yasal süreler içinde yetkili mercilere bildirilmesi işverenin en temel yasal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maruziyet olaylarında zamanında bildirim, sağlık gözetiminin hızlıca başlatılmasını ve olası enfeksiyon yayılımının kontrol altına alınmasını sağlar; gecikmeler ciddi hukuki ve tıbbi sonuçlar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süreci, olayın meydana geliş biçimini ve maruziyetin şiddetini net bir şekilde yansıtmalı; ilgili sağlık birimlerine yapılacak olan acil bilgilendirmeler, çalışanın tedavi sürecini doğrudan etkileyen bir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Zamanında bildirim yapılmaması, denetim süreçlerinde işverene ağır idari para cezaları getirebilir; bu nedenle bildirim mekanizmaları tüm çalışanlar tarafından bilinmeli ve prosedürler düzenli olarak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Riskli Sektörler ve Biyolojik Etkenler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sektörü, biyolojik etkenlere doğrudan maruziyetin en yüksek olduğu alan olup, hastane atıkları ve enfekte hastalar temel risk kaynaklarıdır (Biyolojik Etkenlere Maruziyet Risklerinin Önlenmesi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Laboratuvar ortamlarında kültür çalışmaları, analizler ve numune incelemeleri sırasında mikrobiyolojik ajanlarla temas kaçınılmaz bir risk oluşturmaktadır; bu alanlarda biyogüvenlik seviyeleri titizlikle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faaliyetleri, özellikle tıbbi ve evsel atıkların toplanması sırasında enfeksiyon etkenlerine maruz kalma riskini artırır; bu tesislerde çalışanların bağışıklık düzeyleri düzenli olarak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ve hayvancılık sektörlerinde ise zoonotik hastalıklar ön plandadır; özellikle ahır, kesimhane ve süt işleme tesislerinde kişisel hijyen ve koruyucu donanım kullanımı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Kök Neden Analizi: Sorunun Derinine İnmek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Meydana gelen her biyolojik olay sonrası, olayın temel nedenini bulmak amacıyla kök neden analizi gerçekleştirilmeli; bu analiz, sadece görünen sorunu değil, sistemin zayıf noktalarını da ortaya çıkarmalıdır.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çerçevesinde, maruziyetin nedenleri (eğitim eksikliği, ekipman yetersizliği veya yöntem hatası gibi) sistematik bir şekilde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sürecinde çalışanların olay sırasındaki davranışları ve iş süreçlerindeki aksaklıklar objektif bir yaklaşımla değerlendirilmeli; suçlayıcı olmayan bir tutum, verilerin doğruluğunu artırarak gerçek çözümlere ulaşmayı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Kök neden analizinin sonuçları, risk değerlendirme dökümanlarının revize edilmesinde ana kaynak olarak kullanılmalı; böylece aynı olayın tekrar etmemesi için gerekli teknik ve idari önlemler güçlendirilmelidir.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Düzeltici ve Önleyici Faaliyetler (DÖF)</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edilen olaylar sonrasında belirlenen uygunsuzluklar için Düzeltici ve Önleyici Faaliyetler (DÖF) süreci başlatılmalı; bu süreç, tespit edilen tehlikenin kaynağında yok edilmesini veya etkisinin azaltılmasını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Düzeltici faaliyetler mevcut sorunu giderirken, önleyici faaliyetler ise olası benzer durumların yaşanmasını engelleyecek uzun vadeli stratejiler geliştirmelidir; bu iki yaklaşım bir arada kullanılarak güvenlik kültürü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Faaliyetlerin planlanması aşamasında, 6331 sayılı Kanun'un öngördüğü kontrol hiyerarşisi (mühendislik önlemleri, idari düzenlemeler ve kişisel koruyucu donanım kullanımı) esas alınmalı ve kaynak tahsisi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Uygulanan her faaliyetin etkinliği, belirlenen tarihlerde kontrol edilmeli; eğer hedeflenen güvenlik seviyesine ulaşılamadıysa, yöntemler gözden geçirilerek alternatif koruma stratejileri devreye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İzlem ve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risk yönetiminde izlem süreci, tüm raporlama ve düzeltici faaliyetlerin etkinliğini uzun vadeli olarak takip etmeyi içerir; bu aşama, İSG yönetim sisteminin dinamik kalmasını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gereğince, sağlık gözetimi sonuçları ve kaza kayıtları düzenli periyotlarla gözden geçirilerek, risk profili sürekli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 faaliyetleri sırasında elde edilen veriler, işyeri hekimi ve İSG uzmanı tarafından analiz edilerek, çalışanların maruziyet geçmişi ve sağlık durumu arasındaki ilişki titizlikle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Süreklilik, sadece dokümantasyon ile sınırlı kalmamalı; çalışanların geri bildirimleri ve işyeri uygulamalarındaki değişimler, izlem sürecinin bir parçası haline getirilerek sistemin iyileştirilmesi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Sürveyans ve Çalışan Sağlığı İzlemi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Sürveyans, biyolojik etkenlere maruz kalan çalışanların sağlık durumlarının sistematik olarak izlenmesi sürecidir; Biyolojik Etkenlere Maruziyet Risklerinin Önlenmesi Hakkında Yönetmelik kapsamında işveren, sağlık gözetimini periyodik olarak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Epidemiyolojik takip, hastalık gelişimini veya maruziyet sonrası etkileri belirlemek için klinik verilerin ve laboratuvar sonuçlarının düzenli olarak analiz edilmesini gerektirir; bu süreç, risk değerlendirmesi ile uyumlu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Çalışanlarda hastalık gelişimi izlemi, özellikle enfeksiyon riskinin yüksek olduğu sektörlerde erken tanı ve tedavi imkanı sunar; bu sayede bireysel sağlık korunurken işyeri yayılımı engellenir.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uyarı sistemleri, biyolojik etkenlerin varlığını tespit etmek için çevresel izleme ve çalışan şikayetlerinin anlık raporlanması ile çalışır; veriler, işyeri hekimi tarafından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Risklerde Vaka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Vaka takibi, şüpheli veya doğrulanmış bir enfeksiyon durumunda çalışanın klinik durumunun uzman hekim kontrolünde yakından izlenmesi sürecidir; 6331 sayılı İş Sağlığı ve Güvenliği Kanunu uyarınca süreç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çalışanın görev değişikliği veya izolasyon kararları, biyolojik etkenin bulaşma yolu ve risk derecesine göre işyeri hekimi tarafından belirlenmelidir; bu adımlar iş kazası bildirim süreciyle ilişkili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Vakaların temaslı olduğu diğer çalışanların belirlenmesi ve onlara yönelik koruyucu önlemlerin başlatılması, vaka takibinin en kritik aşamasıdır; bu işlem, yayılımın durdurulması açısından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Vaka takip süreci, çalışanın iyileşme durumu ve işe dönüş kriterlerinin net bir şekilde belirlendiği bir protokol çerçevesinde yürütülmelidir; süreç, işin sürekliliğini tehlikeye atmadan güvenli bir şekilde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Etkenlerde Küme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Küme tespiti, aynı işyerinde kısa sürede benzer semptom gösteren çalışanların sayısındaki beklenmedik artışın saptanmasıdır; bu durum, bir salgın erken uyarı göstergesi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uyarınca, küme tespiti yapıldığında işveren, risk değerlendirmesini derhal gözden geçirmeli ve gerekli ek önlemleri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İstatistiksel analiz araçları kullanılarak vaka artış oranları, çalışanların departmanları ve kullanılan ekipmanlar arasındaki korelasyon incelenmelidir; bu analiz, enfeksiyonun kaynağını bulmada temel rehberdir.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Küme tespiti durumunda ilgili departmanlarda çalışanların genel sağlık taramasından geçirilmesi ve biyolojik örnekleme ile etkenin doğrulanması, yayılımın kontrol altına alınması için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Salgın Erken Uyarı ve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stratejileri, küme tespiti ve vaka artışı sonrasında virüs veya bakterinin bulaşma yolunu kesmeye odaklanır; mühendislik önlemleri, havalandırma sistemlerinin iyileştirilmesi bu kapsamdadır.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önlemler, çalışanların gruplar halinde çalışmasını sağlamak veya vardiya sistemlerini değiştirmek gibi yöntemlerle temas riskini azaltmayı hedefler; bu uygulamalar işyeri hekiminin tavsiyesiyle hayata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(KKD) kullanımı, müdahale aşamasında en üst seviyeye çıkarılmalı ve personelin doğru ekipmanı kullanımı denetlenmelidir; eğitimler acil durum prosedürlerine göre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sürecinin başarısı, çalışanların sürece katılımına ve verilen talimatlara uyumuna bağlıdır; işveren, şeffaf bir bilgilendirme yaparak çalışanların paniğini önlemeli ve güvenli çalışma ortamını desteklemelidir.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Veri Kayıt ve Bildirim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risk yönetimi kapsamında tüm vaka bilgileri, çalışanların tıbbi kayıtları ve gerçekleştirilen müdahaleler, mevzuata uygun şekilde uzun süreli muhafaza edilmelidir; bu veriler yasal denetimlerde temel kanıt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hükümlerine göre, maruziyet kayıtları ve sağlık gözetim sonuçları, işyeri hekimi tarafından gizlilik ilkelerine bağlı kalınarak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süreci, sadece geçmiş vakaları değil, aynı zamanda yapılan iyileştirmelerin etkinliğini ölçmek için kullanılan verileri de içermelidir; bu veriler gelecekteki risk değerlendirmeleri için en önemli kaynaklardır.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yükümlülükleri, özellikle meslek hastalığı riski taşıyan vakalarda SGK ve diğer ilgili kurumlara zamanında yapılmalıdır; kayıtların eksiksiz tutulması, işverenin hukuki sorumluluklarını yerine getirmesini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Biyogüvenlik Denetimi ve İç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Biyogüvenlik denetimleri, işletme içindeki biyolojik risklerin yönetilmesi amacıyla düzenli olarak gerçekleştirilen iç denetim süreçlerini kapsar. Bu denetimler, Biyolojik Etkenlere Maruziyet Risklerinin Önlenmesi Hakkında Yönetmelik gereği, çalışma ortamındaki risklerin kontrol altında tutulup tutulmadığını inceler. İç denetim sırasında tespit edilen uygunsuzluklar için derhal bir DÖF (Düzeltici ve Önleyici Faaliyet) süreci başlatılmalıdır. Bu faaliyetler, biyolojik etkenlerin yayılmasını önlemek amacıyla teknik ve idari kontrollerin etkinliğini doğrulamayı hedefler.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Denetimlerde Kontrol Listesi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Biyogüvenlik denetimlerinde kullanılan kontrol listeleri, tüm çalışma alanlarının ve süreçlerin mevzuata uygunluğunu sistematik bir şekilde değerlendirmeye yarar. Listeler; kişisel koruyucu donanım kullanımı, atık yönetimi, sterilizasyon prosedürleri ve acil durum müdahale planları gibi kritik başlıkları içermelidir. Kontrol listesinin eksiksiz doldurulması, denetim sırasında gözden kaçabilecek detayların önlenmesini sağlayarak, biyolojik maruziyet riskini minimize eder. Denetim ekibi, bu listeyi kullanarak süreçlerin standartlara uygunluğunu objektif verilerle kanıtlamalıdır.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Sektöre Özgü Biyolojik Ajanlar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sektöründe kan yoluyla bulaşan Hepatit B, C ve HIV gibi virüsler ile hava yoluyla yayılan tüberküloz gibi bakteriler, çalışanlar için en yaygın biyolojik etkenler arasında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Laboratuvar ortamlarında, tanı konulmamış enfeksiyon örnekleri ve genetik modifiye organizmalar gibi yüksek riskli ajanlar ile çalışılmaktadır; bu ajanların sınıflandırmasına göre uygun izolasyon yöntemleri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ve hayvancılık alanında Brusella ve Şarbon gibi zoonotik etkenler, doğrudan temas veya enfekte hayvansal ürünlerle çalışma sonucu bulaşma riski taşıyan temel biyolojik ajanlardandır.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işleme tesislerinde ise Salmonella, Listeria ve E. coli gibi patojenik bakteriler, gıda güvenliğini tehdit ettiği kadar çalışan sağlığı açısından da ciddi birer risk unsuru oluşturmaktadır.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name="Slide 2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Uygunsuzlukların Kapatılması ve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sonucu belirlenen uygunsuzlukların kapatılması, biyogüvenlik sisteminin sürdürülebilirliği açısından kritik bir aşamadır. Uygunsuzluk kapatma sürecinde, tespit edilen sorunun kök nedeni analiz edilmeli ve kalıcı çözüm yolları uygulanmalıdır. Sadece semptomları gidermek değil, olayın tekrarlanmasını engelleyecek mühendislik veya idari önlemleri devreye almak esastır. Kapatılan uygunsuzluklar, denetim takip raporları ile belgelenmeli ve yönetimin onayına sunularak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name="Slide 2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Denetimlerin Önemi ve Sıklığı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biyogüvenlik denetimleri, sistemin sürekli iyileştirilmesi ve yasal mevzuata tam uyumun korunması için belirli aralıklarla gerçekleştirilir. Bu denetimler, çalışma ortamında meydana gelebilecek değişikliklerin veya yeni biyolojik risklerin zamanında tespit edilmesini sağlar. Biyolojik Etkenlere Maruziyet Risklerinin Önlenmesi Hakkında Yönetmelik çerçevesinde, periyodik denetimlerin sıklığı işyerinin tehlike sınıfına ve maruz kalınan biyolojik etkenlerin türüne göre belirlenmelidir. Düzenli denetim, işyerinde güvenli bir çalışma kültürünün oluşmasına doğrudan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name="Slide 2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İyileştirme ve Akreditasyon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Biyogüvenlik denetimlerinden elde edilen veriler, süreçlerin iyileştirilmesi ve iş güvenliği performansının artırılması için temel girdi sağlar. Sürekli iyileştirme yaklaşımı, denetim sonuçlarının analiz edilerek, mevcut risk yönetim stratejilerinin güncellenmesini ve daha güvenli yöntemlerin geliştirilmesini gerektirir. Akreditasyon gereksinimleri, bu iyileştirme süreçlerinin uluslararası standartlara uygun bir şekilde belgelenmesini ve her aşamada izlenebilir olmasını zorunlu kılar. İyileştirme süreçlerinin başarısı, çalışanların katılımı ve yönetim desteği ile doğrudan ilişkilidir.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name="Slide 2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Biyolojik Tehlikeler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name="Slide 244">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Senaryoları ve Bulaşma Yolları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genellikle iğne batması, kesici alet yaralanmaları, deri bütünlüğünün bozulması veya enfekte vücut sıvılarıyla doğrudan temas sonucunda gerçekleşmektedir (Biyolojik Etkenlere Maruziyet Risklerinin Önlenmesi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yoluyla bulaşma, özellikle sağlık kuruluşlarında aerosol oluşturan işlemler sırasında veya atık tesislerinde organik tozların solunmasıyla meydana gelmekte olup solunum koruyucu donanım kullanımı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Sindirim sistemi yoluyla maruziyet, gıda işleme ve tarım sektörlerinde el hijyeninin yetersizliği veya kontamine olmuş yüzeylerle temas sonrasında yemek yeme gibi davranışlarla ortaya çıkmaktadır.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Mukoza teması, özellikle göz ve ağız çevresine enfekte materyalin sıçraması durumunda gerçekleşir; bu tip kazalarda ilk yardım protokolleri hızlıca devreye alınmalı ve tıbbi gözetim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Hedef Gruplar ve Risk Profilleri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personeli, laboratuvar teknisyenleri ve temizlik görevlileri, biyolojik tehlikelere en sık maruz kalan grup olup sürekli tıbbi gözetim ve düzenli enfeksiyon kontrol eğitimlerine tabi tutulmalıdırlar.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tesislerinde çalışan personel, korunmasız tıbbi atıklarla temas riski nedeniyle yüksek riskli grup olarak tanımlanmakta ve bu çalışanların tetanoz ve hepatit aşıları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Tarım ve hayvancılık sektöründeki işçiler, açık havada çalışma ve hayvanlarla doğrudan temas nedeniyle dış ortam kaynaklı biyolojik risklere karşı daha savunmasızdır; bu durum sektörel eğitimlerin önemini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üretim hattında çalışanlar, gıda güvenliği ve kişisel hijyen kurallarına uyum konusunda kritik rol oynamakta olup, taşıyıcı olmaları durumunda hastalıkların geniş kitlelere yayılmasına neden olabilirler.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Önlem Farklılıkları ve Kontrol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hiyerarşisi gereği, biyolojik etkenlerin eliminasyonu veya ikamesi mümkün olmadığında, mühendislik önlemleri (kapalı sistemler, negatif basınçlı odalar) en etkili koruma yöntemidir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önlemler kapsamında, çalışma alanlarının giriş-çıkış kontrolleri, temizlik protokolleri, atık imha süreçlerinin yönetimi ve çalışanların periyodik sağlık muayeneleri titizlikle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(KKD) kullanımı, biyolojik tehlikelerde son savunma hattı olup, eldiven, önlük, maske ve göz koruyucuların doğru seçimi ve kullanımı hayati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ve acil durum planları, sektöre özgü risklere göre özelleştirilmeli; özellikle kaza sonrası profilaksi süreçleri tüm çalışanlar tarafından bilinmelidir.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Yeni Ortaya Çıkan Enfeksiyon Hastalıkları ve İş Sağlığı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Emerging hastalıklar, daha önce görülmemiş veya coğrafi yayılımı artmış patojenleri ifade eder; bu durum, Biyolojik Etkenlere Maruziyet Risklerinin Önlenmesi Hakkında Yönetmelik kapsamında biyolojik risklerin yeniden değerlendirilmesini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bu tür patojenler, solunum, temas veya kan yoluyla bulaşma riski yaratarak çalışanların sağlık bütünlüğünü doğrudan tehdit eder; bu nedenle işverenlerin risk değerlendirmesini güncel bilimsel veriler ışığında revize etmesi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Pandemi süreçlerinde, yeni ajanların tanımlanması ile birlikte işyerinde alınacak teknik önlemler; havalandırma sistemlerinin HEPA filtrelerle iyileştirilmesi ve çalışma ortamının bulaş riskini minimize edecek şekilde düzenlenmesi gibi mühendislik çözümlerini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yeni risk faktörlerine karşı farkındalığının artırılması, 6331 sayılı İş Sağlığı ve Güvenliği Kanunu uyarınca temel bir yükümlülüktür; bilgilendirme süreçleri, hastalığın bulaş yolları ve korunma teknikleri hakkında düzenli eğitimlerle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Sürveyans Sistemleri ve Erken Uyarı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Sürveyans, biyolojik bir riskin işyerinde erken tespiti için hayati önem taşır; işyeri hekimi gözetiminde, çalışanların sağlık verilerinin sistematik olarak izlenmesi, olası bir enfeksiyon salgınının erken evrede yakalanmasını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uyarı mekanizmaları, işyerindeki hastalık bildirimlerinin analiz edilmesini içerir; bu analizler, 6331 sayılı İş Sağlığı ve Güvenliği Kanunu gereği işyerinin genel sağlık risk profilinin çıkarılması ve önleyici yaklaşımların geliştirilmesine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taramaları ve semptom takipleri, biyolojik etkenlerin yayılımını durdurmak için kullanılan temel araçlardır; özellikle yüksek riskli sektörlerde çalışanların periyodik muayeneleri, yeni enfeksiyonların kontrol altına alınmasında kritik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 toplama ve analiz süreçleri, gizlilik esaslarına uygun şekilde yürütülmelidir; elde edilen bulgular, işyerinde uygulanacak idari önlemlerin ve izolasyon prosedürlerinin temelini oluşturarak enfeksiyonun yayılmasını engellemek için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Ajanların Sınıflandırılması ve Enfeksiyon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 insanda hastalık oluşturma potansiyellerine göre Biyolojik Etkenlere Maruziyet Risklerinin Önlenmesi Hakkında Yönetmelik kapsamında 4 grupta sınıflandırılır.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Birinci grup ajanlar sağlıklı yetişkinlerde hastalığa yol açmazken, dördüncü grup ajanlar ağır hastalıklara neden olur ve toplumda yayılma riski çok yüksektir.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Enfeksiyon riski, ajanın virülansına, bulaşma yoluna ve maruz kalan kişinin bağışıklık durumuna bağlı olarak değişiklik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riskleri anlayabilmesi için ajanların sınıflandırma mantığını kavraması, işyeri güvenliği açısından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Tanımlanamayan Biyolojik Ajanlara Karşı Yaklaşım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Tanımlanamayan veya yeni tanımlanan biyolojik ajanlarla karşılaşıldığında, ihtiyatlılık ilkesi esas alınmalıdır; henüz karakteristikleri tam bilinmeyen bir ajanın yüksek riskli olduğu varsayılarak, en üst düzey koruma önlemleri derhal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hükümleri uyarınca, ajanın risk grubu belirlenene kadar çalışanların maruziyeti en aza indirilmeli; izolasyon kabinleri ve yüksek korumalı kişisel koruyucu donanım kullanımı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Bilinmeyen ajanlara karşı geliştirilecek yaklaşım, çok katmanlı bir savunma stratejisi gerektirir; teknik önlemler, organizasyonel değişiklikler ve kişisel koruyucu donanım kullanımı, ajanın doğası netleşene kadar standart bir protokol olarak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yeni veriler geldikçe dinamik bir şekilde güncellenmeli ve bu süreçte iş güvenliği uzmanı ile işyeri hekimi işbirliği içinde çalışmalıdır; ajanın bulaş yolu ve direnci hakkında resmi otoritelerden gelen güncel bilgiler, sahaya hızla aktarılmalıdır.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Enfeksiyon Riski Altında İş Sürekliliği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Enfeksiyon riskinin yüksek olduğu dönemlerde iş sürekliliğini korumak, operasyonel kapasitenin sürdürülebilmesi için kritik bir planlama gerektirir; bu planlar, 6331 sayılı İş Sağlığı ve Güvenliği Kanunu kapsamında acil durum planlarının bir parçası olarak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Uzaktan çalışma modelleri veya vardiyalı sistemler, biyolojik riskin yüksek olduğu dönemlerde toplu koruma yöntemi olarak kullanılabilir; bu yöntemler, işyerindeki fiziksel yoğunluğu azaltarak virüs veya bakterinin bulaşma olasılığını önemli ölçüde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sürekliliği planları, kritik personelin belirlenmesini ve yedekleme sistemlerinin kurulmasını içermelidir; herhangi bir enfeksiyon durumunda işleyişin aksamaması için, hijyen protokolleri ve sosyal mesafe kuralları işyerinin her alanında tavizsiz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Süreçlerin devamlılığı için, tedarik zinciri ve lojistik süreçlerinde de biyolojik güvenlik önlemleri alınmalıdır; dışarıdan gelen malzeme ve kişilerin işyerine girişlerinde uygulanan dezenfeksiyon prosedürleri, işyerinin genel biyogüvenlik seviyesini korumak için vazgeçilmezdir.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Güncel Rehberler ve Bilgi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ortaya çıkan enfeksiyon hastalıklarına karşı en güncel bilgi kaynağı, Sağlık Bakanlığı ve uluslararası sağlık otoritelerinin yayımladığı rehberlerdir; bu rehberlerin takibi, Biyolojik Etkenlere Maruziyet Risklerinin Önlenmesi Hakkında Yönetmelik gerekliliklerine uyum için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resmi makamlarca açıklanan güncel bilgileri işyeri bünyesinde bir bilgi yönetimi sistemine dönüştürmelidir; bu sistem, çalışanların doğru ve güvenilir bilgiye ulaşmasını sağlarken, yanlış bilgilendirmeden kaynaklı panik ortamını da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bilgilendirme toplantıları, güncel rehberlerdeki değişikliklerin çalışanlara aktarılması için en etkili yoldur; bu toplantılarda, yeni hijyen kuralları ve çalışma prosedürleri uygulamalı örneklerle açıklanarak, öğrenilen bilgilerin davranışa dönüşmesi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 rehber takibi, sadece bir zorunluluk değil, aynı zamanda proaktif bir güvenlik yönetimi yaklaşımıdır; değişimlere hızlı uyum sağlayan işyerleri, biyolojik riskleri daha etkili yönetir ve çalışanlarının sağlığını koruma konusunda daha başarılı sonuçlar elde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Yolu Bulaşma Mekanizmaları ve Havalandırma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 öksürme, hapşırma veya konuşma sırasında çevreye yayılan damlacık ve aerosoller yoluyla solunum sistemine ulaşarak bulaşma riski oluşturur. Biyolojik Etkenlere Maruziyet Risklerinin Önlenmesi Hakkında Yönetmelik gereği, bu tür risklerin bulunduğu çalışma ortamlarında enfeksiyon zincirini kırmak için toplu koruma önlemleri önceliklendirilmelidir. Havalandırma sistemleri, ortamdaki kirli havayı taze hava ile seyreltme veya uzaklaştırma görevini görerek maruziyet seviyesini önemli ölçüde düşürmektedir; bu nedenle havalandırma debilerinin ve hava değişim katsayılarının düzenli olarak kontrol edilmesi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Damlacık ve Aerosol Ayrımı: Büyüklük ve Davranış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Bulaşma yollarını anlamak için parçacık boyutları kritiktir; 5 mikrondan büyük olan damlacıklar yerçekimi etkisiyle kısa sürede yere çökerken, 5 mikrondan küçük olan aerosoller havada saatlerce asılı kalabilir. Bu ayrım, Biyolojik Etkenlere Maruziyet Risklerinin Önlenmesi Hakkında Yönetmelik uyarınca belirlenen koruyucu önlemlerin (maske tipi, mesafe) seçilmesinde temel teşkil eder. Aerosollerin havada uzun süre asılı kalma kabiliyeti, ortamın sadece yakın temaslı değil, tüm hacminin biyolojik risk taşıdığı anlamına gelmektedir; bu nedenle aerosol oluşumuna neden olan iş süreçlerinde mühendislik kontrolleri artırılmalıdır.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ve Kalabalık Ortamlarda Biyolojik Risk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ve kalabalık çalışma ortamları, hava değişim hızının düşük olması ve insanların birbirine yakın bulunması nedeniyle biyolojik etkenlerin konsantrasyonunu hızla artırır. 6331 sayılı İş Sağlığı ve Güvenliği Kanunu kapsamında işveren, çalışma ortamının çalışanların sağlığı için güvenli olduğunu kanıtlamakla yükümlüdür; bu nedenle yoğun bölgelerde kişi başına düşen hacim ve temiz hava miktarı optimize edilmelidir. Çalışan sayısının fazla olduğu bölümlerde molaların kademelendirilmesi ve ortamın düzenli aralıklarla havalandırılması, virüs veya bakteri yükünü minimize etmek için uygulanması gereken temel idari önlemlerden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Teknolojileri ve HEPA Filtreleme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Verimli Partikül Yakalayıcı (HEPA) filtreler, havada asılı kalan aerosollerin ve biyolojik etkenlerin %99,97 gibi yüksek oranlarda tutulmasını sağlayan en etkili mühendislik çözümüdür. İşyeri Bina ve Eklentilerinde Alınacak Sağlık ve Güvenlik Önlemlerine İlişkin Yönetmelik gereği, havalandırma sistemlerinin periyodik bakımı ve filtre değişimleri aksatılmamalıdır; aksi takdirde kirlenmiş filtreler biyolojik etkenlerin üreme kaynağına dönüşebilir. Sistem tasarımı yapılırken hava akış yönünün temiz alandan kirli alana doğru olması sağlanmalı, böylece çalışanların solunum bölgesi sürekli temiz hava ile beslenmelidir.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 Maske Seçimi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solunum yolu risklerine karşı seçilen maskeler, yapılan işin tehlike derecesine ve maruz kalınan biyolojik etkenin tipine uygun olmalıdır. Aerosol riskinin yüksek olduğu ortamlarda basit cerrahi maskeler yerine, daha yüksek koruma sağlayan FFP2 veya FFP3 tipi maskeler tercih edilmelidir; bu maskelerin yüzle tam uyum sağlaması için düzenli sızdırmazlık testleri yapılmalıdır. Maske kullanımı tek başına yeterli değildir; maske takma, çıkarma ve atık yönetimi süreçlerinde çalışanlara eğitim verilmeli ve donanımın kirlendiği veya hasar gördüğü durumlarda derhal yenisiyle değiştirilmesi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 ve Vücut Sıvıları ile Bulaşma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 ve diğer vücut sıvıları, HIV, Hepatit B ve Hepatit C gibi ciddi patojenleri taşıyabilen biyolojik risk etmenleridir; bu sıvılarla her temas potansiyel bir enfeksiyon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Bulaşma yolları; perkütan yaralanmalar (iğne batması), mukoza teması (göz, ağız, burun) ve bütünlüğü bozulmuş cilt (kesik, yara) teması şeklinde üç ana kategoride incelenir.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gereği, işverenler bu riskleri değerlendirmeli ve çalışanları maruziyet konusunda detaylı olarak eğitmelidir.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sürecinde, hangi birimlerde ve hangi prosedürlerde biyolojik riskin daha yüksek olduğu belirlenerek gerekli koruma önlemleri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Kesici ve Delici Alet Yaralanmaları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İğne batması, bistüri kesikleri ve cam kırıkları, sağlık çalışanları arasında mesleki kan yoluyla bulaşan hastalıkların en yaygın ve en tehlikeli kaynağını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Yaralanmaların büyük çoğunluğu, kullanılmış iğnelerin kapağını kapatmaya çalışırken veya atık kutusuna hatalı şekilde aktarım sırasında meydana gelmektedir; bu davranışlar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işyerinde güvenli çalışma yöntemlerini belirlemek ve gerekli donanımı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güvenli alet kullanımına yönelik düzenli eğitim alması, yaralanma insidansını önemli ölçüde düşüren en etkili idari kontrol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Grup 1'den Grup 4'e: Hastalık Şiddeti ve Tedavi Olasılığı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 sınıflaması, hastalığın şiddeti ve tedavi edilebilirliği ile doğrudan ilişkilidir; Grup 1 etkenler sağlıklı yetişkinlerde hastalık yapmazken; Grup 2 ajanlar hastalık yapabilen ancak topluma yayılma olasılığı bulunmayan (genellikle etkili korunma/tedavisi olan), Grup 3 ajanlar ise ağır hastalığa yol açan ve topluma yayılma riski bulunabilen (yine genellikle etkili korunma/tedavisi olan) etkenlerdir.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4 biyolojik etkenler ise ağır hastalıklara neden olan, genellikle tedavisi bulunmayan veya korunma yöntemleri kısıtlı olan ajanları kapsar; bu grupta en yüksek güvenlik seviyesi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biyolojik ajanlarla çalışma sırasında, ajanın ait olduğu grubun bilinmesi, acil durum planlarının ve tıbbi müdahale süreçlerinin doğru kurgulanmasını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maruziyet sonrası tedavi olanaklarını bilmesi, risk yönetiminin kritik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Atık Yönetimi ve Ekipman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Delinmeye, yırtılmaya dayanıklı ve sızdırmaz kesici-delici alet kutuları, kullanım noktasında ulaşılabilir bir mesafeye yerleştirilmeli ve asla üçte ikisinden fazla doldurulmamalıdır.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Yönetmeliği uyarınca, kesici-delici aletler diğer tıbbi atıklardan ayrı olarak yönetilmeli ve uygun şekilde etiketlenmiş kutularda toplanmalıdır.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sistem kullanımı, iğnesiz sistemlerin tercih edilmesi veya otomatik geri çekilen iğnelerin kullanılması, biyolojik riskleri kaynağında yok eden mühendislik önlemleridir.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kutularının taşınması ve bertarafı sırasında eldiven kullanımı zorunludur; kutular hiçbir zaman elle sıkıştırılmamalı veya içindekiler başka bir kaba boşaltılmamalıdır.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Sıçrama ve Mukoza Temasına Karşı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 veya vücut sıvısı sıçrama riski olan tüm tıbbi prosedürlerde, çalışanlar gözlük, yüz siperliği, maske ve sıvı geçirmeyen önlük gibi kişisel koruyucu donanımları (KKD) eksiksiz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gereği, toplu koruma önlemleri (örneğin çalışma alanında bariyer kullanımı) kişisel koruyucu donanımlardan önce gelmelidir.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Mukoza teması, sıvıların göz, ağız veya burun mukozasına sıçraması ile gerçekleşir; bu nedenle riskli işlemlerde yüz bölgesinin tam koruma altına alınması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yapılacak işlemin türüne ve maruz kalınacak sıvının miktarına göre belirlenmeli; hasar görmüş veya kirlenmiş donanımlar derhal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Sonrası Acil Müdahale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 veya vücut sıvısı ile teması takiben, yaralanan bölge derhal bol su ve sabunla yıkanmalı; kesik veya batma varsa bölge nazikçe kanatılmalı ancak fırçalanmamalıdır.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Mukoza teması durumunda, etkilenen bölge en az 15 dakika boyunca temiz su veya serum fizyolojik ile kesintisiz yıkanarak patojen yükü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olayı, 6331 sayılı İSG Kanunu'na uygun olarak derhal işyeri hekimine veya acil sağlık birimine bildirilmeli ve gerekli kayıtlar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Temas sonrası profilaksi (koruyucu tedavi) ve takip süreci, sağlık birimi tarafından belirlenen protokoller dahilinde vakit kaybetmeksizin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Fekal-Oral Bulaşma Yolları ve Risk Faktörleri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Fekal-oral bulaşma, dışkı ile kontamine olmuş mikroorganizmaların ağız yoluyla alınması sürecidir; bu bulaşma zinciri genellikle kirli sular, enfekte gıdalar veya hijyen kurallarına uyulmaması sonucu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gereği, işverenler bu tür biyolojik riskleri tanımlamak ve gerekli kontrol önlemlerini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Kontamine yüzeylere dokunulması ve ardından ellerin yıkanmadan gıda veya içeceklere teması, işyerinde salgın hastalıkların en temel yayılma kaynağını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gıda üretimi, atık yönetimi ve sağlık hizmetleri gibi sektörlerde çalışanlar, bu tür biyolojik etkenlere karşı yüksek risk altındadır.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Ellerin Ağza Teması ve Çapraz Bulaşma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elleri, işyerindeki en yaygın taşıyıcı yüzeylerdir; gün içerisinde farkında olmadan ağız, burun veya göz mukozasına yapılan temaslar hastalıkların bulaşma hızını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Çapraz bulaşma, temiz bir yüzeyin kontamine olmuş eller veya ekipmanlar aracılığıyla kirlenmesi durumudur; bu durum özellikle ortak kullanım alanlarında ciddi risk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el hijyeni konusunda eğitilmesi, 6331 sayılı İş Sağlığı ve Güvenliği Kanunu kapsamındaki temel bilgilendirme yükümlülüklerinden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hijyeni sadece su ve sabunla değil, doğru yıkama tekniğiyle (en az 20 saniye, parmak araları dahil) sağlanmalı ve alkol bazlı el dezenfektanları destekleyici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Yüzey Dezenfeksiyonu ve Hijyen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kullanılan yüzeylerin düzenli olarak dezenfekte edilmesi, biyolojik etkenlerin yaşam döngüsünü kırmada en etkili yöntemlerden biridir; bu süreç, risk değerlendirmesi sonuçlarına göre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uyarınca, işyerinde kullanılan dezenfektanların etkinliği ve kullanım talimatlarına uygunluğu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Masalar, klavyeler, mutfak tezgahları ve kapı kolları gibi sık dokunulan yüzeyler, belirlenen periyotlarda uygun biyosidal ürünlerle temizlenerek sterilize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personeli, bu süreçte kişisel koruyucu donanım (eldiven, önlük vb.) kullanmalı ve atık yönetimi kurallarına titizlikle uymalıdır.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Gıda Güvenliği ve Mutfak Hijyeni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mutfakları ve yemekhaneler, fekal-oral bulaşmanın en kritik noktalarıdır; gıdaların hazırlanması, saklanması ve sunumu aşamalarında hijyenik şartlar tavizsiz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Çiğ ve pişmiş gıdaların birbirine temas etmemesi (çapraz kontaminasyon) sağlanmalı, gıda ile temas eden yüzeyler sürekli temiz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gıda hazırlama alanlarına girmeden önce ellerini yıkamaları ve uygun koruyucu giysiler (bone, önlük, eldiven) kullanmaları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etkenlerin gıdalar yoluyla yayılmasını önlemek adına, mutfak personelinin düzenli sağlık taramalarından geçirilmesi ve portör muayenelerinin yapılması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Tuvalet Hijyeni ve Sanitasyon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Tuvalet alanlarının hijyeni, biyolojik etkenlerin yayılmasını önlemek için en temel bariyerdir; bu alanların sürekli temiz, kuru ve yeterli hijyen malzemesi (sabun, kağıt havlu) ile donatılmış olması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Sanitasyon uygulamaları, tuvaletlerin düzenli temizliği ve atıkların uygun şekilde bertaraf edilmesini içerir; bu süreçler işyeri temizlik planına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tuvalet çıkışlarında el yıkama kurallarına uyması, fekal-oral bulaşma zincirini kıran en önemli kişisel disiplin davranışıdır.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tuvaletlerin havalandırma sistemlerinin etkinliğini sağlamalı ve tesisat arızalarını derhal gidererek hijyenik bir ortamı sürekli 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Açık Yaralar ve Biyolojik Etken Geçiş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 bütünlüğü bozulmuş deri dokusundan, yani açık yaralardan doğrudan kan dolaşımına veya doku içine nüfuz edebilir; bu durum, enfeksiyon riskini ciddi oranda artırır. Biyolojik Etkenlere Maruziyet Risklerinin Önlenmesi Hakkında Yönetmelik gereği, işverenler deri bütünlüğü bozulmuş çalışanları bu riskten korumak için gerekli önlemleri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Derideki kesik, sıyrık veya açık yara, mikroorganizmaların vücuda girişi için bir kapı görevi görür; bu nedenle, yaralı bölgenin uygun tıbbi malzemelerle kapatılması ve çalışma sırasında korunması zorunludur. İşverenler, bu tür risklerin olduğu ortamlarda çalışanların yaralarını bildirmelerini teşvik etmeli ve gerekli ilk yardım ekipmanlarını sürekli hazır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Maruziyetin gerçekleştiği an, yara bölgesinin hemen su ve sabunla temizlenmesi, bulaşma riskini azaltan ilk müdahale aşamasıdır; bu işlem, enfeksiyonun yerleşmesini engellemek için kritik bir öneme sahiptir. Çalışanların bu süreçte bilinçlendirilmesi, biyolojik etkenlerin yayılımını durdurmak adına en temel idari ve kişisel önlemlerden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etkenlerin deri yoluyla geçişini önlemek için risk değerlendirmesi sürecinde, deri bütünlüğü bozulmuş çalışanların çalışma koşulları gözden geçirilmeli ve gerekirse geçici olarak daha az riskli bir görevde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Dermatit ve Ekzama Bölgelerinde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Dermatit veya ekzama gibi deri hastalıkları, cildin koruyucu bariyer özelliğini zayıflatarak biyolojik etkenlerin dokulara çok daha kolay sızmasına neden olur; bu durum mesleki dermatitlerin biyolojik riskle birleştiği tehlikeli bir tablodur. Biyolojik Etkenlere Maruziyet Risklerinin Önlenmesi Hakkında Yönetmelik, cilt bütünlüğünü bozan bu tür durumların işyeri hekimi tarafından takip edilmesini ve uygun koruyucu önlemlerin belirlenmesini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Kronikleşmiş cilt rahatsızlıkları, enfeksiyon kapma olasılığını sürekli kılar; bu nedenle dermatit olan çalışanların, biyolojik etkenlerin yoğun olduğu alanlarda çalışması, risk değerlendirmesi sonuçlarına göre kısıtlanmalıdır. Ciltteki kızarıklık, kaşıntı ve pullanma gibi belirtiler, biyolojik etkenlerin deri bariyerini geçişini kolaylaştıran fiziksel açıklıklardır.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kullanılan temizlik maddeleri veya diğer kimyasallar, mevcut dermatit durumunu kötüleştirebilir; bu durum, biyolojik etkenlerin girişini hızlandıran bir kısır döngüye yol açabilir. İşverenler, çalışanların cilt sağlığını korumak için hipoalerjenik temizlik ürünleri temin etmeli ve dermatit semptomları gösteren çalışanları derhal işyeri hekimine yönlendirmelidir.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cilt bakımı ve dermatolojik takip, biyolojik etkenlerin deri yoluyla bulaşmasını engellemek için proaktif bir yaklaşım olarak kabul edilmeli; çalışanların cilt sağlıklarını korumaları için gerekli bilgilendirme eğitimleri periyodik olarak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Bireysel Risk ve Toplumsal Yayılma Ölçütleri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ajanların risk değerlendirmesinde, ajanın bireyde oluşturduğu sağlık etkisinin yanı sıra, toplumda yayılma potansiyeli de temel bir kriterdir.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3 ve 4 etkenler, ciddi toplumsal yayılma riski taşıdığı için karantina veya özel izolasyon önlemlerini zorunlu kılar; bireysel riskin ötesinde halk sağlığı boyutu ön plana çıkar.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risk değerlendirmesi yaparken ajanın sadece çalışan üzerindeki etkisini değil, olası bir kaza durumunda çevreye ve topluma yayılma ihtimalini de göz önünde bulundurmalıdır.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Bireysel bağışıklık düzeyi ve aşılanma durumu, çalışanın maruziyet sonrası risk seviyesini doğrudan etkileyen faktörler arasındadır.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Eldiven ve Bariyer Kullanımında Doğru Uygulamalar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biyolojik etkenlerin deri ile temasını engellemek için seçilen eldivenlerin, yapılan işin türüne ve maruz kalınacak etkenin yapısına uygun olması esastır. Eldiven seçimi; sıvı geçirmezlik, yırtılma direnci ve kimyasal uyumluluk gibi kriterler gözetilerek yapılmalı; eldivenin delinmesi veya yırtılması durumunda derhal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kullanımı, deri bütünlüğü bozulmuş çalışanlar için zorunlu bir koruma kalkanıdır; ancak eldiven altına terlemeyi azaltan veya bariyer sağlayan ek koruyucular kullanılması, cildin tahriş olmasını önleyerek koruma etkinliğini artırır. Eldivenlerin yanlış kullanımı, biyolojik etkenlerin eldiven içine sızmasına ve uzun süre deriyle temas etmesine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Eldivenlerin çıkarılması sırasında dış yüzeyin deriyle temas etmemesi için özel bir teknik uygulanmalı ve çıkarma işleminden sonra eller, uygun temizleyicilerle vakit kaybetmeden yıkanmalıdır. Bariyer kremler, eldiven kullanımının alternatifi değil; eldiven altına uygulanan destekleyici bir yardımcı donanım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KKD'lerin uygunluğunu düzenli olarak denetlemeli ve çalışanlara eldivenlerin doğru kullanım teknikleri konusunda uygulamalı eğitimler vererek, biyolojik etkenlere karşı tam bir izolasyon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Yara Bakımı ve Çalışma Ortamında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oluşan küçük yaralanmaların derhal kapatılması, biyolojik etkenlerin deri yoluyla girişini engellemek adına uygulanması gereken en basit ama etkili koruyucu önlemdir; 6331 sayılı İş Sağlığı ve Güvenliği Kanunu kapsamında işveren, çalışanların yaralanmalarını önleyecek ekipmanları sağlamakla sorumludur. Yaraların, su geçirmeyen ve nefes alabilen steril bandajlarla kapatılması, çalışma ortamındaki kirlenmeyi ve bulaşma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işe başlamadan önce vücutlarında açık yara olup olmadığını kontrol etmeli ve yaraları varsa amirlerine veya sağlık birimine bildirmelidir; bu, hem çalışanın kendi sağlığı hem de işyeri güvenliği için bir sadakat borcudur. Yara bakım malzemeleri, sadece ilk yardım dolabında değil, bulaşma riskinin yüksek olduğu çalışma alanlarına yakın noktalarda da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 bandajların düzenli olarak değiştirilmesi ve yara bölgesinin enfeksiyon belirtileri (kızarıklık, şişlik, akıntı) açısından izlenmesi, biyolojik etkenlerin yayılımını önlemek için gereklidir. Yara bakımı ihmal edildiğinde, basit bir sıyrık bile ciddi mesleki enfeksiyonlara dönüşebilir; bu nedenle yara bakımı, İSG yönetim sisteminin bir parçası olarak görülmelidir.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yara bakımı konusunda çalışanlara periyodik eğitimler vermeli ve yaralanma durumunda izlenecek prosedürleri yazılı hale getirerek herkesin erişimine sunmalıdır.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Bakımı ve Cilt Bütünlüğünü Koruma Hijyeni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Sağlıklı bir cilt yapısı, biyolojik etkenlere karşı doğal bir bariyerdir; bu nedenle el hijyeni ve cilt bakımı, İSG uygulamalarının ayrılmaz bir parçasıdır. Biyolojik Etkenlere Maruziyet Risklerinin Önlenmesi Hakkında Yönetmelik gereği, çalışanların ellerini temiz tutmaları için gerekli lavabo ve temizlik malzemeleri işveren tarafından sağlanmalı ve hijyen kuralları 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el yıkama veya kimyasal temizleyicilere maruz kalma, cildin doğal yağlarını kaybederek kurumasına ve çatlamasına neden olur; bu durum biyolojik etkenlerin girişini kolaylaştıran bir ortam yaratır. Ellerin yıkandıktan sonra nemlendirici kremlerle desteklenmesi, cilt bütünlüğünü korumak için hayati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çalışanların cilt sağlığını korumak adına, tahriş edici olmayan, nötr pH değerine sahip el temizleyicileri temin etmeli ve el bakımı konusunda bilgilendirici broşürler hazırlamalıdır. Ellerdeki çatlaklar, sadece biyolojik değil, kimyasal etkenlerin de vücuda girişini kolaylaştıran birer açıklıktır.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hijyeni, sadece mesai bitiminde değil, çalışma sırasında belirli aralıklarla ve özellikle biyolojik etkenlerle temas olasılığı olan işlerden sonra gerçekleştirilmelidir; bu alışkanlık, enfeksiyon riskini önemli ölçüde düşürür ve çalışanların genel sağlığını uzun vadede korur.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Vektör Kaynaklı Hastalıklar ve Bulaşma Yolları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Vektörler (sivrisinek, kene, bit), biyolojik etkenleri taşıyarak çalışanlara bulaştırır; bu canlılar kan emerek hastalıkları (Lyme, Kırım Kongo Kanamalı Ateşi vb.) doğrudan kana enjekte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mekânda çalışan personel (orman, tarım, inşaat), vektörlerin yoğun olduğu ortamlarda görev yaptığı için yüksek risk grubundadır; bu risk, Biyolojik Etkenlere Maruziyet Risklerinin Önlenmesi Hakkında Yönetmelik kapsamında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Hayvan ısırıkları, sadece fiziksel yaralanma değil, aynı zamanda enfeksiyon kapma riski taşıyan ciddi bir iş kazası olarak tanımlanmalıdır; sokak hayvanları, iş sahasında potansiyel tehlike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vektörlerin yaşam döngülerini ve aktif saatlerini bilmeleri, maruziyetin azaltılmasında kritik öneme sahiptir; risk değerlendirmesi sürecinde, biyolojik etkenlerin kaynağında yok edilmesi öncelikli hedeftir.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Korunma: Repellent ve Giysi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Açık havada görev yapan çalışanların, vektörleri uzaklaştıran repellent (kovucu) maddeleri kullanması, cilt yüzeyindeki maruziyeti azaltmada en etkili idari önlemlerden biridir; bu ürünler, yetkili mercilerden onaylı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Vücudu tamamen kapatan, açık renkli ve sık dokunmuş giysiler tercih edilmelidir; bu kıyafetler, kenelerin veya sivrisineklerin deriyle temasını fiziksel bir bariyer oluşturarak engellemekte büyük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Paçaların çorap içine sokulması veya giysilerin bileklerden sıkıca kapatılması, kene gibi yürüyen vektörlerin vücuda giriş yollarını kapatan basit ama hayat kurtarıcı bir güvenlik prosedürüdür.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giysilerin kullanımı, 6331 sayılı İş Sağlığı ve Güvenliği Kanunu kapsamında sağlanması gereken kişisel koruyucu donanım (KKD) gereklilikleri arasında değerlendirilmeli ve çalışanlara bu donanımların doğru kullanımı öğretilmelidir.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Kene Çıkarma ve İlk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Cilde yapışmış bir kene fark edildiğinde, panik yapmadan ve keneyi ezmeden (vücut sıvılarını cilde kusmasını önlemek için) en kısa sürede bir sağlık kuruluşuna başvurulması en güvenli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profesyonel destek mümkün değilse, kene vücuda en yakın noktadan sivri uçlu bir cımbızla tutulmalı; bükmeden, dik bir açıyla ve yavaşça çekilerek çıkarılmalıdır.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Keneyi çıkarmak için sigara basmak, alkol dökmek veya vazelin sürmek gibi geleneksel yöntemler kesinlikle uygulanmamalıdır; bu işlemler, keneyi daha fazla toksin salgılamaya zorlayarak enfeksiyon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Kene çıkarıldıktan sonra ısırılan bölge ve eller mutlaka dezenfektan veya sabunlu suyla temizlenmeli; ısırılan kişi, takip eden 10-14 gün boyunca ateş, halsizlik ve döküntü gibi semptomlar açısından gözlemlenmelidir.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Kuduz Riski ve Acil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Kuduz, enfekte bir hayvanın ısırığı veya tırmalaması sonucu salyasıyla bulaşan, merkezi sinir sistemini etkileyen ve tedavi edilmediğinde ölümcül sonuçlar doğuran ciddi bir biyolojik risktir.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sahasında başıboş hayvanlarla temas eden çalışanların, kuduz aşısı ve gerekli profilaksi uygulamaları hakkında bilgilendirilmesi, Biyolojik Etkenlere Maruziyet Risklerinin Önlenmesi Hakkında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türlü ısırık vakası, çalışan tarafından derhal işyeri hekimine veya İSG sorumlusuna bildirilmelidir; ısırılan bölge hiç vakit kaybetmeden bol sabunlu su ile en az 15 dakika yıkanmalıdır.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Kuduz riskli temaslarda, yaranın durumu ve hayvanın gözlem altında tutulması sürecine göre hekim tarafından gerekli kuduz aşı serisi ve immünglobulin tedavisi planlanmalı, süreç tıbbi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Saha Önlemleri ve Çevresel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sahasındaki çöp ve atık yönetimi, haşerelerin üreme alanlarını sınırlamak için titizlikle yapılmalı; durgun sular, sivrisineklerin üremesini engellemek adına periyodik olarak kurutulmalı veya ilaçlanmalıdır.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mekân çalışanlarının mola alanları, vektörlerin yoğun olduğu çalılık veya uzun otlu bölgelerden uzak, temizlenmiş alanlarda oluşturulmalı; bu bölgelerde düzenli peyzaj bakımı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raporlarında, dış mekân çalışanlarının biyolojik etkenlere maruziyet potansiyeli spesifik olarak tanımlanmalı; bu riski azaltacak idari ve mühendislik önlemleri (ilaçlama, çevre düzenleme)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verilecek eğitimlerde, vektör kaynaklı hastalıkların belirtileri ve ilk yardım kuralları mutlaka işlenmeli; acil durum eylem planlarında hayvan ısırığı ve kene vakaları için net bir prosedür bulunmalıdır.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Aerosol Üreten Laboratuvar İşlemleri ve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Santrifüj, vorteks ve mekanik karıştırma gibi işlemler, biyolojik etkenleri havaya saçan mikro damlacıklar (aerosol) oluşturur; bu aerosoller solunum yoluyla vücuda girerek ciddi enfeksiyon riski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gereği, bu tür işlemlerin risk değerlendirmesinde özel olarak ele alınması şarttır; aerosol oluşumunu minimize edecek yöntemler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İşlemler sırasında oluşan mikro damlacıkların hapsolması için fiziksel bariyerlerin kullanımı, çalışanların enfekte olma ihtimalini doğrudan düşürür; bu nedenle süreçler dikkatle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Laboratuvar ortamındaki aerosol maruziyeti, sadece doğrudan çalışanları değil, aynı ortamdaki diğer personeli de tehdit eder; bu nedenle çalışma alanında genel havalandırma standartlarına uyulması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İşlemlerin Güvenli Kabin İçinde Gerçekleştirilmesi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Aerosol potansiyeli yüksek işlemler, mutlaka kapalı sistemlerde veya uygun güvenlik kabinlerinde gerçekleştirilmelidir; bu yaklaşım, tehlikeli etkenlerin laboratuvar havasına karışmasını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İşlem sırasında dış ortama saçılımı önlemek için fiziksel bariyerler kullanılması, çalışanların doğrudan maruziyetini minimize eder; bu tür teknik önlemler toplu korumanın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bu koruyucu sistemleri sağlamak, bakımını yaptırmak ve sürekliliğini denetlemekle yükümlüdür; kabinlerin çalışır durumda olması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Kabin içi çalışmalar, operatörün biyolojik etkenle temasını keserek, kaza anında dahi yayılımı kabin haznesiyle sınırlı tutar; bu durum olası bir kaza sonrası müdahaleyi kolaylaştırır.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Yönetmelik Ek Sınıflandırması ve İşyeri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ekinde yer alan sınıflandırma, işyerlerinde uygulanacak biyogüvenlik seviyelerini belirlemektedir.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çalışılan ajanın sınıfına göre uygun koruyucu donanım, kapalı sistemler ve atık yönetimi prosedürlerini belirleyerek uygulamalıdır.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riskli gruplarda genel hijyen kuralları yeterli olabilirken, yüksek riskli gruplarda yüksek verimli hava filtreleri (HEPA) ve kontrollü giriş-çıkış sistemleri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grubu arttıkça, işyerindeki denetim sıklığı ve çalışanların maruziyet süresi kısıtlamaları da buna paralel olarak daha sıkı hale getirilir.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Kapaklı Rotor ve Tüp Kullanımının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Santrifüj işlemlerinde kullanılan rotor ve tüplerin kapaklı olması, olası bir kırılma veya sızıntı durumunda aerosol yayılımını engeller; bu ekipmanlar birincil koruma önlemi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Kapaklı sistemler, merkezkaç kuvvetiyle oluşan mikro sızıntıların laboratuvar havasına karışmasını önler; özellikle yüksek hızlı santrifüjlerde bu önlem hayati bir güvenlik katmanı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bu tür ekipmanların periyodik kontrolünü ve sızdırmazlık testlerinin yapılmasını zorunlu kılar; uygun olmayan malzeme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öncesi tüplerin ve rotorun hasarsız olduğu kontrol edilmeli, çatlak veya deforme olmuş ekipmanlar derhal hizmetten çekilmelidir; bu rutin kontroller kazaları önlemektedir.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Pipetle Üfleme Yasağı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Pipetle sıvı aktarımı sırasında üfleme yapmak, damlacıkların çevreye saçılmasına ve doğrudan solunum seviyesine ulaşmasına neden olur; bu teknik, laboratuvar güvenliği açısından kabul edilemezdir.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uygulama, biyolojik laboratuvarlarda kesinlikle yasaklanmalı ve bunun yerine otomatik pipetleme sistemleri tercih edilmelidir; manuel pipetleme sırasında ağızla çekme kesinlikle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tehlikeli alışkanlıktan vazgeçmesi için periyodik eğitimler verilerek, güvenli pipetleme teknikleri konusunda yetkinlikleri artırılmalıdır; bu eğitimler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pipetlerin kullanımı, hem aerosol oluşumunu engeller hem de dozaj hassasiyetini artırarak işlemin daha güvenli ve standart bir şekilde yürütülmesini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Güvenlik Kabini (BSC) Kullanım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Güvenlik Kabinleri (BSC), aerosol üreten işlemler için en etkin mühendislik önlemidir; kabin hava akışının düzenli test edilmesi, personelin korunması açısından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Kabin içindeki çalışmalarda, hava akışını bozacak ani hareketlerden kaçınılmalı ve çalışma yüzeyi her işlem sonrası dezenfekte edilmelidir; kabin içi düzen, koruma verimliliğini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bu cihazların yıllık kalibrasyon kayıtları mutlaka tutulmalı ve test sonuçları işyerinde dosyalanmalıdır; belgelendirme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Kabinin ön cam yüksekliği ve çalışma alanı sınırlamalarına uyulması, kabin içindeki negatif basıncın sürekliliğini sağlar; kurallara uyulmadığında koruma kalkanı işlevini yitirir.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HBV, HCV ve HIV: Bulaşma Mekanizmaları ve Risk Farkları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Hepatit B (HBV), Hepatit C (HCV) ve HIV virüsleri, temel olarak enfekte kan ve vücut sıvıları ile temas yoluyla bulaşmaktadır; bu virüslerin bulaşma mekanizmaları benzer olsa da enfeksiyon oluşturma kapasiteleri farklılık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kapsamında bu etkenler, ciddi risk oluşturan biyolojik etkenler grubunda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Temas noktaları arasında mukoza maruziyeti, deri bütünlüğünün bozulması (kesici-delici alet yaralanmaları) ve açık yaralar ile enfekte materyalin teması yer alır; bu yolların her biri farklı bir bulaşma riski barındırır.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Virüslerin çevresel koşullara dayanıklılığı farklıdır; örneğin HBV, dış ortamda kurumuş kan örneklerinde bile günlerce canlı kalabilirken, HIV dış ortama karşı oldukça duyarlıdır ve hızla inaktive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İğne Yaralanmalarında Bulaşma Riski ve Dinamikleri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hizmetlerinde meydana gelen perkütan yaralanmalar, kan yoluyla bulaşan patojenlerin geçişinde en kritik risk faktörüdür; iğne ucu yaralanmaları, virüsün doğrudan kan dolaşımına girmesine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Bulaşma riski, yaralanmanın derinliğine, iğnenin ucunda bulunan kan miktarına ve iğnenin daha önce damar içine girip girmediğine bağlı olarak değişmektedir.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bu tür yaralanmalar, iş kazası olarak değerlendirilmeli ve derhal kayıt altına alınarak tıbbi süreç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İstatistiksel olarak, HBV pozitif bir hastadan alınan derin bir iğne yaralanması sonrası bulaşma riski, HCV ve HIV'e kıyasla çok daha yüksektir; bu durum, aşılanmanın önemini artırmaktadır.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Kaynak Hasta Durumu ve Viral Yük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Bulaşma riskini belirleyen en önemli unsurlardan biri, kaynak hastanın kanındaki virüs miktarı yani viral yüküdür; yüksek viral yüke sahip hastalar, bulaşma açısından en yüksek risk grubunu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hastanın hastalık evresi, özellikle akut dönemde olan hastaların bulaştırıcılığı, kronik dönemdeki hastalara göre çok daha fazladır.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gereği, işyeri hekimi tarafından kaynak hastanın durumu gizlilik kuralları çerçevesinde değerlendirilmeli ve çalışan için risk analizi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Enfekte olduğu bilinen veya bilinmeyen her hastanın kanı, bulaşıcı olma potansiyeliyle ele alınmalı ve evrensel önlemler (standart önlemler) her zaman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Etkenlerden Korunma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etkenlerden korunmada temel strateji, kontrol hiyerarşisine uygun olarak mühendislik önlemlerinin ve idari düzenlemelerin en üst seviyede tutulmasıdır; kişisel koruyucu donanım (KKD) ise son savunma hattıdır.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ve delici aletlerin güvenli bertarafı için delinmez kutuların kullanımı, iğne kapağı kapatma gibi riskli davranışların yasaklanması ve el hijyenine uyum en temel idari önlemlerdir.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çalışanlara biyolojik etkenler hakkında düzenli eğitimler vermeli ve bu risklere karşı çalışma yöntemlerini güncel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yapılacak işin riskine göre eldiven, maske, gözlük ve önlük şeklinde belirlenmeli; bu donanımlar, çalışanın vücut bütünlüğünü koruyacak şekilde standartlara uygun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Hepatit B (HBV) Aşısı ve Bağışıklama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Hepatit B aşısı, işyerinde kan yoluyla bulaşan patojenlere karşı elimizdeki en etkili tıbbi korunma yöntemidir; risk altındaki tüm çalışanların aşılanması, biyolojik risk yönetiminin temel taşıdır.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risk değerlendirmesi sonucunda maruziyet riski olan çalışanlar için uygun aşıların temin edilmesini ve uygulanmasını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Aşılanma sonrası antikor seviyesinin yeterliliği (serokonversiyon) kontrol edilmeli, bağışıklık yanıtı oluşmayan çalışanlar için gerekli takip ve revaksinasyon protokolleri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 HCV ve HIV için henüz mevcut değildir; bu nedenle, bu iki virüs için korunma sadece teknik ve idari önlemlere dayalıdır, bu da aşılanabilir olan HBV'nin korunma yönetimini daha özgün kılmaktadır.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Kesici-Delici Yaralanmaları Önleme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uyarınca, kesici ve delici alet yaralanmaları en aza indirilmelidir. Güvenli enjektör sistemleri ve iğne güvenlik kapakları, yaralanma riskini doğrudan azaltan mühendislik önlemleridir ve işveren tarafından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İğne uçlarının elle kapatılması veya manipüle edilmesi kesinlikle yasaktır; bu eylem, yaralanma olasılığını ciddi oranda artırır. Güvenli transfer araçları kullanarak aletlerin taşınması, kaza riskini düşürür ve çalışan sağlığını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süreçlerinde, özellikle kanla temas riski bulunan alanlarda, kesici aletlerin kullanımı mümkün olduğunca kısıtlanmalı ve alternatif güvenli yöntemler tercih edilmelidir. Bu stratejiler, enfeksiyon riskini yönetmek adına kritik bir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 Kılıflama (Recapping) Yasağı ve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Kullanılmış iğne uçlarının tekrar kılıf içine sokulması (recapping), sağlık sektöründe en sık görülen yaralanma nedenlerinden biridir. Biyolojik Etkenlere Maruziyet Risklerinin Önlenmesi Hakkında Yönetmelik kapsamında bu uygulama, çalışan sağlığını tehlikeye atan güvensiz bir davranış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kılıflama zorunlu ise, tek elle kılıflama tekniği veya mekanik cihazlar kullanılmalıdır; ancak mümkün olan her durumda bu uygulamadan tamamen kaçınılmalıdır. İğne ucu, kullanımdan hemen sonra doğrudan kesici-delici atık kutusuna 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yasak, yaralanma sonrası HIV, Hepatit B ve C gibi kan yoluyla bulaşan hastalıkların geçişini engellemek için hayati bir kuraldır. Çalışanların bu konuda bilinçlendirilmesi ve denetlenmesi, işverenin yasal sorumlulukları arasındadır.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Ajan Grubuna Göre İşyeri Önlemleri ve Koruma Hiyerarşisi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biyolojik risk yönetimi, kontrol hiyerarşisine dayanır; öncelik ajanın eliminasyonu veya daha az tehlikeli bir ajanla ikame edilmesidir (Biyolojik Etkenlere Maruziyet Risklerinin Önlenmesi Hakkında Yönetmelik Madde 8 ve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önlemleri ve idari önlemler uygulandıktan sonra, kişisel koruyucu donanım en son basamak olarak devreye girer.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3 ve 4 etkenlerle çalışılan alanlarda, çalışanların düzenli sağlık gözetimi yapılması ve maruziyetin erken tespiti için biyolojik izleme programları uygulanması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gelebilecek kaza durumlarında, dekontaminasyon prosedürlerinin eksiksiz uygulanması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Tasarım Cihazların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tasarım cihazlar, iğnenin kullanılmadığı durumlarda otomatik olarak kilitlenmesini veya geri çekilmesini sağlayan mekanizmalara sahiptir. Bu cihazlar, 6331 sayılı İş Sağlığı ve Güvenliği Kanunu'nun işverene yüklediği riskleri kaynağında önleme ilkesine uygun olarak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 seçimi yapılırken, ergonomik yapısı, kullanım kolaylığı ve çalışanların geri bildirimleri dikkate alınmalıdır; çünkü zor kullanımlı cihazlar, çalışanların güvenlik mekanizmalarını devre dışı bırakmasına neden olabilir. Cihazlar, düzenli olarak periyodik bakımdan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tasarım cihazların kullanımı, sadece yaralanmayı önlemekle kalmaz, aynı zamanda iş süreçlerinde verimliliği ve çalışan güvenliği algısını da artırır. Çalışanların bu yeni teknolojileri kullanabilmesi için uygulamalı eğitimler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Kutusu Yakınlığı ve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Kesici-delici atık kutuları, işlemin yapıldığı noktanın hemen yakınına yerleştirilmelidir; uzağa yerleştirilen kutular, çalışanların iğneyle yürümesine ve kaza riskinin artmasına neden olur. Kutular, Atık Yönetimi Yönetmeliği'ne uygun şekilde tasarlanmış, delinmeye dirençli ve sızdırmaz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Kutuların doluluk oranı, kapasitenin dörtte üçünü geçmemelidir; aşırı dolu kutular, iğne batması riskini ciddi derecede artırır. Dolduğunda kutular derhal değiştirilmeli ve ağızları sıkıca kapatılarak tıbbi atık yönetimine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kutularının konumu, çalışanların kolayca erişebileceği ancak devrilmeyecek veya zarar görmeyecek şekilde sabitlenmelidir. Bu basit düzenleme, işyerindeki yaralanma oranlarını düşürmede en etkili idari önlemlerden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ve Güvenlik Kültürü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biyolojik etkenlere maruziyet riski bulunan tüm çalışanlara periyodik eğitimler verilmelidir. Eğitimler, sadece teorik bilgi değil, pratik uygulama ve kaza simülasyonlarını da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Eğitimlerde, yaralanma anında yapılması gereken acil müdahale adımları, kaza bildirim prosedürleri ve güvenli çalışma teknikleri detaylı olarak işlenmelidir. Güvenlik kültürü, çalışanın kuralı sadece zorunluluktan değil, kendi sağlığını koruma sorumluluğuyla benimsemesidir.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eğitim ve geri bildirim mekanizmaları, işyerindeki güvenlik açıklarının erkenden fark edilmesini sağlar. İşveren, eğitimlerin etkinliğini ölçmeli ve gerekli durumlarda programı güncelleyerek çalışanların güncel güvenlik bilgilerine sahip olmasını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Kontaminasyon Sonrası Acil Müdahale Protokolü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 veya vücut sıvıları ile temas durumunda, Biyolojik Etkenlere Maruziyet Risklerinin Önlenmesi Hakkında Yönetmelik gereği acil müdahale süreci derhal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adım olarak kontamine olan bölge, enfeksiyon riskini en aza indirecek şekilde temizlenmeli ve ardından vakit kaybetmeden işyeri sağlık birimine bildirim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protokol, biyolojik etkenlerin vücuda giriş yollarını kapatmayı hedefler; çalışanın kendi güvenliğini sağlarken yasal süreçleri de başlatması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müdahale, maruziyetin gerçekleştiği anda ve işyerinde bulunan ilkyardım donanımı kullanılarak profesyonel yardım öncesinde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Deri Yaralanmalarında İlk Müdahale Adımları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İğne batması veya kesici alet yaralanması durumunda, yara bölgesi hemen bol su ve sabunla yıkanmalı; yara yeri sıkılarak kanatılmaya çalışılmamalıdır.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Sıkma işlemi, doku hasarını artırabilir ve patojenlerin daha derin dokulara yayılmasına neden olabilir; bu nedenle nazik bir yıkama yeterlidir.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sonrası bölge, uygun bir antiseptik solüsyon ile dezenfekte edilmeli ve üzerine temiz bir pansuman malzemesi ile kapatılarak koruma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işlemler, 6331 sayılı İş Sağlığı ve Güvenliği Kanunu kapsamında işverenin sağladığı ilkyardım olanakları ile gerçekleştirilmeli ve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Mukoza ve Göz Temasında Acil Yıkama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 veya vücut sıvısının göz, ağız veya burun gibi mukoza bölgelerine teması halinde, bölge en az 15 dakika boyunca bol su veya steril salin solüsyonu ile yıkanmalıdır.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teması durumunda, göz kapakları açık tutularak suyun tüm yüzeye ulaşması sağlanmalı ve kontakt lens varsa derhal çıkarılarak 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maruziyetler, Biyolojik Etkenlere Maruziyet Risklerinin Önlenmesi Hakkında Yönetmelik uyarınca yüksek riskli kabul edilir ve tıbbi değerlendirme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Yıkama süreci tamamlandıktan sonra, gözde veya mukozada oluşabilecek tahrişin takibi için mutlaka bir göz hekimine veya işyeri hekimine başvurulmalıdır.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Birimine Acil Bildirim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gerçekleştikten sonra, çalışan durumu derhal amirine ve işyeri sağlık birimine bildirmelidir; bu bildirim 6331 sayılı İş Sağlığı ve Güvenliği Kanunu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sürecinde maruziyetin türü, zamanı, gerçekleştiği ortam ve maruz kalınan biyolojik etkenin kaynağı net bir şekilde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Zamanında bildirim, profilaktik tedavi (koruyucu ilaç veya aşı) seçeneklerinin değerlendirilmesi için en kritik aşamadır; geç bildirim tedavinin etkinliğini azaltabilir.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yapılmayan veya geciktirilen her vaka, işyeri kayıtlarında eksiklik yaratır ve yasal olarak işverenin ve çalışanın sorumluluğunu artırabilir.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Olay Kaydı ve Tıbbi İzlem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maruziyet olayı, Biyolojik Etkenlere Maruziyet Risklerinin Önlenmesi Hakkında Yönetmelik gereği detaylı bir kaza/olay raporu ile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tarafından oluşturulan tıbbi izlem planı, çalışanın kan tetkikleri ve gerekli immünolojik kontrolleri içerir; bu izlem süreci belirli aralıklarla tekrarlanır.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gelecekte oluşabilecek meslek hastalıkları veya yasal süreçler için delil niteliği taşır ve uzun yıllar boyunca arşivlenmesi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tıbbi izlem süreci boyunca kendisine önerilen tüm tetkiklere katılmakla ve sağlık biriminin tavsiyelerine uymakla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Sonrası Profilaksi (PEP)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gereği, kan yoluyla bulaşan patojenlere maruz kalan çalışanlar için PEP uygulamaları hayati önem taşır; bu süreç HIV, HBV ve HCV gibi virüslerin bulaşmasını engellemeyi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Hepatit B maruziyetinde, aşılanmamış veya bağışıklığı olmayan bireylere Hepatit B İmmünoglobulin (HBIG) ve aşı uygulaması yapılır; bu kombinasyon virüsün vücuda yerleşmesini önlemede oldukça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HIV maruziyet şüphesi durumunda, antiretroviral tedavi protokolleri devreye girer; bu ilaçlar virüsün hücre içine girişini veya replikasyonunu engelleyerek enfeksiyon gelişimini durdurmayı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türlü biyolojik maruziyet, 6331 sayılı İş Sağlığı ve Güvenliği Kanunu kapsamında bir iş kazası olarak değerlendirilmeli ve gerekli kayıtlar tıbbi gizlilik esaslarına uygun şekilde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Müdahalede Zaman Yönetimi ve Acil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maruziyet sonrası profilaksinin başarısı, müdahale süresiyle doğrudan ilişkilidir; antiretroviral tedavinin veya HBIG uygulamasının maruziyetten sonraki ilk birkaç saat içinde başlanması enfeksiyon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anında ilk yapılacak işlem, bölgenin su ve sabunla bolca yıkanması veya antiseptik solüsyonlarla temizlenmesidir; ancak deri bütünlüğünü bozacak sert fırçalama işlemlerinden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 kritik olduğu için işyerinde maruziyet sonrası izlenecek acil eylem planı tüm çalışanlar tarafından bilinmelidir; en yakın sağlık birimine ulaşım süreci önceden organize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Biyolojik Etkenlere Maruziyet Risklerinin Önlenmesi Hakkında Yönetmelik gereği, maruziyet sonrası acil müdahale imkanlarını ve gerekli tıbbi malzemeleri işyerinde hazır bulundurmakla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Etkenlerin Yapısal Farklılıkları ve Çoğalma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Bakteriler, kendi metabolizmalarına sahip tek hücreli mikroorganizmalardır ve ikili bölünme yoluyla hızla çoğalırlar; Biyolojik Etkenlere Maruziyet Risklerinin Önlenmesi Hakkında Yönetmelik kapsamında incelenen temel ajandırlar.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Virüsler, canlı bir hücreye girmeden çoğalamayan zorunlu hücre içi parazitlerdir ve genetik materyallerini konak hücrenin mekanizmasını kullanarak kopyalarlar; bu durum enfeksiyon sürecini oldukça agresif hale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Mantarlar, ökaryotik yapılı olup hem tek hücreli (maya) hem de çok hücreli (küf) formlarda bulunabilirler; sporlar veya tomurcuklanma yoluyla çoğalarak çevresel yüzeylerde kolonize olurlar.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Parazitler, yaşam döngülerini tamamlamak için genellikle birden fazla konakçıya ihtiyaç duyan karmaşık organizmalardır; tek hücreli protozoonlardan çok hücreli helmintlere kadar geniş bir çeşitlilik gösterirler.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Kaynak Hasta Değerlendirmesi ve Test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sonrası süreçte, kaynağın (hasta veya kan örneği) belirlenmesi ve test edilmesi, profilaksi kararının şekillenmesi için zorunludur; ancak bu işlem hastanın rızası ve etik kurallar çerçevesinde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hastanın bilinen HIV, HBV veya HCV durumu yoksa, hızlı test kitleri ile tarama yapılması önerilir; bu veriler hekimin profilaksi dozajını ve süresini belirlemesinde temel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hastaya ulaşılamadığı veya testin imkansız olduğu durumlarda, maruziyetin şiddeti ve işyerindeki risk profili göz önüne alınarak hekim tarafından ampirik tedavi kararı verilir.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bu süreçler, 6331 sayılı İş Sağlığı ve Güvenliği Kanunu çerçevesinde işyeri hekiminin koordinasyonunda, verilerin gizliliği korunarak ve çalışan hakları gözetilerek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Hekim Yönlendirmesi ve Tıbbi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bildiriminin ardından çalışan, vakit kaybetmeksizin işyeri hekimine veya enfeksiyon hastalıkları uzmanına yönlendirilmelidir; hekim, maruziyetin türünü (derin batma, mukoza teması) analiz ederek risk seviyesini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Hekim tarafından yapılan değerlendirme sonucunda, profilaksinin gerekli olup olmadığına, hangi ilaçların kullanılacağına ve dozaj ayarlamalarına karar verilir; bu süreçte çalışanın mevcut sağlık durumu ve kronik hastalıkları dikkate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müdahale süreci, Biyolojik Etkenlere Maruziyet Risklerinin Önlenmesi Hakkında Yönetmelik hükümlerine uygun olarak belgelenmeli ve çalışana tedavi süreci, olası yan etkiler hakkında kapsamlı bilgi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Hekim yönlendirmesi sadece ilaç tedavisini değil, aynı zamanda çalışanın psikolojik destek ihtiyacının değerlendirilmesini ve gerekli durumlarda ilgili kurumlara sevkini de kapsar.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Sonrası Klinik Takip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Profilaksi sonrası klinik takip, virüsün kuluçka dönemi göz önüne alınarak belirlenen periyotlarda (örneğin 6. hafta, 3. ay, 6. ay) yapılan düzenli kan testleri ile sürdürülür.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Takip sürecinde çalışanın sağlık verileri, 6331 sayılı İş Sağlığı ve Güvenliği Kanunu kapsamında sağlık gözetimi dosyasına işlenmeli; test sonuçları çalışana birebir ve gizlilikle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profilaksi sırasında ilaç yan etkileri görülürse, hekim tarafından tedavi protokolünde değişiklik yapılmalı veya dozaj ayarlaması gerçekleştirilmelidir; bu süreçte çalışanın işe devamlılığı ve performansı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bu takip süreçleri, biyolojik etkenlerle ilgili yasal mevzuatın gerektirdiği şekilde, işyerindeki benzer risklerin tekrarını önlemek adına risk değerlendirmesinin güncellenmesine veri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Evrensel Önlemlerin Temel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uyarınca, tüm kan ve vücut sıvıları potansiyel olarak enfeksiyöz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yaklaşım, kişinin enfeksiyon durumuna bakılmaksızın uygulanması gereken temel bir güvenlik stratejisidir.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 önlemler, biyolojik risk etmenlerinin yayılmasını önlemek için geliştirilmiş en kritik koruma mekanizmasıdır.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prensibin benimsenmesi, özellikle sağlık çalışanları ve riskli sektörlerdeki personel için mesleki maruziyet riskini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Rutin Bariyer Kullanımı ve Donanım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biyolojik riskli alanlarda gerekli kişisel koruyucu donanımları temin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önlük, maske ve göz koruyucu kullanımı, kan ve vücut sıvılarına doğrudan teması engelleyen fiziksel bariyerler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donanımlar, yapılacak işin türüne ve maruz kalınacak risk seviyesine göre seçilmeli ve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doğru kullanımı, enfeksiyonun bulaşma yollarını etkili bir şekilde bloke ederek güvenli bir çalışma ortamı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Evrensel Yaklaşım ve Hasta Ayrımı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ayrım gözetmeksizin tüm vücut sıvılarına karşı korunmayı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Evrensel önlemler, kişinin enfeksiyon taşıyıp taşımadığını bilmediğimiz durumlarda dahi aynı titizlikle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strateji, tanı konulmamış enfeksiyonların gizli risklerini yönetmek için geliştirilmiştir ve tüm operasyonel işlemlerde standart prosedürdür.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Kişiler arasında ayrım yapmadan tüm işlemleri riskli kabul etmek, işyerinde sürdürülebilir güvenli çalışma kültürünün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Hijyeni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işyerinde hijyenik çalışma şartlarının sağlanması işverenin temel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hijyeni, biyolojik risk etmenlerinin çapraz bulaşmasını önlemek için uygulanan en basit ama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kullanımı asla el hijyeninin yerini almaz; eldiven çıkarıldıktan sonra eller mutlaka yıkanmalı veya uygun antiseptik ile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yıkama, biyolojik etkenlerin deriden uzaklaştırılmasını sağlar ve enfeksiyon kontrol zincirini destekleyen en güçlü halkadır.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Uygulamada Tutarlılık ve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koruyucu önlemlerin sürekliliğini ve işyeri prosedürlerine entegrasyonunu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Evrensel önlemler, sadece bazı riskli durumlarda değil, her an ve her işlemde tutarlı bir şekilde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Uygulamadaki süreklilik, alışkanlık haline getirilmiş güvenli çalışma davranışları ile mümkündür ve ihmallerin önüne geçer.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çalışma günü ve her görev, aynı ciddiyetle ele alınarak biyolojik risklerin uzun vadede kontrol altında tutulması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Kesici ve Delici Atıkların Ayrıştırılması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ve delici atıklar, delinmeye, yırtılmaya ve patlamaya dayanıklı, plastik veya kartondan üretilmiş özel kutularda toplanmalıdır; bu kutular, Tıbbi Atıkların Kontrolü Yönetmeliği gereği standartlara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atık torbaları, çift katlı ve sızdırmaz özellikte olmalı, atıklar kesinlikle ellerle sıkıştırılmamalıdır; atıkların torbaya boşaltılması sırasında torbanın ağzı sıkıca kapatılarak sızıntı riski ortadan kaldırılmalıdır.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Kesici-delici atık kutuları, atıkların oluştuğu noktalara yakın yerleştirilmeli; iğne uçları, bistüri, cam kırıkları gibi tehlikeli materyaller doğrudan bu kutulara atılarak çalışanların yaralanma riski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Atık Kaplarında Doluluk Sınırı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atık torbaları ve kesici-delici atık kutuları, hacimlerinin en fazla yüzde yetmiş beşine kadar doldurulmalıdır; bu sınır, atıkların güvenli bir şekilde taşınması ve konteyner bütünlüğünün korunması için kritik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Doluluk oranının yüzde yetmiş beşi aşması durumunda, torbaların patlama veya kutuların delinme riski artmaktadır; bu durum çalışanlar için ciddi bir enfeksiyon ve yaralanma tehlikesi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kaplarının doluluk seviyeleri düzenli olarak takip edilmeli ve limitlere ulaşıldığında vakit kaybetmeden kaplar kapatılarak yeni atık kaplarına geçiş yapılmalıdır; atık yönetimi sorumluları bu süreci sürekli denetlemelidir.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Ajanlar İçin Konak ve Çevresel Gereksinimler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Mikroorganizmaların çoğalabilmesi için belirli bir besin kaynağı, su aktivitesi, uygun pH değeri ve sıcaklık aralığına ihtiyaçları vardır; bu faktörler biyolojik etkenin işyerindeki yaşam süresini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vücudu, sabit sıcaklığı ve zengin besin içeriği nedeniyle birçok biyolojik etken için ideal bir konakçıdır; özellikle mukozal yüzeyler ve açık yaralar giriş kapısı olarak kritik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Çevresel faktörlerden nem ve sıcaklık, biyolojik etkenlerin havada asılı kalma süresini doğrudan etkiler; kapalı ve havalandırması yetersiz işyerlerinde bu ajanların birikme riski daha yüksektir.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gereği, işyerindeki potansiyel konakçı ortamlar belirlenmeli ve bu alanlarda hijyen bariyerleri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Yönetiminde Renk Kodları ve Etiketleme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atıklar, Atık Yönetimi Yönetmeliği kapsamında belirlenen kırmızı renkli torbalarda toplanmalı; kesici-delici atık kutuları ise üzerinde uluslararası biyotehlike amblemi ve dikkat ibareleri bulunan özel kutularda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sistemi, atığın kaynağını, toplandığı tarihi ve atığı üreten birimi içermelidir; bu bilgiler, atıkların izlenebilirliğini sağlamak ve olası bir kaza anında müdahale sürecini yönetmek için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Renk kodlaması, farklı atık türlerinin birbirine karışmasını engellemek için evrensel bir dildir; bu standartlara uyum, atıkların bertaraf edilme sürecinde yaşanabilecek hataları sıfıra indirmeyi hedefler.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Atıkların Lisanslı Bertarafı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atıklar, yalnızca ilgili mercilerden lisans almış belediyeler veya yetkili kuruluşlar tarafından toplanmalı; atıklar, otoklavlama veya yakma tesisleri gibi lisanslı bertaraf noktalarına sevk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Otoklavlama süreci, biyolojik etkenleri etkisiz hale getiren yüksek basınçlı buhar sterilizasyonudur; bu işlem sonucunda tıbbi atıklar, evsel atık statüsüne dönüştürülerek güvenli bir şekilde bertaraf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Bertaraf süreci, Atık Yönetimi Yönetmeliği uyarınca kayıt altına alınmalı ve atık teslim tutanakları düzenli olarak saklanmalıdır; lisanssız bertaraf girişimleri yasal yaptırımlara tabidir.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Taşıma Güvenliği ve Hijyen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taşıma işlemlerinde görevli personel, mutlaka uygun kişisel koruyucu donanımları kullanmalı; eldiven, önlük, maske ve gerektiğinde koruyucu gözlük kullanımı, olası sıçrama ve temas risklerine karşı temel savunmadır.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taşınması sırasında sızdırmazlık standartlarına sahip taşıma araçları kullanılmalı; taşıma güzergahı, çalışanların yoğun olduğu alanlardan uzak tutularak kaza anında çevreye yayılım riski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atıkların taşınması sırasındaki dökülme veya kaza senaryolarını içermelidir; dökülme anında temizlik ekipmanları ve dezenfektanlar hazır bulundurulmalı, çalışanlar bu konuda eğitimli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Aşı Uygulamaları: HBV, Tetanoz ve İnfluenza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Hepatit B (HBV), özellikle kan ve vücut sıvılarıyla temas riski olan sağlık sektörü ve laboratuvar çalışanları için risk değerlendirmesi sonucu zorunlu tutulabilir.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Tetanoz aşısı, kesici-delici aletlerle çalışılan veya toprakla temasın yoğun olduğu inşaat ve tarım gibi sektörlerde, yaralanma riski göz önüne alınarak rutin olarak önerilmektedir.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İnfluenza (grip) aşıları, özellikle kış aylarında salgın riskini azaltmak ve iş gücü kaybını önlemek adına, riskli çalışma ortamlarında çalışanlara yıllık olarak tavsiye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aşıların seçimi, Biyolojik Etkenlere Maruziyet Risklerinin Önlenmesi Hakkında Yönetmelik hükümleri çerçevesinde, işyeri hekiminin yapacağı detaylı risk değerlendirmesine göre belirlenmektedir.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Riskine Göre Aşılama Planı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aşılama planı oluşturulurken, çalışanın maruz kaldığı biyolojik etkenlerin türü, miktarı ve bulaşma yolları temel alınarak bir risk profili çıkarılmalıdır.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kapsamında, öncelikli olarak bağışıklık düzeyi düşük veya bağışıklık sistemi baskılanmış çalışanların korunması için özel bir aşılama takvimi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düzeyi yüksek olan alanlarda çalışanlar için, yönetmelik gereği aşılama öncesi serolojik testler yapılarak mevcut bağışıklık durumları tespit edilmeli ve buna göre dozaj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Aşılama planı, İş Sağlığı ve Güvenliği Risk Değerlendirmesi Yönetmeliği uyarınca sürekli gözden geçirilmeli ve yeni biyolojik riskler ortaya çıktığında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Aşı Sağlama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Biyolojik Etkenlere Maruziyet Risklerinin Önlenmesi Hakkında Yönetmelik gereğince, risk değerlendirmesi sonucunda aşı gerekliliği belirlenen çalışanlara aşıları ücretsiz olarak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Aşıların temini ve uygulanması süreci, işyeri hekiminin gözetiminde yürütülmeli ve aşılama sırasında ortaya çıkabilecek yan etkiler için acil durum prosedürleri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aşıların soğuk zincir prensibine uygun saklanmasını ve uygulanması sırasında gerekli hijyenik şartları sağlamalı, işlemin tıbbi etik kurallara uygun yapılmasını garanti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Aşılamanın işverence karşılanması, çalışanın iş sağlığı hizmetlerine erişim hakkı kapsamında değerlendirilir ve herhangi bir maliyet çalışana yansıtılamaz.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Gönüllülük Esası ve Kayıt Tutma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 uygulamalarında gönüllülük esastır; ancak risk değerlendirmesinde aşılama zorunlu görülen durumlarda çalışanın bilgilendirilmiş onamı alınarak işlem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 olmayı reddeden çalışanlar için işveren, riskin devam ettiği konusunda çalışanı yazılı olarak bilgilendirmeli ve alternatif koruyucu önlemleri artırmalıdır.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aşılama işlemleri, kişisel sağlık verilerinin korunması ilkesine uygun olarak, çalışanın özlük dosyasında ve işyeri sağlık kayıtlarında düzenli şekilde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güncelliği, Biyolojik Etkenlere Maruziyet Risklerinin Önlenmesi Hakkında Yönetmelik denetimlerinde, işverenin yasal yükümlülüğünü yerine getirdiğinin birincil kanıtıdır.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Bağışıklık Düzeyi ve Uzun Vadeli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Aşılama, biyolojik etkenlere karşı sağlanan toplu koruma önlemlerinin tamamlayıcısıdır; ancak tek başına yeterli bir koruma yöntemi olarak görülmemelidir.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Bağışıklık düzeyinin korunması için aşıların hatırlatma dozları zamanında yapılmalı, bu süreç işyeri hekimi tarafından takip edilerek çalışanlara hatırlatılmalıdır.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Aşılanan çalışanlarda oluşan antikor seviyeleri, periyodik sağlık gözetimleri kapsamında izlenmeli ve koruyuculuğun azaldığı durumlarda gerekli tıbbi müdahaleler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vadeli koruma, yalnızca aşılama ile değil, aynı zamanda kişisel hijyen, el yıkama ve uygun kişisel koruyucu donanım kullanımı ile desteklendiğinde tam verim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Aşılama Zamanlaması ve Bağışıklık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Primer seri aşılamalar, vücudun ilgili biyolojik etkene karşı ilk bağışıklık yanıtını oluşturması için belirlenen takvime göre tamamlanmalıdır; bu süreç hastalığa karşı temel korumayı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Rapel dozlar, zamanla azalan antikor seviyelerini tekrar yükseltmek ve bağışıklık belleğini tazelemek amacıyla belirli aralıklarla uygulanır; bu dozların aksatılması koruyuculuğu ciddi oranda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Antikor titrasyon takibi, aşılama sonrası vücutta oluşan koruyucu antikor seviyesinin yeterli olup olmadığını ölçmek için yapılır; bu yöntem bağışıklık başarısının objektif göstergesidir.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Etkenlere Maruziyet Risklerinin Önlenmesi Hakkında Yönetmelik kapsamında, riskli işlerde çalışanlar için aşı takvimi işyeri hekimi gözetiminde planlanmalı ve titizlikle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Hepatit B Aşı Uygulama Şeması (0-1-6 Ay)</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Hepatit B aşısı, biyolojik risk grubundaki çalışanlar için 0, 1 ve 6. aylarda olmak üzere üç dozdan oluşan bir primer seri şeklinde uygulanır; bu şema tam bağışıklık yanıtı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dozun ardından ikinci dozun birinci ayda yapılması, vücudun antikor üretimini başlatması için kritik bir öneme sahiptir; bu aşamada atlanan dozlar bağışıklık yanıtını zayıflatabilir.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Altıncı ayda uygulanan üçüncü doz, bağışıklık belleğinin kalıcı hale gelmesini sağlar ve uzun süreli koruyuculuk kazandırır; bu doz tamamlanmadan aşılama serisi bitmiş sayılmaz.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sırasında kullanılan aşılar, soğuk zincir kurallarına uygun şekilde saklanmalı ve her dozun kayıtları, 6331 sayılı İş Sağlığı ve Güvenliği Kanunu uyarınca sağlık dosyasında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244</Slides>
  <Notes>244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244</vt:i4>
      </vt:variant>
    </vt:vector>
  </HeadingPairs>
  <TitlesOfParts>
    <vt:vector size="24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Biyolojik Tehlikeler</dc:title>
  <dc:subject>Biyolojik Tehlikeler</dc:subject>
  <dc:creator>Riskmatik İSG Platform</dc:creator>
  <cp:lastModifiedBy>Riskmatik İSG Platform</cp:lastModifiedBy>
  <cp:revision>1</cp:revision>
  <dcterms:created xsi:type="dcterms:W3CDTF">2026-07-27T18:32:20Z</dcterms:created>
  <dcterms:modified xsi:type="dcterms:W3CDTF">2026-07-27T18:32:20Z</dcterms:modified>
</cp:coreProperties>
</file>