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Lst>
  <p:notesMasterIdLst>
    <p:notesMasterId r:id="rId7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notesMaster" Target="notesMasters/notesMaster1.xml"/><Relationship Id="rId71" Type="http://schemas.openxmlformats.org/officeDocument/2006/relationships/presProps" Target="presProps.xml"/><Relationship Id="rId72" Type="http://schemas.openxmlformats.org/officeDocument/2006/relationships/viewProps" Target="viewProps.xml"/><Relationship Id="rId73" Type="http://schemas.openxmlformats.org/officeDocument/2006/relationships/theme" Target="theme/theme1.xml"/><Relationship Id="rId7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Diyaliz Ünitesi İSG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 kullanımlık malzemenin neden çapraz bulaşmayı önlemede en güvenli yol olduğunu açıklayın.
• Gerçek örnek: Son kullanma tarihi geçmiş bir malzemenin sterilizasyonunun güvenilir olmadığını tartışın.
• İnteraktif soru: Ekipman dezenfeksiyonunda eksik bir adım fark ettiğinizde kime bildirmelisiniz?
• Kritik nokta: Malzeme yönetiminin sadece hasta için değil, çalışan güvenliği için de önemli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Kanülasyon sırasında oluşabilecek sıçramaların en büyük nedenlerinden biri aceleci davranmaktır. Bağlantıların güvenliğini kontrol etmenin önemini vurgulayın. İğne batması ve sıçrama riskini minimize edecek prosedürleri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Mukoza temasında ilk 5 dakikanın kritik olduğunu belirtin. Göz yıkama istasyonlarının kullanımını uygulamalı olarak anlatın. Lens kullanan personeli bu konuda özellikle uyarın.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KKD'nin sadece aksesuar değil, hayat kurtaran bir ekipman olduğunu vurgulayın. Siperlik ve gözlük farkını anlatın. Donanımın temizliğinin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Bildirim yapmanın bir suçlama değil, çalışanı koruma yöntemi olduğunu vurgulayın. Gizlilik ilkelerine dikkat çekin. Sürecin yasal boyutunu ve sağlık takibinin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hijyeninin sağlık hizmetlerindeki en temel enfeksiyon kontrol önlemi olduğunu vurgulayın.
• Gerçek örnek: Diyaliz işlemi sırasında hasta çevresine dokunmanın önemini belirtin.
• İnteraktif soru: Hangi durumlarda el hijyenini ihmal ediyorsunuz?
• Kritik nokta: Beş endikasyona uyumun hastane enfeksiyonlarını azalttığını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Alkol bazlı ürünlerin neden daha etkili olduğunu açıklayın.
• Gerçek örnek: Kirli ellerde antiseptiğin neden yetersiz kaldığını basitçe anlatın.
• İnteraktif soru: Ünitenizde kullandığınız sabunların cildinize etkisini nasıl değerlendiriyorsunuz?
• Kritik nokta: Doğru ajanın doğru zamanda kullanımının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Eldivenin bir zırh değil, geçici bir bariyer olduğunu belirtin.
• Gerçek örnek: Eldiven varken ellerin terlemesiyle oluşan mikro delikleri anlatın.
• İnteraktif soru: Eldiveni çıkardıktan sonra el hijyenini atladığınız anlar oldu mu?
• Kritik nokta: Eldivenin sadece belirli işler için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Cilt bütünlüğünün enfeksiyonlara karşı ilk savunma hattı olduğunu vurgulayın.
• Gerçek örnek: Kış aylarında çatlayan ellerin hijyen sürecinde nasıl zorluk yarattığını anlatın.
• İnteraktif soru: Cilt kuruluğu için ne tür önlemler alıyorsunuz?
• Kritik nokta: İşyeri hekimine rapor etmenin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Diyaliz ünitesindeki yüksek riskli ekipmanları listeleyin.
• Gerçek örnek: İğne batması sonrası izlenmesi gereken tıbbi protokolü hatırlatın.
• İnteraktif soru: İşlem sırasında hastanın ani hareketiyle karşılaştığınızda ne yapıyorsunuz?
• Kritik nokta: Biyolojik etkenlere maruziyetin hukuki ve tıbbi sonuçlarını vurgulayın.
• Ek bilgi: Kayıt tutmanın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önlemlerinin hiyerarşideki yerini hatırlatın.
• Gerçek örnek: Güvenlikli iğne mekanizmasının doğru kilitlenmediği bir senaryoyu anlatın.
• İnteraktif soru: Ünitenizde şu an kullanılan iğne sistemlerinin güvenlik mekanizmalarını biliyor musunuz?
• Kritik nokta: Kilit mekanizmasının doğrulanması (tık sesi vb.) hayati önem taşır.
• Ek bilgi: KKD temini işverenin yasal yükümlülüğüdür.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Recapping eyleminin neden en tehlikeli davranış olduğunu açıklayın.
• Gerçek örnek: İğne kapağı takarken yaşanan bir kaza sonrası süreci anlatın.
• İnteraktif soru: Kullanılmış iğneyi kapağını kapatmadan doğrudan kutuya atma konusunda zorlanıyor musunuz?
• Kritik nokta: Atık kutusunun konumu ve erişilebilirliği.
• Ek bilgi: Tek el tekniği sadece zorunlu durumlarda düşünülmelidir.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ve işbirliğinin kazaları önlemedeki rolünü vurgulayın.
• Gerçek örnek: Elden ele alet verirken yaşanan bir kaza senaryosu.
• İnteraktif soru: Alet transferi sırasında güvenli bırakma alanlarını ne kadar sıklıkla kullanıyorsunuz?
• Kritik nokta: Steril tepsi kullanımının hem güvenlik hem hijyen açısından önemi.
• Ek bilgi: Güvenlik kültürü, personelin birbirini uyarmasıyla başlar.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Delici kesici atık kutularının doluluk oranının takibinin neden önemli olduğunu vurgulayın. Dörtte üç kuralının yasal ve güvenlik gerekçelerini açıklayın. Kapatma işleminin nasıl yapılması gerektiğini pratik olarak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Atıkların taşınması sırasında yaşanan kazalardan bahsedin. Çalışma istasyonunda kutunun konumu için ideal yerleri tartışın. Yetkisiz erişimin önlenmesi konusundaki tedbirleri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Elle sıkıştırmanın neden olduğu fiziksel riskleri anlatın. İğne batması vakalarının hukuki ve tıbbi sonuçlarına değinin. Taşma riski olduğunda uygulanması gereken acil prosedürleri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Atık ayrıştırmanın enfeksiyon kontrolündeki yerini vurgulayın. Sarı renk ve biyotehlike ambleminin önemini anlatın. Hatalı ayrıştırmanın atık toplama personeli için yarattığı riskleri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Yaralanma anındaki paniğin doğru yönetilmesi gerektiğini vurgulayın.
• Gerçek örnek: Yanlış müdahale sonucu enfeksiyon kapma riskinin nasıl arttığını açıklayın.
• İnteraktif soru: Yaralanma sonrası ilk refleksiniz ne olurdu, neden?
• Kritik nokta: Yarayı sıkmanın enfeksiyon riskini neden artırdığını teknik olarak anlatın.
• Ek bilgi: İlkyardım yönetmeliği kurallarını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hızının önemini belirtin.
• Gerçek örnek: Kaynak hasta bilgisine ulaşmanın neden hayati olduğunu anlatın.
• İnteraktif soru: Gizlilik ve güvenlik dengesi nasıl korunmalı?
• Kritik nokta: Bildirim formlarının eksiksiz doldurulması gerektiğini vurgulayın.
• Ek bilgi: KVKK ve hasta mahremiyeti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Profilaksinin neden zamanla yarıştığını açıklayın.
• Gerçek örnek: Hepatit B aşısının önemi üzerine konuşun.
• İnteraktif soru: Profilaksi sürecinde çalışanın hakları nelerdir?
• Kritik nokta: Takip testlerinin atlanmaması gerektiğini vurgulayın.
• Ek bilgi: İlgili İSG mevzuatındaki sağlık gözetimi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HBV'nin çevresel direncinin yüksek olduğunu vurgulayın. Özellikle 7 gün süresinin kurumuş kan üzerinde bile risk oluşturduğunu belirtin. İşyerindeki dezenfeksiyon kayıtlarının 6331 sayılı Kanun gereği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bildirimin yasal zorunluluğunu vurgulayın.
• Gerçek örnek: Bildirim yapılmadığında karşılaşılan hukuki sorunlardan bahsedin.
• İnteraktif soru: İş kazası tanımı kapsamına neler girer?
• Kritik nokta: Kayıt tutmanın sorumluluğunun işverende olduğunu hatırlatın.
• Ek bilgi: 6331 sayılı kanunun bildirim yükümlülüğü maddesini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Diyaliz ünitelerinde kullanılan kimyasalların özelliklerini vurgulayın.
• Gerçek örnek: Kimyasalın yanlış depolanması sonucu oluşan tepkimelerden bahsedin.
• İnteraktif soru: Çalıştığınız birimde güvenlik bilgi formlarına erişiminiz var mı?
• Kritik nokta: GBF okumanın hayati önemini belirtin.
• Ek bilgi: Kimyasal uyarı işaretlerinin anlamlarını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Solunum yolu hassasiyetine dikkat çekin.
• Gerçek örnek: Sıçrama anında yapılacak ilk yardım adımlarını anlatın.
• İnteraktif soru: Kişisel koruyucu donanımların eksikliğinde neler yaşanabilir?
• Kritik nokta: Göz yıkama istasyonlarının yerini bildiğinizden emin olun.
• Ek bilgi: Kronik maruziyetin uzun vadeli etkileri.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kontrollerinin önemini vurgulayın.
• Gerçek örnek: Havalandırma sisteminin çalışmadığı bir senaryoyu düşünün.
• İnteraktif soru: Havalandırma sisteminin periyodik bakımı yapılıyor mu?
• Kritik nokta: Kapalı sistemlerin sızdırmazlık kontrolleri.
• Ek bilgi: Maruziyet sınır değerleri hakkında genel bilgi.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Hasta güvenliğinin en üst öncelik olduğunu belirtin.
• Gerçek örnek: Eksik test sonucu ortaya çıkabilecek tıbbi komplikasyonlar.
• İnteraktif soru: Rezidü testi prosedürünü adım adım anlatabilir misiniz?
• Kritik nokta: Kayıt tutmanın yasal sorumluluğu.
• Ek bilgi: Hata raporlama sistemlerinin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Asetik asidin korozif doğasını vurgulayın.
• Gerçek örnek: Temas durumunda ilk müdahalenin hayati önemini anlatın.
• İnteraktif soru: Çalıştığınız alanda Güvenlik Bilgi Formu nerede duruyor biliyor musunuz?
• Kritik nokta: Yıkama süresinin 15-20 dakikadan az olmaması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 yük taşımanın kas-iskelet sistemi üzerindeki risklerini açıklayın.
• Gerçek örnek: Bidon taşırken bel incinmesi yaşayan bir vaka üzerinden doğru tekniği gösterin.
• İnteraktif soru: Bidonları taşırken el arabası kullanıyor musunuz?
• Kritik nokta: Dökülme anında temizlik için kullanılan emici kitlerin yerini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kullanımının neden son savunma hattı olduğunu açıklayın.
• Gerçek örnek: Sıçrama anında gözlüğün koruyuculuğunu vurgulayın.
• İnteraktif soru: KKD'nizi en son ne zaman kontrol ettiniz?
• Kritik nokta: Eldiven giyerken elin dış kısmına dokunmamaya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karışımların neden olduğu gaz riskini anlatın.
• Gerçek örnek: İki farklı temizlik maddesinin karıştırılmasının yarattığı tehlikeyi örnekleyin.
• İnteraktif soru: Havalandırma sisteminin çalışıp çalışmadığını nasıl anlarsınız?
• Kritik nokta: Şüphe anında alanı terk etmenin en güvenli yol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SDS belgelerinin neden hayati önem taşıdığını vurgulayın.
• Gerçek örnek: Etiketi silinmiş bir şişenin yaratabileceği riskleri anlatın.
• İnteraktif soru: Çalıştığınız alandaki kimyasalların SDS belgelerine nereden ulaşırsınız?
• Kritik nokta: Etiketsiz kimyasal kullanımı yasaktır ve bir iş kazası nedenidir.
• Ek bilgi: SDS belgelerini yılda en az bir kez güncelleyin.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Tüm kanların enfekte kabul edilmesi gerektiğini (Evrensel Önlemler) açıklayın. Yaralanma sonrası tutanak tutulmasının yasal bir gereklilik olduğunu ve iş kazası bildirimi süreçlerini kısaca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Uyumsuz kimyasalların birleştiğinde oluşturabileceği tehlikelere değinin.
• Gerçek örnek: Yanlış depolama sonucu oluşan bir reaksiyonun sonuçlarını anlatın.
• İnteraktif soru: Depolama alanınızda uyumsuz kimyasalların yan yana durduğunu fark etseniz ne yaparsınız?
• Kritik nokta: Havalandırma sistemi çalışmıyorsa o alanı kullanmayın.
• Ek bilgi: Kimyasal stok kartlarını güncel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Dökülme kitinin sadece dekorasyon değil, bir güvenlik aracı olduğunu belirtin.
• Gerçek örnek: Küçük bir döküntünün müdahale edilmediğinde nasıl büyüdüğünü anlatın.
• İnteraktif soru: Dökülme kitinizin yerini biliyor musunuz?
• Kritik nokta: Müdahale etmeden önce mutlaka uygun KKD'yi kullanın.
• Ek bilgi: Kiti düzenli aralıklarla kontrol edip eksikleri tamamlayın.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Kimyasalın göze temasının saniyeler içinde kalıcı hasar verebileceğini vurgulayın.
• Gerçek örnek: Göz duşunun hızlı kullanımı sayesinde kurtulan bir vaka anlatın.
• İnteraktif soru: Göz duşunuzun yerini ve nasıl çalıştığını biliyor musunuz?
• Kritik nokta: Göz duşunun önünün her zaman açık olması şarttır.
• Ek bilgi: Haftalık testleri aksatmayın, suyun temiz olduğundan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Enfekte atık tanımını yapın.
• Gerçek örnek: Diyaliz sonrası kanlı materyalin neden tehlikeli olduğunu açıklayın.
• İnteraktif soru: Diyaliz sonrası eldivenlerinizi ve atıklarınızı nereye atıyorsunuz?
• Kritik nokta: Enfekte atığın tanımı biyolojik tehlikeye dayanır.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Kırmızı torba ve sarı kutu farkını vurgulayın.
• Gerçek örnek: Kesici delici alet yaralanmalarının önlenmesi.
• İnteraktif soru: Atıklarınızı kaynağında ayrıştırmazsanız ne tür bir risk doğar?
• Kritik nokta: Kırmızı torba enfekte, sarı kutu kesici-delici içindir.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3/4 dolum kuralını açıklayın.
• Gerçek örnek: Elle bastırma sonucu oluşan yaralanmalar.
• İnteraktif soru: Neden bu torbaları sonuna kadar doldurmuyoruz?
• Kritik nokta: Elle bastırma yasağı kesindir.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teslimat sürecini özetleyin.
• Gerçek örnek: Sızıntı durumunda yapılması gerekenler.
• İnteraktif soru: Atık yönetimi süreci bittiğinde teslimat formunu kim imzalamalı?
• Kritik nokta: Atık personeli eğitimi ve KKD kullanımı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risklerin enfeksiyon yayılımındaki rolünü vurgulayın.
• Gerçek örnek: Dökülme anında panik yapılmadan alanın nasıl kordon altına alınacağını anlatın.
• İnteraktif soru: Çalıştığınız birimde dökülme kiti nerede duruyor?
• Kritik nokta: KKD giymeden asla döküntüye müdahale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Kimyasalın doğru konsantrasyonda hazırlanmasının önemini belirtin.
• Gerçek örnek: Hipoklorit çözeltisinin bekletme süresinin dezenfeksiyon başarısı üzerindeki etkisini açıklayın.
• İnteraktif soru: Kullandığınız dezenfektanın etki süresi hakkında bilginiz var mı?
• Kritik nokta: Organik kirlilik varsa dezenfektan çalışmaz, önce kaba temizliği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Tıbbi atıkların çevreye ve personele verdiği riski anlatın.
• Gerçek örnek: Kesici delici alet kutusunun kullanımını gösterin.
• İnteraktif soru: Atık poşetlerini doldurma oranınız nedir?
• Kritik nokta: Kırmızı poşet kullanımı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Diyaliz ünitesindeki operasyonel yoğunluğun riskleri nasıl artırdığını tartışın. Çalışanların zaman baskısı altında güvenlikten ödün vermemesi için alınabilecek idari önlemleri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İşlemin bitmediğini, kayıt ve denetim gerektirdiğini vurgulayın.
• Gerçek örnek: Ramak kala formunun öneminden bahsedin.
• İnteraktif soru: Biriminizdeki biyolojik risk talimatlarını okudunuz mu?
• Kritik nokta: Yazılı kayıt tutulmayan hiçbir İSG önlemi denetimde geçerli değildir.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Enfeksiyon kontrolünde yüzey temizliğinin önemini vurgulayın.
• Gerçek örnek: Yanlış dezenfektan kullanımı sonrası oluşabilecek çapraz bulaşma riskine değinin.
• İnteraktif soru: Hasta değişim süresinde temizlik için ayrılan sürenin yeterliliğini tartışın.
• Kritik nokta: Dezenfektanın temas süresinin (contact time) önemini açıklayın.
• Ek bilgi: İlgili yönetmelik gereği yapılan temizlik kayıtlarının denetimlerdeki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sadece hasta değil personel güvenliği için de gerekli olduğunu belirtin.
• Gerçek örnek: İzolasyon alanına girişlerde kullanılan bariyer sistemlerinden bahsedin.
• İnteraktif soru: HBV pozitif bir hastanın yanlışlıkla genel alana alınması durumunda yapılacakları sorun.
• Kritik nokta: Biyolojik atık yönetimine vurgu yapın.
• Ek bilgi: İzolasyon alanındaki makinelerin ayrı bir periyodik bakım takvimi olması gerektiğini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Temizlik personelinin ünitenin enfeksiyon kontrolündeki rolüne dikkat çekin.
• Gerçek örnek: Temizlik sırasında kullanılan eldivenlerin yırtılması durumunda izlenecek prosedürü anlatın.
• İnteraktif soru: KKD kullanımının neden zorunlu olduğunu temizlik personeli açısından tartışın.
• Kritik nokta: Klinik personel ile temizlik personeli arasındaki iletişim kopukluğunun risklerini açıklayın.
• Ek bilgi: Biyolojik atık yönetiminde yanlış ayrıştırmanın yasal sonuçlarını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bir görev değil, bir güvenlik kültürü olduğunu vurgulayın.
• Gerçek örnek: Eksik temizlik kayıtlarının bir enfeksiyon vakasında hukuki sorumluluk yaratabileceğini anlatın.
• İnteraktif soru: Kayıt sistemlerinin dijitalleşmesinin avantajlarını tartışın.
• Kritik nokta: Kayıtların geriye dönük izlenebilirliğini vurgulayın.
• Ek bilgi: İSG uzmanının bu kayıtları denetimlerde ne amaçla kullandığını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Uzun süreli ayakta durmanın sadece yorgunluk değil, uzun vadeli sağlık sorunları yaratacağını vurgulayın.
• Gerçek örnek: Ayak ağrısı yaşayan personelin iş verimindeki düşüşten bahsedin.
• İnteraktif soru: Çalışırken en çok hangi bölgenizde ağrı hissediyorsunuz?
• Kritik nokta: Paspas kullanımının ve ayakkabı seçiminin önemini mevzuata bağlayın.
• Ek bilgi: Basit esneme hareketlerini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Manuel transferin neden en büyük risk olduğunu açıklayın.
• Gerçek örnek: Yanlış kaldırma sonucu oluşan bel fıtığı vakalarına değinin.
• İnteraktif soru: Hasta transferinde hangi ekipmanları daha sık kullanıyorsunuz?
• Kritik nokta: Elle Taşıma İşleri Yönetmeliği'ne vurgu yapın.
• Ek bilgi: Mekanik cihazların bakımının düzenli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 yük kaldırmanın biyomekanik etkilerini anlatın.
• Gerçek örnek: Yanlış taşıma sonrası yaşanan akut bel incinmesi olayını paylaşın.
• İnteraktif soru: Bidon taşırken yaşadığınız zorluklar nelerdir?
• Kritik nokta: Yükün vücuda yakın tutulması kuralını hatırlatın.
• Ek bilgi: Depolama düzeninin ergonomi üzerindeki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Tekrarlı hareketlerin zamanla nasıl kalıcı hasar vereceğini açıklayın.
• Gerçek örnek: Bilek ağrısı çeken personelin yaşadığı zorluklar.
• İnteraktif soru: Çalışma alanınızda sizi en çok yoran hareket hangisi?
• Kritik nokta: Ayarlanabilir ekipmanların kullanımının önemi.
• Ek bilgi: Ergonomik çalışma istasyonu düzenleme ipuçları.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 zeminlerin elektrikle birleştiğinde oluşturduğu tehlikeyi vurgulayın.
• Kritik nokta: Prizlerin sıvı geçirmez olması gerektiğini hatırlatın.
• Gerçek örnek: Sıvı dökülen alanlarda cihazın derhal kapatılması gerektiğini belirtin.
• İnteraktif soru: Çalışma alanınızda su sızıntısı olduğunu fark etseniz ilk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Aşılamanın sadece bir başlangıç olduğunu, antikor takibinin (anti-HBs) kritik olduğunu belirtin. İşyeri hekiminin sağlık gözetimi sürecindeki rolünü ve yasal yükümlülüklerini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Kaçak akım rölelerinin hayati önemini açıklayın.
• Kritik nokta: Islak ellerle cihaz kullanımının yasak olduğunu vurgulayın.
• İnteraktif soru: Kaçak akım butonunun test edilme sıklığını biliyor musunuz?
• Gerçek örnek: Cihazda karıncalanma hissedildiğinde yapılması gerekenleri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Kendi kendine onarımın tehlikelerini anlatın.
• Kritik nokta: Arızalı cihazlara uyarı levhası asmanın önemini belirtin.
• İnteraktif soru: Hasarlı bir kablo gördüğünüzde bildirim süreciniz nedir?
• Ek bilgi: Teknik servis kayıtlarının yasal belge niteliği taşıdığını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Kayma ve takılmanın en sık görülen kazalardan biri olduğunu belirtin.
• Kritik nokta: Hortum ve kabloların düzenli yerleşimi için sorumluluk paylaşımını anlatın.
• İnteraktif soru: Geçiş yollarında kablo karmaşası gördüğünüzde nasıl bir önlem alırsınız?
• Ek bilgi: Uyarı levhalarının her zaman görünür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Diyaliz hastalarının uzun tedavi süreçlerinin yarattığı stresi vurgulayın.
• Gerçek örnek: Hasta yakınlarıyla iletişimde sakin kalmanın önemi üzerine yaşanmış bir senaryo paylaşın.
• İnteraktif soru: Agresif bir hasta ile karşılaştığınızda izlediğiniz en etkili yöntem nedir?
• Kritik nokta: Profesyonel sınırları korumanın önemi.
• Ek bilgi: 6331 sayılı kanunun psikososyal riskler üzerindeki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Şiddetin önlenmesinde fiziksel ortamın rolüne değinin.
• Gerçek örnek: Kaçış yollarının önemi üzerine bir vaka anlatın.
• İnteraktif soru: Biriminizdeki kaçış yolları her zaman açık mı?
• Kritik nokta: Güvenli mesafe kuralının uygulanması.
• Ek bilgi: İSG mevzuatındaki idari önlemlerin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Beyaz Kodun acil durumdaki rolünü tanımlayın.
• Gerçek örnek: Bildirimi yapılmayan bir olayın yarattığı riskleri anlatın.
• İnteraktif soru: Beyaz Kod butonunun yerini biliyor musunuz?
• Kritik nokta: Olay bildiriminin yasal zorunluluğu.
• Ek bilgi: İşverenin gözetme borcu kapsamı.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Vardiya sisteminin insan fizyolojisi üzerindeki etkisini tartışın.
• Gerçek örnek: Uyku düzeninin iş performansına etkisi üzerine bir örnek verin.
• İnteraktif soru: Dinlenme alanlarınızı ne kadar verimli kullanıyorsunuz?
• Kritik nokta: Yönetmeliklere uygun dinlenme süreleri.
• Ek bilgi: Tükenmişlik sendromunun belirtileri.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 önlemlerin neden sadece görünen riskler için değil, tüm hastalar için geçerli olduğunu vurgulayın.
• Gerçek örnek: Tanısı bilinmeyen bir hastadan kan sıçraması senaryosunu tartışın.
• İnteraktif soru: Her hastayı enfekte kabul etmek günlük iş akışınızı nasıl etkiliyor?
• Kritik nokta: Bulaşma riskinin hastanın değil, işlemin doğasından kaynaklandığını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Kan sıçraması durumunda göz koruyucusunun önemi üzerine konuşun.
• İnteraktif soru: Eldivenlerin delindiğini fark ettiğinizde izlemeniz gereken prosedürü açıklayın.
• Kritik nokta: KKD'nin çalışanın konforundan ziyade koruma seviyesinin öncelikli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büyük kirlenmenin KKD çıkarılırken yaşandığını belirtin.
• Gerçek örnek: Eldiveni çıkarırken dış yüzeyin cilde temas etmesi durumunda yapılması gerekeni anlatın.
• İnteraktif soru: KKD çıkarma sırasını adım adım kim anlatmak ister?
• Kritik nokta: El hijyeninin tüm koruyucu önlemlerden daha etkili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image" Target="../media/image-68-1.png"/><Relationship Id="rId2" Type="http://schemas.openxmlformats.org/officeDocument/2006/relationships/image" Target="../media/image-68-2.png"/><Relationship Id="rId3" Type="http://schemas.openxmlformats.org/officeDocument/2006/relationships/slideLayout" Target="../slideLayouts/slideLayout1.xml"/><Relationship Id="rId4" Type="http://schemas.openxmlformats.org/officeDocument/2006/relationships/notesSlide" Target="../notesSlides/notesSlide6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Diyaliz Ünitesi İSG</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 Kullanımlık Malzeme ve Çalışan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kullanımlık sarf malzemeler yeniden kullanılmamalıdır; kontamine (kanlı) malzemenin yeniden elleçlenmesi çalışan için kan yoluyla bulaş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 arası temas yüzeylerinin dezenfeksiyonunda çalışan uygun kişisel koruyucu donanım (eldiven, gerekli hallerde gözlük) kullanmalı ve kimyasala maruziyetini en aza indirmelidir.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Malzemelerin son kullanma tarihi ve bütünlüğü takip edilmeli; hasarlı veya sızdıran malzeme çalışan için maruziyet kaynağıdır ve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malzeme yönetimi ve atık süreçleri, sağlık çalışanının güvenliğini sağlayacak şekilde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Kanülasyon ve Kan Hattı Bağlantı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Kanülasyon işlemi sırasında iğne yerleştirme ve bağlantıların açılması, yüksek basınçlı kan sıçraması riski taşır; tüm bağlantı noktaları luer-lock sistemlerle sabitlenmeli ve gevşeklik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hatlarının ayrılması sırasında sistemdeki basınç düşürülmeli ve hatlar pens ile klemplenerek kan akışı kontrollü bir şekilde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iğneler ve kesici aletler, delinmeye dirençli tıbbi atık kutularına doğrudan atılmalı; iğne kılıfları asla tekrar takılmaya çalışılmamalıdır.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bu tür işlemler sırasında eldiven ve sıvı geçirmez önlük kullanımı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Mukoza Teması Durumunda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veya vücut sıvısının göze veya mukoza zarlarına sıçraması durumunda, zaman kaybetmeden en az 15 dakika boyunca bölge bol su veya izotonik sodyum klorür solüsyonu ile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Yıkama işlemi sırasında göz kapakları açık tutulmalı ve suyun mukoza ile tam teması sağlanmalıdır; kontakt lens kullanılıyorsa, yıkama öncesi veya sırasında lensler hemen çıkartılmalıdır.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ünite içerisindeki göz yıkama istasyonlarının yeri bilinmeli ve bu istasyonların periyodik bakımları düzenli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müdahale tamamlandıktan sonra, maruz kalan personel derhal bir sağlık kuruluşuna başvurarak gerekli tıbbi değerlendirmenin yapılmasını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 Gözlük ve Siperlik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sıçrama riski bulunan tüm işlemlerde, gözlük veya yüz siperi kullanımı yasal bir zorunluluktur; seçilecek donanım, yüzü yanlardan ve üstten tam kapatacak şekilde tasarlanmış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seçilen KKD'ler çalışanların görüşünü kısıtlamamalı ve uzun süreli kullanımda ergonomik rahatsızlık yaratmamalıdır.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Gözlük ve siperlikler, her kullanım sonrası uygun dezenfektanlar ile temizlenmeli ve yüzeylerinde çizik veya görüşü engelleyen hasarlar oluştuğunda derhal yenisi ile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KKD'lerin doğru kullanımı ve bakım prosedürleri hakkında düzenli eğitim almalı ve koruyuculuğu azalmış donanımı kullanmamalıdır.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Sonrası Bildirim ve İzlem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veya vücut sıvısı maruziyeti gerçekleştiğinde, 6331 sayılı İş Sağlığı ve Güvenliği Kanunu kapsamında olay tutanak altına alınmalı ve işyeri hekimine derhal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 kalan personelin kan değerleri, Hepatit B, C ve HIV yönünden bazal testler ile incelenmeli ve gerekli durumlarda profilaktik tedavi protokollerine başlanmalıdır.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Olayın gerçekleştiği çalışma ortamı ve kullanılan ekipmanlar, risk değerlendirmesi kapsamında yeniden incelenerek benzer kazaların önlenmesi için gerekli düzeltici faaliyetler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maruziyet sonrası süreçlerin gizlilik içerisinde yürütülmesini sağlamakla ve çalışanın yasal sağlık takip süreçlerine erişimini kolaylaştırmakla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Hijyeninde Beş Kritik Endikasyon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 ile temas öncesi hastayı korumak için ve hasta ile temas sonrası sağlık çalışanını ve çevreyi korumak için el hijyeni sağlanması, enfeksiyon kontrolü için temel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Aseptik işlemler öncesi, vücut sıvısı teması riski sonrası ve hasta çevresi ile temas sonrasında el hijyeni uygulanması, diyaliz ünitesindeki enfeksiyon zincirini kırmak için mutlaka yerine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sağlık çalışanlarının güvenli çalışma ortamında enfeksiyon riskinden korunması için gerekli hijyenik şartları sağlamakla ve çalışanları bu konuda eğitmekle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ünitelerinde enfeksiyon bulaşma riski yüksek olduğundan, bu beş endikasyonun her birine tam uyum gösterilmesi, kişisel güvenlik ve hasta güvenliği açısından kritik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Antiseptik ve Sabun Seçiminde Temel Esaslar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 bir kirlenme olmadığı durumlarda alkol bazlı el antiseptikleri kullanılmalıdır; bu yöntem, su ve sabunla yıkamaya göre mikroorganizmalar üzerinde çok daha hızlı ve etkili bir hijyen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Eller gözle görülür şekilde kan veya vücut sıvısı ile kirlendiğinde mutlaka su ve sıvı sabunla yıkanmalıdır; çünkü alkol bazlı ürünler yoğun organik kirlilik varlığında etkisini yitirerek koruma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çerçevesinde, kullanılan tüm hijyenik ürünlerin sağlık çalışanları için güvenli olması ve alerjenik reaksiyon riski düşük içerikli ürünler olması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hijyeni ajanlarının seçimi, diyaliz ünitesindeki enfeksiyon kontrol komitesi tarafından belirlenen güncel kılavuzlara göre yapılmalı, ürünlerin kullanım kolaylığı ve etkisi düzenli aralıklarla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 Kullanımı ve Hijyen Yanılgısı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kullanımı, el hijyeni uygulamasının yerini tutan bir yöntem değildir; eldivenler, el hijyenini tamamlayıcı bir bariyer olarak kabul edilmelidir ve asla hijyen yerine geçmez.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 çıkarıldıktan sonra mutlaka el hijyeni sağlanmalıdır; çünkü eldivenlerin mikro delikleri veya çıkarılma sırasında oluşan kontaminasyon ellerin kirlenmesine neden olabilir ve çapraz bulaşma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gereğince, eldiven kullanımı işin türüne göre seçilmeli ve eldivenlerin üzerinde biriken mikroorganizmaların diğer hastalara taşınmasını önlemek için her hastadan sonra mutlaka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Eldivenin el hijyeni yerine geçtiği düşüncesi, sağlık çalışanlarında güvenli olmayan bir çalışma alışkanlığı yaratarak enfeksiyon riskini artırır; bu durumun önlenmesi için sürekli ve uygulamalı eğitimler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Derisi Bütünlüğü ve Korunma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derisindeki çatlaklar, yaralar ve tahrişler, mikroorganizmaların yerleşmesi ve çoğalması için uygun bir ortam oluşturarak enfeksiyon bulaşma riskini doğrudan artırır; bu yüzden cilt sağlığı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 bütünlüğünü korumak için alkol bazlı antiseptiklerin kurumasını beklemek ve el yıkama sonrası uygun nemlendirici kullanmak, derideki doğal bariyer fonksiyonunun devamlılığı için oldukça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sağlık çalışanlarının deri bütünlüğünü bozan faktörlerin belirlenmesi ve uygun koruyucu ekipman desteğinin sağlanması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derisinde oluşan herhangi bir lezyon veya enfeksiyon durumu, sağlık çalışanı tarafından işyeri hekimine bildirilerek gerekli tıbbi değerlendirme yapılmalı ve iyileşme süreci tamamlanana kadar önlemler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AV Fistül İğnesi ve Kateter Kaynaklı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ünitelerinde AV fistül iğneleri, santral venöz kateterler ve kan şekeri ölçümünde kullanılan lansetler, biyolojik etkenlere maruziyet açısından en yüksek riskli ekipmanlar arasında yer almaktadır. Biyolojik Etkenlere Maruziyet Risklerinin Önlenmesi Hakkında Yönetmelik gereği, bu ekipmanların kullanımı sırasında meydana gelebilecek batma ve kesilme olayları, kan yoluyla bulaşan hastalıkların temel geçiş yollarıdır.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İğne ve kateter uygulamaları sırasında yaşanan her türlü kaza, çalışanların kan yoluyla bulaşan hepatit B, hepatit C ve HIV gibi enfeksiyonlara karşı korunmasız kalmasına neden olmaktadır. Bu risklerin yönetilmesi için işlemlerin sterilizasyon kurallarına tam uyum içerisinde gerçekleştirilmesi ve personelin maruziyet anında yapılması gerekenler konusunda eğitilmesi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İşlemler sırasında kullanılan kesici aletlerin, hastanın ani hareketleri veya çalışma alanındaki düzensizlikler nedeniyle kontrolsüz kalması, yaralanma ihtimalini artırmaktadır. Bu nedenle, özellikle fistül iğnesi yerleştirme veya kateter pansumanı gibi süreçlerde, çalışma ortamının ergonomik düzeni ve aydınlatması, kaza riskini azaltmak adına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kesici-delici aletlerle çalışırken dikkatlerini dağıtacak unsurlardan kaçınmaları ve işlem sırasında doğru pozisyon almaları, yaralanmaları önlemede ilk basamağı oluşturur. Her türlü yaralanma vakası, ramak kala veya kaza olarak değerlendirilmeli ve kurumun tıbbi gözetim prosedürlerine uygun şekilde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Yoluyla Bulaşan Hastalıklar ve Korunma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Kesici-Delici Yaralanma ve Batma Sonrası (3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Güvenlik (Dezenfektan ve Konsantre Solüsyonlar) (3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Atık ve Dekontaminasyon (3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ve Fiziksel Riskler (3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Güvenlikli İğne Sistemlerinin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Kanunun risk kontrol hiyerarşisi ve Biyolojik Etkenlere Maruziyet Risklerinin Önlenmesi Hakkında Yönetmelik gereği işveren, kesici-delici yaralanmaları önlemede kişisel koruyucu donanımdan önce mühendislik önlemlerine (güvenlikli iğne sistemleri) öncelik vermekle yükümlüdür. Geri çekilebilir iğneler veya kilitlenen mekanizmalı güvenlikli sistemler, iğnenin kullanım sonrası açıkta kalmasını engelleyerek yaralanma riskini mekanik olarak minimize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Güvenlikli iğne sistemlerinin kullanımı, sadece bir tercih değil, personelin iş güvenliğini korumak adına standart bir uygulama haline getirilmelidir. Bu sistemler, iğnenin vücuda girişi sonrası tetiklenen mekanizmalar sayesinde sivri ucun kilitli bir muhafaza içerisine girmesini sağlar, böylece kazara batma ihtimali ortadan kalkar.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personeli, güvenlikli iğne sistemlerini kullanmadan önce ekipmanın çalışma prensibi hakkında mutlaka eğitim almalıdır. Mekanizmanın doğru kilitlenmediği durumlar, güvenlik sisteminin işlevini yerine getirememesine ve beklenmedik yaralanmalara yol açabileceği için, her işlem sonrası kilit mekanizmasının aktifleştiği görsel ve işitsel olarak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güvenlikli iğne ve ekipman temininde standartlara uygun tıbbi cihazları tercih ederek, çalışanların biyolojik risklerden korunmasını sağlamalıdır. Ekipman seçimi sürecinde, klinik personelin görüşleri alınmalı ve kullanımı en kolay, en etkin korumayı sağlayan sistemler ünitede yaygınlaştırılmalıdır.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İğne Kapağını Geri Takmama (Recapping)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riskleri kaynağında önlemek temel prensiptir. Kullanılmış bir iğnenin kapağını geri takmaya çalışmak (recapping), iğne batması vakalarının en sık görülen nedenlerinden biridir ve bu eylem diyaliz ünitelerinde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İğne kapağını kapatmaya çalışırken, elin iğne ucuna çok yakın bir konumda olması, en ufak bir el titremesi veya odak kaybında iğnenin doğrudan cilde temas etmesine sebebiyet vermektedir. Bu risk, kanla kontamine olmuş bir iğne söz konusu olduğunda, enfeksiyon bulaşma ihtimali nedeniyle çok daha yüksek tehlike arz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sonrası kullanılmış olan kesici ve delici aletler, hiçbir şekilde kapağı kapatılmaya çalışılmadan, doğrudan en yakın mesafede bulunan ve delinmeye karşı dayanıklı olan atık kutularına atılmalıdır. Atık kutuları, çalışma alanının hemen yanında ve kolayca ulaşılabilecek bir noktada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özel bir tıbbi işlem gereği iğne kapağının kapatılması zorunlu ise, tek el tekniği veya mekanik kapak kapatıcılar gibi güvenli yöntemler kullanılmalıdır. Ancak diyaliz ünitesi rutin uygulamalarında, kapağın geri takılmaması kuralı istisnasız bir şekilde tüm personel tarafından uygulanmalı ve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Elden Ele Alet Vermeme ve Güvenli Bırakma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çalışma alanlarının düzeni ve ekipman transferi, kazaların önlenmesi için organize edilmelidir. Kesici ve delici aletlerin elden ele doğrudan verilmesi, her iki çalışan için de yaralanma riskini önemli ölçüde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transferi sırasında, aletin bir çalışanın elinden diğerine geçerken düşürülmesi veya dikkatsizlik sonucu batması sık karşılaşılan bir durumdur. Bu nedenle, ekipmanlar mutlaka steril bir tepsi, güvenli bırakma alanı veya özel olarak tasarlanmış transfer kapları üzerinde birbirine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aleti bırakacakları kişinin hazır olduğundan emin olmalı ve aleti doğrudan eline vermek yerine, çalışma masasının güvenli bir bölgesine bırakarak karşı tarafın almasını sağlamalıdır. Bu yöntem, ekipmanı teslim eden ve alan kişi arasındaki fiziksel teması en aza indirerek yaralanma ihtimalini ortadan kaldırmaktadır.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Ünite içindeki tüm personelin, ekipman transferi konusunda aynı prosedürü uygulaması ve birbirini uyarması, kurumun güvenlik kültürünün bir parçasıdır. Güvenli bırakma alanları net bir şekilde belirlenmeli ve bu alanlar kesici aletlerin dışında başka materyallerle karıştırılmamalıdır, böylece hata yapma payı en aza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Delici-Kesici Atık Kutusu Kullanım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Delici-kesici atık kutuları, enjektör iğnesi, bisturi ucu gibi riskli malzemelerin bertarafı için özel üretilmiş, sızdırmaz ve delinmez kaplardır.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Atıkların Kontrolü Yönetmeliği uyarınca, bu kutuların içerisindeki atık miktarı dörtte üç seviyesine ulaştığında kutu mutlaka kapatılmalı ve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Kutunun tam dolmadan kapatılması, hem enfeksiyon riskini azaltır hem de atık yönetiminde standart bir güvenlik seviyesi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Kapatma işlemi sırasında kutunun kapağının tam olarak kilitlendiğinden ve sızdırmazlığın sağlandığından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Noktasında Atık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Delici-kesici atık kutuları, atığın oluştuğu noktaya en yakın mesafede, çalışanların kolayca ulaşabileceği ancak devrilme riski olmayan güvenli bir alanda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 yönetimi süreçlerinde, atığın oluştuğu yerden atık kutusuna taşınması sırasında gerçekleşen yaralanmalar en sık karşılaşılan kaza türlerindendir.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nedenle, diyaliz ünitelerinde her çalışma istasyonunda veya el altında, erişimi kolay bir noktada sabitlenmiş kutular bulundurulması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Konumlandırma yapılırken, hastaların veya yetkisiz kişilerin kutuya erişiminin engellenmesi de güvenlik açısından kritik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Sıkıştırma ve Taşma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Delici-kesici atık kutularının içerisindeki atıkların elle bastırılarak sıkıştırılması veya kutunun ağzına kadar doldurulması, 6331 sayılı İş Sağlığı ve Güvenliği Kanunu kapsamında ciddi bir güvenlik ihlalidir.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kutusunun kapasitesini aşacak şekilde zorlanması, kutunun delinmesine veya kapağının açılmasına neden olarak iğne batması gibi yaralanma risklerini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güvenliğini korumak adına, kutu içerisindeki atıklara hiçbir şekilde temas edilmemeli ve atıklar kutuya yerleştirilirken kutunun doluluk oranı sürekli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Taşma riski görülen kutular derhal kullanımdan kaldırılarak güvenli bir şekilde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Ayrıştırmasında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atıkların kaynağında ayrıştırılması, enfeksiyon kontrolü ve çevre sağlığı açısından en temel kuraldır; kesici-delici atıklar, diğer tıbbi atıklardan tamamen ayrı bir kutuda toplanmalıdır.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Atıkların Kontrolü Yönetmeliği gereği kesici-delici atık kutuları; delinmeye, yırtılmaya ve patlamaya dayanıklı, üzerinde 'Uluslararası Biyotehlike' amblemi ve 'Kesici-Delici Tıbbi Atık' ibaresi bulunan, en fazla dörtte üç doldurulup kırmızı tıbbi atık torbasına konulan özel kutulardır (yönetmelik kutu için belirli bir renk şartı getirmez).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Diğer tıbbi atık torbaları ile karıştırılmaması gereken bu kutuların kullanımı, atık toplama personelinin güvenliği için de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Ayrıştırma işleminin hatalı yapılması, atık taşıma ve işleme süreçlerinde ciddi iş kazalarına ve yasal yaptırımlara zemin hazırlamaktadır.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Yaralanma Anında İlk Müdahale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 meydana geldiği anda bölge derhal bol su ve sabunla yıkanmalı, ancak yaranın çevresi kesinlikle sıkılmamalı veya kanatılmaya çalışılmamalıdır; bu tür müdahaleler enfeksiyonun daha derin dokulara yayılmasına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 bölgeyi emmek veya ağızla temizlemek, ağız mukozasından bulaşma riskini artıracağı için kesinlikle yasaktır; bunun yerine bölgeye uygun antiseptik solüsyonlar uygulanarak vakit kaybetmeden en yakın sağlık birimine başvurulmalıdır.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 sonrası süreçte 6331 sayılı İş Sağlığı ve Güvenliği Kanunu kapsamında işverenin sağladığı ilk yardım ekipmanları kullanılmalı ve acil durum prosedürleri derhal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Yaralanmanın gerçekleştiği an ve maruz kalınan materyalin türü (iğne ucu, bistüri vb.) bir tutanak ile kayıt altına alınmalı, olayın gerçekleştiği ortamdaki tehlike kaynakları gözden geçirilerek gerekli önlemler tekrar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Bildirim ve Kaynak Hasta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 sonrası durum, birim sorumlusuna ve işyeri hekimine ivedilikle bildirilmeli; kaynak hastanın serolojik durumu (HCV, HBV, HIV) acilen gözden geçirilerek risk seviyesi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hastanın mevcut tıbbi kayıtları incelenmeli, hastanın bilinen enfeksiyon durumu yoksa gerekli rıza alınarak test süreçleri başlatılmalı; hasta ile iletişimde etik kurallar ve hasta gizliliği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gereği işveren, çalışanın maruz kaldığı riski değerlendirmekle yükümlüdür; bu süreçte işyeri hekimi, kaynak hastanın test sonuçlarını gizlilik ilkeleri çerçevesinde yorumlamalıdır.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olayın üzerinden geçen süreyi en aza indirecek şekilde yapılandırılmalı; zamanında yapılan bildirim, profilaksi sürecinin başarısını doğrudan etkileyen en kritik faktörlerden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Profilaksi ve Takip Serolojisi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sonrası profilaksi (PEP), yaralanmanın türüne ve kaynak hastanın serolojik durumuna göre işyeri hekimi tarafından belirlenmeli; profilaksiye ilk birkaç saat içinde başlanması başarı oranını ciddi düzeyde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daha önceki aşı durumları (özellikle Hepatit B antikor düzeyi) kontrol edilmeli; antikor düzeyi düşük olan çalışanlara hatırlatma dozları veya immünoglobulin uygulamaları derhal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süreci; maruziyetten 3, 6 ve gerekirse 12 ay sonra yapılacak serolojik testlerle izlenmeli; bu süreç işyeri hekiminin denetiminde, İSG mevzuatı standartlarına uygun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Profilaksi süresince kullanılan ilaçların yan etkileri yakından takip edilmeli, çalışanın iş verimliliği ve psikolojik durumu desteklenerek süreç şeffaf bir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Hepatit B Virüsü (HBV) ve Kalıcılık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Hepatit B virüsü (HBV), kurumuş kan lekeleri üzerinde oda sıcaklığında en az 7 gün canlı kalarak bulaşıcılığını koruyabilir; bu durum, diyaliz ünitelerinde yüzey temizliğinin ne kadar kritik olduğunu göstermektedir.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Mevcut bilimsel veriler, HBV'nin HIV'e göre yaklaşık 100 kat daha bulaşıcı olduğunu ortaya koymaktadır; bu nedenle, diyaliz çalışanlarının kan ve vücut sıvıları ile teması en yüksek riskli kategoride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kan yoluyla bulaşan patojenlere karşı gerekli mühendislik önlemlerini almalı ve yüzey dezenfeksiyonu prosedürlerini düzenli olarak denetleyerek çalışan sağlığını güvence altına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ünitelerinde kullanılan tıbbi cihazlar ve yüzeyler, HBV'nin yüksek direnci göz önünde bulundurularak, etkili virüsidal dezenfektanlar ile her seans sonrası ve kontaminasyon durumunda titizlikle temizlenmelidir.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Süreci ve Yasal Bildirim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Yaşanan batma veya yaralanma olayı mutlaka iş kazası olarak kayıt altına alınmalı; 6331 sayılı İSG Kanunu uyarınca kazanın işyerinde ve işin yürütümü sırasında meydana geldiği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bildirimi, işveren tarafından kazadan sonraki 3 iş günü içinde Sosyal Güvenlik Kurumu'na (SGK) elektronik ortamda yapılmalı; bildirimde gecikme yaşanması idari para cezalarına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tutanağı, şahitlerin imzası ve birim sorumlusunun onayı ile kesinleşmeli; bu kayıtlar, ileride doğabilecek hukuki uyuşmazlıklarda hem çalışanın hem de işverenin yasal haklarını koruyan temel delil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toplantılarında bu tip yaralanmalar düzenli olarak gündeme alınmalı, kök neden analizi yapılarak birim bazlı iyileştirme çalışmaları planlanmalı ve tekrarlanmaması için gerekli tüm tedbirler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Diyaliz Makinesi Dezenfektanlarında Kimyasal Tehlikeler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Perasetik asit, hipoklorit ve sitrik asit gibi dezenfektanlar, yüksek aşındırıcı ve tahriş edici özelliklere sahip kimyasallardır; bu maddelerin yanlış kullanımı ciddi kimyasal yanıklara ve solunum yolu hasarlarına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bu maddelerle çalışırken güvenlik bilgi formları (GBF) mutlaka okunmalı ve kimyasalın risk derecesine göre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Kimyasalların depolanması sırasında birbirleriyle reaksiyona girmemeleri için ayrı bölmelerde muhafaza edilmeleri ve etiketlenmeleri, işyeri güvenliği açısından kritik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Yolu ve Mukozal Tahriş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Dezenfektan buharlarına maruz kalmak, gözlerde yanma, boğazda tahriş ve şiddetli öksürük gibi akut sağlık sorunlarına neden olabilir; uzun süreli maruziyet ise kronik solunum yolu hastalıklarını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bu tür kimyasalların kullanıldığı alanlarda uygun koruyucu gözlük ve maske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sıçraması durumunda gözlerin ve etkilenen bölgenin en az on beş dakika boyunca bol su ile yıkanması, ilk yardım protokollerinin en temel adımıdır.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Uygulama: Havalandırma ve Kapalı Sistemler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Dezenfeksiyon süreçlerinde kimyasal buharların ortamdan hızla uzaklaştırılması için güçlü bir mekanik havalandırma sistemi bulunmalıdır; bu sistemin filtre bakımları düzenli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sistem uygulamaları, kimyasalın çalışanla temasını minimize eden en etkili mühendislik kontrol yöntemidir; sistemin sızdırmazlığı her operasyon öncesi titizlikle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hükümlerine göre, ortamdaki hava değişim hızı, kullanılan kimyasalın sınır değerlerine göre ayarlanarak çalışan sağlığı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Makine Dezenfeksiyonunda Çalışan Kimyasal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dezenfeksiyonunu yapan çalışan, dezenfektan buharına ve kalıntısına maruz kaldığından işlemi kapalı sistemde ve uygun kişisel koruyucu donanımla (eldiven, gözlük) yürütmelidir.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dezenfeksiyon ve doğrulama işlemleri yazılı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kimyasalın kalıntı (rezidü) doğrulaması ve kaydı, hem çalışanın kimyasal güvenliği hem de sürecin izlenebilirliği açısından prosedürün ayrılmaz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Asetik Asit ve Kimyasal Yanık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ünitelerinde kullanılan konsantre asetik asit, yüksek korozif özelliği nedeniyle ciltte ve gözlerde ciddi kimyasal yanıklara yol açabilen tehlikeli bir maddedir.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gereğince, bu maddelerle çalışırken maruziyeti önlemek için gerekli tüm teknik ve idari tedbirler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protokolleri gereği, herhangi bir temas anında etkilenen bölge en az 15-20 dakika boyunca bol su ile yıkanmalı ve vakit kaybetmeden tıbbi destek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Hazırlık odasında bulunan Güvenlik Bilgi Formları (SDS) her zaman erişilebilir olmalı, çalışanlar asidin ilk yardım ve depolama gereklilikleri konusunda düzenli olarak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Konsantre Bidonlarının Taşınması ve Güvenli Depolama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Konsantre solüsyon bidonları ağır yük sınıfında olduğu için taşıma sırasında bel ve kas yaralanmalarını önlemek adına doğru kaldırma teknikleri (dizleri bükerek ve yükü vücuda yakın tutarak)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manuel taşıma araçları (el arabası vb.) kullanılmalı, kapakların sıkıca kapalı olduğundan emin olunarak olası dökülmelerin önüne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dökülme anında uygun emici materyaller kullanılmalı ve atıklar tehlikeli atık protokolüne göre imha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yetkisiz erişime kapatılmalı, ağır bidonlar bel hizasında saklanarak uzanma kaynaklı yaralanmalar ve düşme riskleri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Hazırlama Sürecinde Kişisel Koruyucu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Konsantre solüsyonların hazırlanması sırasında Kişisel Koruyucu Donanımların İşyerlerinde Kullanılması Hakkında Yönetmelik hükümlerine uygun olarak tam koruma sağlanması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Kimyasallara dirençli eldivenler dermal emilimi engellemek için kullanılmalı, hazırlama anında oluşabilecek sıçramalara karşı koruyucu gözlük veya yüz siperliği mutlaka takılmalıdır.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kıyafetlerin kirlenmesini önlemek için koruyucu önlük veya laboratuvar önlüğü giyilmeli, bu ekipmanlar her kullanım öncesi yırtılma veya bozulma açısından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kontamine olmuş ekipmanların ciltle temas etmemesi için doğru giyme ve çıkarma prosedürleri konusunda uygulamalı eğitim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Karışım Tehlikeleri ve Gaz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Konsantre asitlerin temizlik ajanları veya diğer kimyasallarla yanlışlıkla karıştırılması, şiddetli kimyasal reaksiyonlara ve toksik gaz çıkışına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ve hazırlık alanlarında katı ayrıştırma protokolleri uygulanmalı, üreticinin teknik şartnamesinde belirtilmeyen hiçbir kimyasal birbirine karıştırılmamalıdır.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Hazırlık alanındaki havalandırma sistemleri periyodik olarak kontrol edilmeli, gaz birikimini önlemek için sistemin her zaman aktif çalışması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Beklenmedik bir reaksiyon durumunda alan derhal tahliye edilmeli ve 6331 sayılı İş Sağlığı ve Güvenliği Kanunu kapsamındaki acil durum planı derhal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Formu (SDS) ve Etiketleme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uyarınca, her kimyasalın güncel SDS belgesi çalışanların kolayca ulaşabileceği bir noktada fiziksel veya dijital olarak bulundurulmalıdır. SDS belgeleri, kimyasalın tehlikeleri, ilk yardım önlemleri ve dökülme durumunda yapılacakları içeren temel başvuru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etiketleri, Maddelerin ve Karışımların Sınıflandırılması, Etiketlenmesi ve Ambalajlanması Hakkında Yönetmelik kurallarına uygun olmalı; ürün adı, tehlike piktogramları ve uyarı ibarelerini net bir şekilde içermelidir. Etiketi silinmiş veya hasar görmüş hiçbir kimyasal asla kullanılmamalı, bu tür durumlar derhal amirine bildirilerek ürün karantinaya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kullanılan kimyasalların SDS içerikleri ve etiket üzerindeki sembollerin anlamları konusunda periyodik eğitimler verilmeli; kimyasalın maruziyet sınırları ile kişisel koruyucu donanım kullanımı hakkında uygulamalı bilgiler aktarılmalıdır. Eğitimler, çalışanların kimyasal riskleri tanımasını ve güvenli çalışma yöntemlerini benimsemesini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kimyasal maddelerin yönetimi konusunda görevli personeli belirlemeli ve bu personelin SDS okuma, anlama ve acil durumlarda doğru yönlendirme yapma konusunda yetkinliğini düzenli olarak kontrol etmelidir. Kayıtlar, denetimlerde sunulmak üzere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 Yoluyla Bulaşan Diğer Patojenler: HCV ve HIV</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Hepatit C (HCV), diyaliz ünitelerinde sıklıkla enfekte cihazların ortak kullanımı veya yetersiz dezenfeksiyon sonucu bulaşabilen, kronik karaciğer hastalığına yol açan ciddi bir kan yoluyla bulaşan patojendir.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HIV ise, mesleki bulaş riski daha düşük olsa da, iğne batması veya mukozal temas gibi yaralanmalarla doğrudan kan dolaşımına girmesi halinde, uzun süreli ve karmaşık bir tıbbi tedavi sürecini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çalışanların bu patojenlere karşı korunması için Evrensel Önlemler prensibi benimsenmeli ve tüm hastaların kanı potansiyel enfekte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İğne batması veya kesici-delici alet yaralanmaları sonrası, İSG mevzuatı uyarınca vakit kaybetmeksizin tıbbi takip başlatılmalı ve olası bir mesleki maruziyet durumu kayıt altına alınarak iş kazası bildirimi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Depolama ve Uyumluluk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kimyasallar birbirleriyle reaksiyona girmeyecek şekilde gruplandırılmalı ve uyumsuz maddeler mutlaka ayrı bölümlerde depolanmalıdır. Örneğin, asitler ve bazlar veya oksitleyiciler ile yanıcı maddeler asla aynı rafta yan yana tutulmamalıdır.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yeterli doğal veya mekanik havalandırma sistemlerine sahip olmalı, kimyasal buharının birikmesi engellenerek ortamdaki hava kalitesi sürekli güvenli seviyelerde tutulmalıdır. Havalandırma sistemleri, kimyasalın özelliğine göre korozyona dayanıklı malzemelerden seçilmeli ve düzenli olarak bakımdan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rafları, sızdırmazlık sağlayan tepsiler üzerine kurulmalı, kimyasalın dökülmesi durumunda çevreye yayılmasını önleyecek ikincil koruma sistemleri (tava veya havuzlama) mutlaka kullanılmalıdır. Raflar, deprem veya sarsıntı anında devrilmeyecek şekilde sabitlenmeli ve ağır kimyasallar alt raflara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ve nem kontrolü, kimyasalın raf ömrü ve kararlılığı için kritik olup, depolama alanlarında sıcaklık takibi yapılmalıdır. Kimyasalların depolanmasında ilk giren ilk çıkar (FIFO) prensibi uygulanmalı, miadı dolmuş ürünler yasal prosedürlere uygun şekilde atık yönetimi kapsamında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Dökülme Müdahale Prosedürleri ve Kit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kimyasalın dökülme riskinin olduğu her alanda, içeriği kimyasalın türüne uygun özellikte olan dökülme müdahale kiti bulundurulmalıdır. Kit içerisinde emici pedler, sosisler, kişisel koruyucu donanımlar ve atık torbaları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Küçük ölçekli dökülmelerde, çalışanlar kendi güvenliklerini sağlayarak (KKD kullanarak) kiti kullanmalı ve döküntüyü çevreye yayılmadan kaynağından kontrol altına almalıdır. Müdahale sırasında kimyasalın drenaj kanallarına veya kanalizasyona karışması kesinlikle önlenmeli ve emici malzemelerle hızlıca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ölçekli dökülmelerde ise derhal acil durum planı devreye alınmalı, ilgili alan tahliye edilmeli ve profesyonel müdahale ekiplerine haber verilmelidir. Müdahale sonrası oluşan atıklar, tehlikeli atık sınıfına dahil edilerek yasal mevzuata uygun şekilde etiketlenmeli ve lisanslı bertaraf tesislerine gönderilmelidir.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müdahale sonrası kullanılan kit malzemeleri derhal yenilenmeli, dökülmenin neden kaynaklandığına dair bir kaza-olay raporu tutulmalıdır. Bu raporlar, benzer olayların tekrarını önlemek için kök neden analizi yapılarak risk değerlendirmesi sürecine girdi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Ekipmanları: Göz ve Vücut Duşları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kimyasalla çalışma yapılan alanlarda acil durumlarda kullanılmak üzere göz duşu ve vücut duşlarının erişilebilir bir noktada bulunmasını zorunlu kılmaktadır. Ekipmanlar, tehlike kaynağına en fazla 10 saniye yürüme mesafesinde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ve vücut duşları, sürekli olarak temiz su akışını sağlayacak şekilde tesis edilmeli ve suyun sıcaklığı, uzun süreli kullanımda hipotermiyi önleyecek veya yanıkları artırmayacak ılıman bir seviyede tutulmalıdır. Cihazların önüne geçişi engelleyecek hiçbir malzeme veya engel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çalışır durumda tutulması için haftalık düzenli testler yapılmalı ve suyun temizliği ile basınç yeterliliği kontrol edilmelidir. Bakım kayıtları tutulmalı, her test sonrası cihazın çalışabilir olduğu doğrulanarak bir kontrol kartına işlenmelidir. Arızalı cihazlar derhal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kimyasal sıçraması durumunda göz duşunun nasıl kullanılacağı ve göz kapaklarının açık tutularak en az 15 dakika boyunca yıkama işleminin yapılması gerektiği konusunda eğitilmelidir. Yıkama sonrası en yakın sağlık kuruluşuna başvurulması gerektiği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Diyaliz Ünitesinde Enfekte Atıklar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hatları, diyalizerler ve kontamine olmuş diğer tıbbi malzemeler, Tıbbi Atıkların Kontrolü Yönetmeliği kapsamında enfekte atık sınıfına girmektedir.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atıklar hastalık etkenleri içerme riski taşıdığı için özel bir yönetime tabi tutulmalı ve diğer atıklardan derhal ayrıştırılmalıdır.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işlemi sırasında oluşan kanlı malzemeler biyolojik tehlike arz eder; bu nedenle standart atıklarla karıştırılmaları ciddi halk sağlığı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Enfekte atıkların kontrolsüz şekilde evsel atıklarla birleştirilmesi, 6331 sayılı İSG Kanunu gereği iş kazası ve meslek hastalığı riski olarak değerlendirilir.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Ayrıştırma ve Torbalama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atıklar, Türkiye'deki uygulama gereği üzerinde biyolojik tehlike amblemi bulunan kırmızı renkli özel torbalarda toplanmak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aletler; delinmeye, yırtılmaya ve patlamaya dayanıklı, biyotehlike amblemli ve 'Kesici-Delici Tıbbi Atık' ibareli özel kutularda ayrı biriktirilir (kutu en fazla dörtte üç doldurulup kırmızı tıbbi atık torbasına konur).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ayrıştırma yöntemi, atık personeli ve diğer çalışanların yaralanma riskini minimize etmek için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Atıkların Kontrolü Yönetmeliği gereği, atıkların kaynağında ayrıştırılması ve birbirine karıştırılmaması hukuki sorumluluk kapsamındadır.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Dolum ve Taşıma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 torbaları ve kesici-delici alet kutuları, güvenlik nedeniyle en fazla dörtte üç oranında doldurulmalıdır.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Torbaların ağzı, içerik taşmayacak şekilde sıkıca bağlanmalı ve hacim küçültmek amacıyla asla elle bastırılmamalıdır.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Taşma riski olan veya delinmiş torbalar kullanılmamalı, gerekirse ikinci bir torbaya konularak sızdırmazlık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kurallar, atıkların taşınması sırasında oluşabilecek sızıntı veya yaralanmaları önlemek için 6331 sayılı İSG Kanunu uyarınca belirlenmiş temel önlemlerdir.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Yönetimi ve Güvenli Teslimat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toplama süreci, belirlenen güzergahlar üzerinden ve atık taşıma araçları kullanılarak yapılmalı; atıklar geçici depolama alanına kapalı şekilde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personeli, bu süreçte mutlaka kişisel koruyucu donanımlarını kullanmalı ve Atık Yönetimi Yönetmeliği kapsamında eğitimli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güvenli teslimatı kayıt altına alınarak izlenebilirlik sağlanmalı ve herhangi bir sızıntı durumunda acil durum prosedürleri devreye sokulmalıdır.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boyunca işveren ve çalışanların sorumlulukları, atıkların güvenli bertarafı için yasal bir çerçevede tanımlanmıştır.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Dökülme Anında Alan Kontrolü ve KKD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dökülme fark edildiğinde, alan derhal izole edilerek personel ve hastaların girişi engellenmelidir; bu, çapraz bulaşma riskini minimize etmek için atılması gereken ilk ve en kritik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Dökülmeye müdahale etmeden önce, Kişisel Koruyucu Donanımların İşyerlerinde Kullanılması Hakkında Yönetmelik gereğince uygun KKD (eldiven, önlük, maske, gözlük) eksiksiz giyilmeli ve donanımın sağlamlığı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Dökülen sıvının genişliğine göre uygun bariyerler veya emici pedler kullanılarak yayılması sınırlandırılmalı, sıvı yoğunluğu yüksekse dıştan içe doğru temizlik planı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eldivenlerin çift kat veya yırtılmaya dayanıklı seçilmesi, maruziyet riskini azaltan bir kişisel koruyucu donanım (KKD) önlemidir; KKD kontrol hiyerarşisinin en son basamağıdır ve mühendislik/idari önlemleri tamamlar.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Dezenfeksiyon Prosedürü: Hipoklorit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aşamasında sodyum hipoklorit (çamaşır suyu) çözeltisi, üretici talimatlarına göre doğru oranda sulandırılarak taze hazırlanmalı; etki süresi için genellikle 10-15 dakika beklenmesi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işlemi, döküntünün en yoğun olduğu yerden başlayarak çevreye doğru dairesel hareketlerle yapılmalı, kullanılan temizlik materyali tek kullanımlık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dezenfektan uygulaması sırasında ortamın havalandırılması sağlanmalı ve çalışanların kimyasal buharlara maruziyeti, solunum koruyucu donanımlar ile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Yüzeyde kalan organik kalıntılar tamamen arındırılmadan dezenfektan uygulaması yapılmamalıdır; çünkü organik yük, hipokloritin dezenfektan etkisini nötralize ederek işlemin başarısız olmasına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Kontamine Atıkların Yönetimi ve Bertarafı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Temizlikte kullanılan tüm kontamine materyaller (pedler, bezler, eldivenler), Atık Yönetimi Yönetmeliği hükümlerine uygun olarak tıbbi atık poşetlerine (kırmızı poşet)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poşetleri ağzına kadar doldurulmamalı, sızdırmazlığı kontrol edilerek ağız kısımları sıkıca düğümlenmeli ve üzerinde biyolojik tehlike amblemi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Enfekte atıkların taşınması sırasında, atık taşıma arabalarının temizliği ve dezenfeksiyonu periyodik olarak yapılmalı; bu işlemler, kurumun atık yönetim planına dahil edilerek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veya delici aletlerin döküntü içerisinde olması durumunda, bunlar doğrudan tıbbi atık poşetine değil, delinmeye dirençli sert plastik kutulara atılarak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Diyaliz Ünitelerinde Yüksek Maruziyet Nedenleri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üniteleri, hastaların damar erişim yolları aracılığıyla sürekli kan dolaşımının makineyle temas ettiği ortamlar olması sebebiyle, kan yoluyla bulaşan hastalıklar açısından en yüksek riskli tıbbi çalışma alanlarından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 boyu süren ardışık seanslar, damar yolu açma işlemleri ve diyalizörlerin değişimi gibi rutin prosedürler, sağlık personelinin kan ve vücut sıvılarına maruz kalma olasılığını sürekli olarak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bu yüksek riskli çalışma ortamında, personelin maruziyetini azaltacak mühendislik kontrolleri uygulanmalı ve kişisel koruyucu donanım kullanımı tavizsiz şekilde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yoğunluğu ve zaman baskısı, personelin güvenlik prosedürlerini göz ardı etmesine yol açabilmektedir; bu nedenle, operasyonel süreçlerde güvenlik kültürünü önceliklendiren bir yönetim anlayışı benimsenmesi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Dekontaminasyon Doğrulama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Dekontaminasyon işlemi tamamlandıktan sonra yüzeyin görsel olarak temizliği doğrulanmalı, gerekirse yüzeyde kalıntı kalıp kalmadığı kontrol edilerek temizlik süreci finalize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müdahaleler, iş kazası ve ramak kala bildirim formlarına uygun şekilde kayıt altına alınmalı, olayın nedeni ve alınan önlemler İSG kurulu tarafından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dezenfeksiyon süreçlerinin etkinliği periyodik denetimlerle takip edilerek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düzenli olarak biyolojik riskler ve döküntü yönetimi konusunda eğitimler verilmeli, acil durumlarda yapılacakların yer aldığı talimatlar kolay erişilebilir alanlara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Diyaliz Ünitesinde Yüzey ve Koltuk Dekontaminasyonu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 değişimlerinde diyaliz koltuğu, monitör yüzeyleri ve diğer temas noktaları, her seanstan sonra onaylı dezenfektanlarla temizlenmelidir; bu işlem çapraz bulaşmayı önlemek için kritik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ortamının hijyenik koşullarda tutulması işverenin sorumluluğundadır; temizlik periyotları ve kullanılan kimyasallar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kullanılan dezenfektanların etkili olması için temas süresine mutlaka uyulmalı, yüzeyler silindikten sonra kuruması beklenmelidir; yetersiz kuruma veya erken kullanım enfeksiyon riskini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Yüzey temizliğinde kullanılan bezlerin ve ekipmanların hasta bazında değiştirilmesi veya sterilize edilmesi esastır; ortak kullanılan temizlik malzemeleri ile enfeksiyonun bir hastadan diğerine taşınması riski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HBV Pozitif Hastalar İçin İzolasyon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HBV pozitif hastalar için ayrılmış spesifik diyaliz makineleri ve ayrı bir alan kullanımı, kan yoluyla bulaşan patojenlerin kontrolü için zorunlu bir izolasyon yöntemidir; bu alanlara giriş çıkışlar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 biyolojik risk etmenlerine karşı korumakla yükümlüdür; HBV pozitif hastalarla çalışırken standart izolasyon önlemleri haricinde ekstra tedbirler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alanında görevli personelin, diğer alanlardaki personel ile malzeme veya ekipman paylaşımı yapmaması enfeksiyon zincirini kırmada temel kuraldır; bu süreçler işyerinin biyolojik risk değerlendirme planına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alanındaki makinelerin bakımı ve temizliği, diğer ünitelerden tamamen bağımsız olarak planlanmalıdır; kullanılan tüm atıklar biyolojik tehlikeli atık prosedürlerine uygun şekilde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Personeli İçin Hijyen ve KKD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diyaliz ünitesindeki biyolojik risklerin farkında olmalı ve klinik personel ile sürekli koordinasyon içinde çalışmalıdır; temizlik süreçleri, hasta yoğunluğuna göre dinamik olarak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temizlik personeli yaptığı işin riskine uygun olarak eldiven, önlük, maske ve göz koruyucu kullanmalıdır; KKD eksikliği çalışan sağlığını doğrudan tehdit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personeline, kullanılan dezenfektanların güvenli kullanımı ve biyolojik atıkların ayrıştırılması konusunda düzenli eğitimler verilmelidir; eğitimlerin etkinliği, uygulamalı olarak denetlenmeli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personelinin çalışma sırasında yaralanma veya maruziyet yaşaması durumunda izlenecek acil durum prosedürleri netleştirilmelidir; olası bir kesici-delici alet yaralanması durumunda derhal sağlık gözetimi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Dekontaminasyon ve Hijyen Kayıtlarının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Ünite genelindeki tüm temizlik ve dekontaminasyon işlemleri, izlenebilirlik amacıyla yazılı veya dijital kayıt sistemlerine işlenmelidir; bu kayıtlar, denetimlerde ve olası enfeksiyon vakalarında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tutulan bu kayıtlar, işyerindeki hijyen standartlarının sürekliliğini sağlar; kayıtların periyodik olarak İSG uzmanı ve ünite sorumlusu tarafından incelenmesi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sisteminde hangi yüzeyin, hangi saatte, kim tarafından ve hangi dezenfektanla temizlendiği açıkça belirtilmelidir; bu veriler, enfeksiyon kontrol komitesinin analizleri için temel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kayıtlarının tutulmasında eksiklik veya tutarsızlık saptanması durumunda düzeltici ve önleyici faaliyetler başlatılmalıdır; bu süreçler, işyerinin sürekli iyileştirme hedefleriyle uyumlu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Duruş ve Uzun Süreli Ayakta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 ayakta çalışmak, alt ekstremitelerde dolaşım bozukluklarına, varis oluşumuna ve ciddi kas yorgunluğuna neden olmaktadır. 6331 sayılı İş Sağlığı ve Güvenliği Kanunu uyarınca, işveren çalışma ortamını çalışanların fizyolojik kapasitesine uygun şekilde düzenlemekle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duruşu engellemek için düzenli mikro molalar verilmeli ve gün içerisinde pozisyon değişiklikleri yapılmalıdır. Çalışma alanında yorgunluk giderici özel paspaslar kullanılarak, ayak ve bacak kasları üzerindeki baskının azaltılması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 iş ayakkabısı seçimi, vücut ağırlığının omurgaya ve eklemlere dengeli dağıtılması için temel bir gerekliliktir. Yastıklama desteği olan, anatomik tabanlı ve kaymaz özellikli ayakkabılar, uzun süreli ayakta çalışma gerektiren diyaliz ünitelerinde zorunlu bir kişisel koruyucu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vardiya sırasında bacak kaslarını rahatlatmak için basit germe egzersizleri uygulamalıdır. Günlük çalışma rutininde yapılacak küçük hareket değişiklikleri, kas-iskelet sistemi üzerinde oluşabilecek kronik hasar risklerini minimize etmekte oldukça etkilidir.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Hasta Transferi ve Pozisyonlama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 transferi, diyaliz ünitelerinde en yüksek kas-iskelet sistemi yaralanma riskini taşıyan görevlerden biridir. Elle Taşıma İşleri Yönetmeliği uyarınca, ağır yüklerin manuel olarak taşınması yerine, mekanik yardımcı ekipmanların kullanılması öncelikli tercih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sırasında belin korunması için omurganın nötr pozisyonda tutulması ve yükün bacak kasları ile kaldırılması hayati önem taşır. Belden bükülerek yapılan kaldırma hareketleri, omurlar arası disklerde ani hasarlara ve fıtıklara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 transferlerinde mekanik hasta kaldırma cihazları ve kaydırma tahtaları gibi ekipmanlar mutlaka kullanılmalıdır. Bu ekipmanların kullanımı, personel üzerindeki fiziksel yükü önemli ölçüde azaltırken, hasta güvenliğini de en üst seviyeye çıkarmaktadır.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çalışması ile yapılan transferlerde, hareketin zamanlaması ve yönlendirmesi konusunda net bir iletişim kurulmalıdır. Yanlış koordinasyon, hem çalışanın hem de hastanın düşme veya yaralanma riskini artırır; bu nedenle düzenli pratik eğitimler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Konsantre Bidonlarının Taşınması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ünitelerinde kullanılan ağır konsantre bidonları, manuel taşıma sırasında bel ve omuz yaralanmalarına yol açan temel unsurlardır. Elle Taşıma İşleri Yönetmeliği, yükün ağırlığı ve taşınma mesafesine göre uygun tekniklerin belirlenmesini zorunlu kılmaktadır.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Bidonlar taşınırken vücuda yakın tutulmalı, ağırlık merkezi korunmalı ve dönüşler belden değil ayaklarla dönülerek yapılmalıdır. Yükü vücuttan uzaklaştırmak, omurgaya binen baskıyı geometrik oranda artırarak yaralanma riskini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mesafesi uzunsa, manuel taşıma yerine tekerlekli taşıma arabaları veya transpaletler gibi yardımcı ekipmanlar kullanılmalıdır. Yükün bölüştürülmesi veya daha küçük miktarlarda taşınması, kümülatif yorgunluğu ve sakatlanma riskini azaltan etkili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bidonların ağırlığı ve taşıma teknikleri konusunda periyodik olarak eğitilmelidir. Depolama alanları, ağır yüklerin bel hizasında veya kolay erişilebilir yüksekliklerde olacak şekilde düzenlenmeli ve ergonomik yerleşim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Hareketler ve Uygun Çalışma Yüksekliği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makinelerinin kurulumu ve iğne girişi gibi tekrarlı hareketler, el ve bilek bölgesinde tendinit veya karpal tünel sendromu gibi rahatsızlıklara neden olabilir. 6331 sayılı İş Sağlığı ve Güvenliği Kanunu, ergonomik düzenlemelerin bu riskleri önlemede esas olduğunu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istasyonları, çalışanların boyuna ve çalışma şekline göre ayarlanabilir yükseklikte olmalıdır. Makine ve ekipmanların dirsek hizasında kullanılması, omuz ve boyun kaslarındaki statik gerilimi azaltarak uzun süreli çalışmalarda konfor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işlerde, sürekli aynı kas grubunun çalıştırılmaması için görev rotasyonu uygulanmalı ve küçük dinlenme molaları verilmelidir. Kasların farklı hareketlerle dinlendirilmesi, kas-iskelet sistemi hastalıklarının gelişim sürecini yavaşlatmaktadır.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istasyonundaki ekipmanların düzeni, gereksiz uzanma veya eğilme hareketlerini engelleyecek şekilde planlanmalıdır. Sık kullanılan malzemeler el mesafesinde bulundurulmalı ve çalışma alanı, ergonomik prensiplere göre sürekli olarak optimize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Zeminlerde Elektrik Çarpması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ünitelerinde su kullanımının yoğun olması nedeniyle ıslak zeminlerde elektrikli cihaz kullanımı ciddi bir çarpılma riski oluşturmaktadır. 6331 sayılı İş Sağlığı ve Güvenliği Kanunu uyarınca, işveren bu riskleri minimize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ekipmanların su ile temas etmemesi için cihazlar zeminden yüksekte veya korumalı alanlarda tutulmalıdır. Islak zeminlerde elektrikli cihazların yerleştirilmemesi, olası sızıntıların doğrudan çalışan veya hasta ile temasını engelleyerek hayati riskleri önlemektedir.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 Elektrik Kuvvetli Akım Tesisleri Yönetmeliği hükümlerine uygun olarak düzenlenmeli ve düzenli periyotlarla kontrol edilmelidir. Özellikle sıvı temasının yüksek olduğu bölümlerde prizlerin kapaklı ve suya dayanıklı standartlarda seçilmesi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elektrikli cihazların yakınında su birikintisi gördüklerinde derhal müdahale etmeli ve bölgeyi güvenli hale getirmelidir. Elektrik çarpması durumunda, güç kaynağını kesmeden yaralıya dokunulmamalı ve acil durum prosedürleri ivedilikle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Hepatit B Aşılama ve Bağışıklık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ünitesinde çalışan tüm personelin, Hepatit B virüsüne karşı aşılanması, İSG mevzuatı ve sağlık otoritelerinin temel zorunluluğudur; bu aşı, mesleki bulaş riskine karşı en etkili birincil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Aşılamanın tamamlanmasının ardından, anti-HBs antikor düzeyi mutlaka ölçülmeli ve bağışıklık yanıtı gelişip gelişmediği kontrol edilmelidir; yeterli antikor düzeyi oluşmayan personel için ek doz uygulamaları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Bağışıklık yanıtı gelişmeyen veya antikor düzeyi zamanla düşen çalışanların, 6331 sayılı İş Sağlığı ve Güvenliği Kanunu çerçevesinde periyodik sağlık gözetimleri yapılmalı ve maruziyet riskine karşı izleme süreçleri sürdürülmelidir.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işyeri hekimi tarafından değerlendirilerek, personelin çalışma koşulları ve risk düzeyi belirlenmeli; gerekli durumlarda personelin görev tanımı veya riskli alanlardaki çalışma süresi yeniden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ve Güvenli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 iletken bir yapıya sahip olan ıslak ellerle temas edildiğinde direnci düşürerek vücuttan kolayca geçebilir. Bu durum ciddi yaralanmalara ve ölüme yol açabileceği için tüm personelin ıslak elle elektrikli cihazlara dokunmaması temel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elektrik tesisatında oluşabilecek bir sızıntıyı milisaniyeler içerisinde algılayarak devreyi keser. Diyaliz ünitesindeki tüm elektrik panolarında kaçak akım koruma rölesinin bulunması ve periyodik olarak test edilmesi, yasal bir zorunluluktur ve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elektrikli cihazları kullanmadan önce ellerinin tamamen kuru olduğundan emin olmalı ve cihaz yüzeyinde sıvı sızıntısı olup olmadığını görsel olarak kontrol etmelidir. Güvenlik, bireysel alışkanlıklarla başlar ve doğru ekipman kullanımı ile sürdürülebilir bir hale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farkındalığı için ünitedeki tüm personelin, elektrik panolarının yerini ve acil durum durdurma butonlarının işleyişini bilmesi gerekmektedir. Elektrikli cihazlarda meydana gelen anlık karıncalanma veya kıvılcım gibi belirtiler, teknik arızanın habercisi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Hasarlı Ekipman Bildirimi ve Teknik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cihazların kablolarında meydana gelen soyulmalar, kırılmalar veya prizlerdeki gevşemeler, iş kazalarına davetiye çıkaran başlıca teknik kusurlardır. Çalışanların bu tür hasarları tespit ettiklerinde, cihazı kullanmayı bırakarak derhal ilgili birime bildirmeleri, güvenli çalışma ortamının temel şartıdır.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elektrik ekipmanlarına yetkisiz personelin müdahale etmesi, hayati risk taşıyan bir uygulamadır. Elektrik Kuvvetli Akım Tesisleri Yönetmeliği gereği, her türlü onarım ve bakım işlemi sadece sertifikalı teknik servis personeli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ekipmanlar, teknik servis gelene kadar üzerine uyarı levhası asılarak kullanıma kapatılmalıdır. Bu basit önlem, diğer personelin yanlışlıkla cihazı çalıştırmasını önleyerek riskin yayılmasını engellemekte ve işyerindeki güvenlik kültürünün gelişimine önemli bir katkı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servis müdahalesi sonrası cihazın uygunluğu, İSG uzmanı veya yetkili teknik personel tarafından onaylanmadan ekipman tekrar kullanıma alınmamalıdır. Kayıt altına alınan bakım süreçleri, iş kazalarının önlenmesinde yasal bir dayanak oluşturarak sorumlulukların netleşmesini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Güvenliği: Kayma ve Takılmaları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ünitelerinde yoğun sıvı kullanımı nedeniyle zeminlerde kayganlaşma riski oldukça yüksektir. İşyeri Bina ve Eklentilerinde Alınacak Sağlık ve Güvenlik Önlemlerine İlişkin Yönetmelik gereği zeminlerin sağlam, kuru ve kaymaz olması ile ıslak zeminin düzenli kurulanması, düşme kaynaklı yaralanmaları önlemek için kritik bir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Yerden geçen diyaliz hortumları ve elektrik kabloları, yaya trafiğinin yoğun olduğu alanlarda takılma ve düşme riski yaratmaktadır. Hortum ve kabloların zemin üzerinde serbest halde bırakılmaması, kablo kanalları veya askı sistemleri kullanılarak düzenlenmesi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çalışma alanlarındaki düzeni sağlamak adına kablo ve hortumların geçiş yollarını kapatmadığından emin olmaları gerekir. Düzenli bir çalışma ortamı, sadece verimliliği artırmakla kalmaz, aynı zamanda çalışanların fiziksel güvenliğini koruyarak iş kazası oranlarını önemli ölçüde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 ve takılma riski bulunan bölgelerde, gerekli uyarı levhalarının kullanılması ve personelin bu riskler hakkında bilgilendirilmesi önemlidir. Islak zemin durumunda geçici olarak alanın kordon altına alınması, hem çalışanların hem de hastaların güvenliğinin korunması için uygulanan idari önlemlerden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Kronik Hasta Süreçlerinde Agresyon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hastalarının uzun süreli tedavi süreçleri ve kronik rahatsızlıkları, hastaların psikolojik durumlarını etkileyerek gerginlik ve agresyona yol açabilir; sağlık personeli, bu durumun bir hastalık süreci olduğunu bilerek profesyonel bir yaklaşım sergilemelidir.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kopukluklarını önlemek adına süreç hakkında düzenli bilgilendirme yapılması, gerginliğin azaltılmasında kritik öneme sahiptir; hasta yakınlarının endişeleri göz ardı edilmeden, şeffaf bir bilgilendirme süreci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psikososyal risk etmenlerinin belirlenmesi ve yönetilmesi işverenin temel sorumluluğudur; personel, hasta agresyonuna karşı eğitimlerle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Agresif davranış sergileyen hastalarla iletişimde empati kuran ancak profesyonel sınırları koruyan bir dil kullanılmalıdır; tartışmanın büyümesi durumunda ortamdan uzaklaşmak, hem çalışanın hem de diğer hastaların güvenliğini sağlamak için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Şiddet Riskini Azaltma ve Güvenlik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personeli, hasta veya yakınları ile etkileşim sırasında güvenli mesafe kuralını ihlal etmemeli ve fiziksel müdahale riskine karşı vücut dilini kontrol altında tutmalıdır; ani hareketlerden kaçınmak, olası bir fiziksel şiddeti engelleyen temel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salonlarında hastaların hareket alanını kısıtlayan cihazların yerleşimi, personelin kaçış yolunu kapatmayacak şekilde düzenlenmelidir; bu düzenleme, şiddet anında personelin güvenli bir şekilde alanı terk etmesine olanak tanıyan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şiddet riski yüksek olan bölgelerde çalışan personelin korunması için gerekli idari önlemlerin alınması esastır; bu kapsamda şiddet protokolleri yazılı hale getirilmeli ve tüm çalışanlarca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savunma mekanizmalarını güçlendirmek adına, çatışma yönetimi ve öfke kontrolü eğitimleri verilmelidir; bu eğitimler, personelin stresli anlarda doğru tepkileri vermesini sağlayarak işyeri güvenliğine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Beyaz Kod ve Olay Bildirim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Sağlıkta şiddet vakalarında hızlı müdahale için kullanılan Beyaz Kod uygulaması, şiddete maruz kalan veya tanık olan personelin en kısa sürede güvenlik desteği almasını sağlar; personel sistemin işleyişine hakim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şiddet olayı, sonuçları ne olursa olsun ramak kala veya iş kazası kapsamında kayıt altına alınmalıdır; olay bildirimlerinin düzenli yapılması, hastanenin şiddet risk haritasının çıkarılmasına büyük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şiddet olaylarına karşı personelin yasal haklarını korumakla yükümlüdür; olay sonrası personelin hukuki ve psikolojik destek alması, işverenin gözetme borcudur.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Beyaz Kod butonlarının veya bildirim sistemlerinin periyodik olarak kontrol edilmesi birim sorumlusunun görevidir; sistemin işleyişinde aksaklık yaşanmaması, acil durumlarda personelin güvenliği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Yorgunluğu ve Tükenmişlik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Yoğun çalışma temposu ve uzun süreli vardiyalar, sağlık personelinde fiziksel ve zihinsel yorgunluğa neden olarak tükenmişlik riskini artırır; bu durum, personelin dikkat seviyesini düşürerek hasta ve personel güvenliğini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gereği, dinlenme sürelerine riayet edilmesi ve vardiya planlamasının adil yapılması büyük önem taşır; yorgun personelin hata yapma olasılığı yüksektir.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Tükenmişlikle baş etme sürecinde personelin mola sürelerini verimli kullanması teşvik edilmelidir; işyerinde personelin dinlenebileceği ergonomik ve sakin alanların oluşturulması, psikososyal sağlığı koruyan önemli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psikolojik destek mekanizmalarına erişiminin kolaylaştırılması, tükenmişlik sendromunun erken teşhis edilmesini sağlar; işveren, düzenli geri bildirim toplantıları ile tükenmişlik seviyelerini takip etmeli ve gerekli iyileştirmeleri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Diyaliz Ünitesi İSG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Önlemler: Her Hasta Potansiyel Risk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önlemler, hastanın tanısı ne olursa olsun tüm vücut sıvılarını enfekte kabul ederek korunmayı esas alan temel güvenlik ilkesidir.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Diyaliz ünitesinde çalışan personel, her hastayı kan yoluyla bulaşan hastalıklar açısından potansiyel bir taşıyıcı olarak değerlendirmelidir.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bu biyolojik risklere karşı tüm çalışma ortamında gerekli önlemleri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yaklaşım, hem çalışanı hem de diğer hastaları çapraz bulaşma riskinden korumak için uygulanan en temel biyolojik güvenlik uygulamasıdır.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Odaklı Kişisel Koruyucu Donanım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koruyucu donanım yapılacak işin biyolojik ve fiziksel riskine göre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sıçrama riski yüksek olan işlemlerde sıvı geçirmez önlükler, gözlükler ve yüz siperliklerinin kullanımı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 her hasta müdahalesi öncesinde temiz olanlarla değiştirilmeli ve yırtılma durumunda vakit kaybetmeden yenisiyle ikame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donanımların, çalışanın hareket kabiliyetini kısıtlamayacak ve iş güvenliğini zafiyete uğratmayacak standartlarda olması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Kullanımında Doğru Sıralama ve Hijyen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giyilmesi ve çıkarılması, kontaminasyonu önlemek adına belirlenen prosedürlere uygun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koruyucu donanım çıkarılırken dış yüzeyin vücuda veya temiz alanlara temas ettirilmemesi enfeksiyon yayılımını önlemek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Kullanılmış tüm donanımlar, biyolojik atık yönetmeliklerine uygun şekilde belirlenen atık kutularına 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KKD kullanımı sonrası el hijyenini sağlaması, bulaş riskini minimize eden en etkili bariyer yöntemlerinden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68</Slides>
  <Notes>68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68</vt:i4>
      </vt:variant>
    </vt:vector>
  </HeadingPairs>
  <TitlesOfParts>
    <vt:vector size="7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Diyaliz Ünitesi İSG</dc:title>
  <dc:subject>Diyaliz Ünitesi İSG</dc:subject>
  <dc:creator>Riskmatik İSG Platform</dc:creator>
  <cp:lastModifiedBy>Riskmatik İSG Platform</cp:lastModifiedBy>
  <cp:revision>1</cp:revision>
  <dcterms:created xsi:type="dcterms:W3CDTF">2026-07-27T18:42:44Z</dcterms:created>
  <dcterms:modified xsi:type="dcterms:W3CDTF">2026-07-27T18:42:44Z</dcterms:modified>
</cp:coreProperties>
</file>