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Lst>
  <p:notesMasterIdLst>
    <p:notesMasterId r:id="rId24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notesMaster" Target="notesMasters/notesMaster1.xml"/><Relationship Id="rId247" Type="http://schemas.openxmlformats.org/officeDocument/2006/relationships/presProps" Target="presProps.xml"/><Relationship Id="rId248" Type="http://schemas.openxmlformats.org/officeDocument/2006/relationships/viewProps" Target="viewProps.xml"/><Relationship Id="rId249" Type="http://schemas.openxmlformats.org/officeDocument/2006/relationships/theme" Target="theme/theme1.xml"/><Relationship Id="rId25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Fiziksel Tehlikeler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İşitme hücrelerinin sinir hücreleri gibi kalıcı hasar gördüğünü belirtin.
• Gerçek örnek: İşitme cihazı kullanan birinin kalabalık ortamlarda yaşadığı zorluklardan bahsedin.
• İnteraktif soru: Duyma yeteneğinizi kaybetmenin sosyal hayatınızı nasıl etkileyeceğini düşünün.
• Kritik nokta: Önlemenin tedaviden bin kat daha ucuz ve etkili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Eritemin sadece estetik değil tıbbi bir doku hasarı olduğunu vurgulayın.
• Gerçek örnek: Yaz aylarında dış sahada çalışanlarda görülen güneş yanığı vakalarını hatırlatın.
• İnteraktif soru: Ciltte su toplanması durumunda ilk yardım olarak ne yapılmalıdır?
• Kritik nokta: Cilt bariyerinin bozulmasının enfeksiyon riski yarattığını belirtin.
• Ek bilgi: Koruyucu kremlerin düzenli tazelenmesi gerektiğini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Kümülatif etkinin zamanla biriken bir borç gibi olduğunu açıklayın.
• Gerçek örnek: Emeklilik döneminde ortaya çıkan deri hastalıklarının çalışma hayatı kökenli olabileceğini belirtin.
• İnteraktif soru: Çalışma saatlerinin düzenlenmesi ile radyasyon dozunu nasıl azaltırız?
• Kritik nokta: Risk değerlendirmesinin dinamik olması gerektiğini vurgulayın.
• Ek bilgi: Uzun vadeli takibin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Korunma hiyerarşisinin önemini hatırlatın (KKD en son çaredir).
• Gerçek örnek: Uyarı levhalarının olmadığı bir alanın yarattığı riskten bahsedin.
• İnteraktif soru: KKD'lerin bakımını nasıl yapıyorsunuz?
• Kritik nokta: Güvenlik kültürünün çalışan katılımıyla güçlendiğini belirtin.
• Ek bilgi: Eğitimlerin sadece kağıt üzerinde kalmaması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Kızılötesi ışınların gözle görülmediğini ancak yoğun ısı taşıdığını vurgulayın.
• Gerçek örnek: Cam üretim tesislerindeki yüksek sıcaklıklı ocakları örnek verin.
• İnteraktif soru: Çalışma alanınızda ısı yayan en büyük makine hangisidir?
• Kritik nokta: Radyasyonun kaynağında durdurulmasının önemi.
• Ek bilgi: Isı perdelerinin etkisini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Gözün neden bu radyasyona en hassas organ olduğunu açıklayın.
• Gerçek örnek: Isı kaynaklarına çıplak gözle bakmanın anlık riskleri.
• İnteraktif soru: Çalışırken gözlerinizde kuruluk veya yanma hissediyor musunuz?
• Kritik nokta: Termal etkinin ağrısız ilerleyebileceği gerçeği.
• Ek bilgi: Proteinin ısı karşısındaki değişimi.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Kataraktın sadece yaşlılık hastalığı olmadığını, mesleki bir risk olduğunu belirtin.
• Gerçek örnek: Uzun yıllar fırınlarda çalışanlarda görülen göz rahatsızlıkları.
• İnteraktif soru: Periyodik göz muayenelerinizi düzenli yaptırıyor musunuz?
• Kritik nokta: Erken teşhisin görme kaybını önlemesi.
• Ek bilgi: Görme keskinliğindeki kademeli azalma.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Ekranlı araçların radyasyonla olan dolaylı ilişkisini vurgulayın.
• Gerçek örnek: Pencereden veya fırından gelen yansımanın ekranı nasıl etkilediği.
• İnteraktif soru: Çalıştığınız bilgisayar ekranında yansıma görüyor musunuz?
• Kritik nokta: Ergonomik yerleşimin göz yorgunluğunu azaltması.
• Ek bilgi: Yansıma önleyici filtrelerin işlevi.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Yanlış gözlük kullanımının sonuçları.
• İnteraktif soru: Kullandığınız gözlüklerin IR koruma filtresi var mı?
• Kritik nokta: Ekipman bakımı ve kayıt tutma.
• Ek bilgi: Filtre numaralarının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Lazer sınıflarının neden önemli olduğunu açıklayın. Gözün lazer ışınına karşı hassasiyetinden bahsedin ve risk değerlendirmesinin temelini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Sınıf 4 lazerlerin tehlikeli yansıma özelliklerini vurgulayın. Yangın riski ve cilt yanıkları konusuna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Belirtilerin genellikle aile bireyleri tarafından fark edildiğini anlatın.
• Gerçek örnek: Evde televizyon sesini sürekli açan birinin durumunu örnekleyin.
• İnteraktif soru: Periyodik muayenelerinizi en son ne zaman yaptırdınız?
• Kritik nokta: Odyometrik testlerin işitme kaybını henüz kişi fark etmeden yakalayabileceğini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Kontrollü alanın sınırlarını nasıl belirleyeceğinizi anlatın. Yansıma önleyici yüzeylerin önemini belirtin ve kayıt tutma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OD değerinin neden önemli olduğunu vurgulayın. Gözlüklerin bakımını ve yanlış seçim durumunda oluşabilecek riskleri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Yetkili personelin önemini anlatın. Belgelendirmenin hukuki boyutunu ve acil durum prosedürlerinin hayati değerini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RF ve mikrodalgaların iyonlaştırıcı olmayan radyasyon sınıfında olduğunu vurgulayın.
• Gerçek örnek: Baz istasyonları ve endüstriyel fırınların yaydığı enerjinin görünmez riskini belirtin.
• İnteraktif soru: Çalıştığınız ortamda RF yayan cihazları biliyor musunuz?
• Kritik nokta: Ekipmanların teknik kılavuzlarının okunması zorunluluğu.
• Ek bilgi: 6331 sayılı Kanun kapsamında risk değerlendirmesi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Isıl etkinin vücut dokularında yarattığı değişimleri açıklayın.
• Gerçek örnek: Göz ve testis gibi hassas organların neden daha fazla koruma gerektirdiğini anlatın.
• İnteraktif soru: Termal stres belirtileri neler olabilir?
• Kritik nokta: Termoregülasyonun limitleri.
• Ek bilgi: Çalışanların sağlık gözetimi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Ters kare yasasının çalışma ortamındaki pratik uygulamasını anlatın.
• Gerçek örnek: Baz istasyonu çevresindeki güvenlik şeritlerinin neden önemli olduğunu vurgulayın.
• İnteraktif soru: Kaynağa olan uzaklığı artırmak neden en iyi yöntemdir?
• Kritik nokta: Fiziksel bariyerlerin önemi.
• Ek bilgi: İşyeri bina ve eklentileri yönetmeliği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Limitlerin neden ICNIRP standartlarına dayandığını açıklayın.
• Gerçek örnek: Ölçüm raporlarının işyeri dosyasındaki önemi.
• İnteraktif soru: Limit değerlerin aşılması durumunda atılması gereken ilk adım nedir?
• Kritik nokta: Ölçümlerin yetkili laboratuvarlarca yapılması.
• Ek bilgi: İş hijyeni ölçüm yönetmeliği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İzlemenin neden tek seferlik değil, sürekli bir süreç olduğunu belirtin.
• Gerçek örnek: Ölçüm cihazlarının işyerindeki kullanımı.
• İnteraktif soru: Arıza durumunda nasıl bir önlem almalıyız?
• Kritik nokta: İSG uzmanı ve işyeri hekimi işbirliği.
• Ek bilgi: İşyerlerinde acil durumlar hakkında yönetmelik.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UV ışınlarının göz üzerindeki kümülatif etkisini vurgulayın.
• Gerçek örnek: Ark kaynağı yapan bir işçinin koruyucu kullanmaması durumunda yaşadığı fotokeratit vakasından bahsedin.
• İnteraktif soru: Çalışma alanınızda UV radyasyon kaynağı var mı?
• Kritik nokta: Gözlüklerin yan korumalarının olması şarttır.
• Ek bilgi: Koruyucu donanımın CE işaretli olması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Filtre seçiminin ışık yoğunluğuyla doğru orantılı olduğunu belirtin.
• Gerçek örnek: Yanlış filtre seçimi nedeniyle oluşan göz yanmalarını hatırlatın.
• İnteraktif soru: Kullandığınız gözlüklerin filtre numarasını biliyor musunuz?
• Kritik nokta: Filtrelerin çizilmesi koruyuculuğu düşürür.
• Ek bilgi: EN 166 standartlarına uygunluk kontrol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 (kaynak-ortam-kişi) hatırlatın.
• Gerçek örnek: Kulak tıkaçlarının yanlış takıldığında hiçbir işe yaramadığını gösterin.
• İnteraktif soru: Hangi durumlarda kulaklık, hangi durumlarda tıkaç kullanmalıyız?
• Kritik nokta: KKD kullanımının en son çare olduğunu ancak ihmal edilemeyeceğini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Cilt korumasının sadece yazın değil, UV radyasyonunun olduğu her mevsimde önemli olduğunu vurgulayın.
• Gerçek örnek: Uzun süre güneşe maruz kalan saha çalışanlarında görülen cilt lezyonları.
• İnteraktif soru: Güneş kremi kullanımını düzenli yapıyor musunuz?
• Kritik nokta: Kıyafetlerin rengi ve dokusu UV korumasında önemlidir.
• Ek bilgi: SPF 30 ve üzeri ürünler tercih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Lazer ışınının yansımasının bile göz hasarına yol açabileceğini belirtin.
• Gerçek örnek: Lazer cihazı ayarı sırasında gözlük takmayan bir kişinin yaşadığı görme kaybı.
• İnteraktif soru: Lazer gözlüklerinin üzerindeki etiketleri incelediniz mi?
• Kritik nokta: Lazer gözlüğü takmak, lazere doğrudan bakma hakkı vermez.
• Ek bilgi: Optik yoğunluk (OD) değeri ne kadar yüksekse koruma o kadar güçlüdür.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Ekipmanın ömrünün, kullanım şekline ve temizliğine bağlı olduğunu açıklayın.
• Gerçek örnek: Çizik bir gözlükle çalışmanın görüşü nasıl bozduğu üzerine konuşun.
• İnteraktif soru: Hasarlı bir gözlüğü kime teslim edersiniz?
• Kritik nokta: Hasarlı ekipmanı kullanmak, hiç kullanmamaktan bazen daha tehlikelidir.
• Ek bilgi: Donanım değişim periyodunu takip eden bir takip listesi oluşturun.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sıcaklığın vücut üzerindeki etkilerini kısaca hatırlatın.
• Gerçek örnek: Dökümhanelerde kullanılan yalıtım panellerinin ısıyı nasıl hapsettiğini anlatın.
• İnteraktif soru: Çalıştığınız alanda en sıcak bölge neresi ve nasıl önlem alıyorsunuz?
• Kritik nokta: Teknik önlemlerin (yalıtım) kişisel önlemlerden (KKD) önce geldiğini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Radyant ısının havayı ısıtmadan doğrudan vücuda etkisini açıklayın.
• Gerçek örnek: Güneş altında çalışırken hissedilen ısının radyant olduğunu, fırın önündeki ısının da benzer olduğunu belirtin.
• İnteraktif soru: Radyant ısıdan korunmak için iş yerinizde herhangi bir yansıtıcı bariyer gördünüz mü?
• Kritik nokta: Mühendislik kontrolü olarak siperlerin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Nemli havanın neden daha boğucu olduğunu terleme örneğiyle açıklayın.
• Gerçek örnek: Serin bir günde bile yüksek nemli ortamda çalışmanın zorluğunu anlatın.
• İnteraktif soru: Nemli ortamlarda çalışırken en çok neye ihtiyaç duyuyorsunuz?
• Kritik nokta: Sıvı tüketiminin sadece susadığımızda değil, düzenli yapılması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Metabolik ısının ne olduğunu ve ağır işin vücudu nasıl ısıttığını anlatın.
• Gerçek örnek: Taşınan yükün ağırlığı ile terleme miktarı arasındaki ilişkiyi örnekleyin.
• İnteraktif soru: İşinizde fiziksel yükü azaltan hangi mekanik araçları kullanıyorsunuz?
• Kritik nokta: Dinlenme alanlarının gerçekten serin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 yapmadan önlem almanın neden yetersiz olduğunu açıklayın.
• Gerçek örnek: WBGT cihazı ile yapılan ölçümlerin çalışma sürelerini nasıl değiştirdiğini anlatın.
• İnteraktif soru: İş yerinizde daha önce termal ölçüm yapıldığını gördünüz mü?
• Kritik nokta: Ölçüm verilerinin kayıt altına alınmasının yasal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 hastalıklarının sadece yaz aylarında değil, yüksek sıcaklıklı kapalı çalışma ortamlarında da oluşabileceğini belirtin.
• Kritik nokta: Isı kramplarının basit bir kas ağrısı değil, vücudun su ve elektrolit dengesinin bozulduğuna dair ilk uyarı olduğunu vurgulayın.
• İnteraktif soru: Çalışma ortamınızda sıcaklığı dengelemek için ne tür önlemler alıyorsunuz?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Belirtilerin erken evrede fark edilmesinin, ısı çarpmasını önlemek için tek yol olduğunu ifade edin.
• Kritik nokta: Isı çarpmasında terlemenin durduğunu, cildin kuru ve sıcak olduğunu özellikle vurgulayın.
• Gerçek örnek: Sıcak bir ortamda çalışırken baş dönmesi hisseden bir işçinin durumu önemsemeyip çalışmaya devam etmesinin nasıl bir risk oluşturduğunu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görünmeyen bir tehlike olduğunu vurgulayın.
• Gerçek örnek: Havalimanı yer hizmetleri çalışanlarının maruz kaldığı motor gürültüsünü örnek verin.
• İnteraktif soru: İşyerinde sesli iletişim kurmakta zorlandığınız anlar oluyor mu?
• Kritik nokta: Gürültü seviyesi arttıkça tepki süresinin uzadığını ve dikkatin dağıldığını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 çarpmasının bir 'ölümcül kaza' kategorisinde değerlendirilebileceğini hatırlatın.
• Kritik nokta: Bilinci kapalı hastaya asla su verilmemesi gerektiğini, bunun boğulma riski yarattığını önemle vurgulayın.
• İnteraktif soru: İşyerinizdeki en yakın ilkyardım noktasının nerede olduğunu ve orada buz/soğuk kompres imkanı olup olmadığını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müdahalenin amacının sadece vücudu soğutmak değil, aynı zamanda hayati fonksiyonları korumak olduğunu belirtin.
• Kritik nokta: Titreme refleksinin, vücudun kendini ısıtma çabası olduğunu ve soğutma sürecini zorlaştırdığını açıklayın.
• Gerçek örnek: Tuzlu su/ayran tüketiminin neden sade sudan daha etkili olduğunu basit bir örnekle (elektrolit dengesi)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Tıbbi sevkin, ısı çarpması vakalarında hayatta kalma şansını belirleyen en önemli faktör olduğunu vurgulayın.
• Kritik nokta: İşe dönüş muayenesinin, çalışanın kronik bir sorun yaşayıp yaşamadığını anlamak için bir fırsat olduğunu belirtin.
• Ek bilgi: Olay sonrası kök neden analizinin sadece yasal bir zorunluluk değil, aynı zamanda yeni kazaları önlemek için bir güvenlik kültürü aracı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Nem ve sıcaklığın vücut soğutma mekanizması üzerindeki etkisini açıklayın.
• Gerçek örnek: Kazan dairesi veya dökümhane gibi ortamlardaki nem-sıcaklık dengesini vurgulayın.
• İnteraktif soru: Çalıştığınız alanda hava akımının yetersiz olduğunu nasıl anlarsınız?
• Kritik nokta: Sıcaklık tek başına değil, nem ile birlikte değerlendirilmelidir.
• Ek bilgi: İşyeri Bina ve Eklentilerinde Alınacak Sağlık ve Güvenlik Önlemlerine İlişkin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Metabolik ısının termal stresle ilişkisini açıklayın.
• Gerçek örnek: Ağır fiziksel işlerde kullanılan koruyucu giysilerin yarattığı izolasyon etkisini anlatın.
• İnteraktif soru: Çalışırken üzerinizdeki kıyafetin terlemeyi ne kadar engellediğini fark ettiniz mi?
• Kritik nokta: Fiziksel aktivite arttıkça dinlenme sürelerinin önemi artar.
• Ek bilgi: İş Ekipmanlarının Kullanımında Sağlık ve Güvenlik Şartları Yönetmeliği kapsamında iş süreçlerinin planlanması.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Sıcağa karşı herkesin tepkisinin aynı olmadığını belirtin.
• Gerçek örnek: Kronik rahatsızlığı olan çalışanların aşırı sıcakta yaşadığı zorluklar.
• İnteraktif soru: Çalışırken yeterli su içtiğinizi nasıl takip ediyorsunuz?
• Kritik nokta: Sağlık gözetimi, işverenin yasal yükümlülüğüdür.
• Ek bilgi: Çalışanların Sağlık Gözetimine Yönelik Tıbbi Tetkiklerin Usul ve Esasları Hakkında Yönetmelik atıfı.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Aklimatizasyon terimini açıklayın ve vücudun uyum yeteneğini vurgulayın.
• Gerçek örnek: Yaz mevsimi başlangıcında işe yeni giren çalışanların yaşadığı adaptasyon süreci.
• İnteraktif soru: Daha önce sıcak bir ortamda çalışırken ne kadar sürede alıştığınızı hatırlıyor musunuz?
• Kritik nokta: Aklimatizasyon süreci hafife alınmamalıdır.
• Ek bilgi: İş Sağlığı ve Güvenliği Risk Değerlendirmesi Yönetmeliği uyarınca çalışma sürelerinin planlanması.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önemini ve WBGT indeksini kısaca tanımlayın.
• Gerçek örnek: Havalandırma sistemlerinin iyileştirilmesi ile çalışma konforunun artırılması.
• İnteraktif soru: Çalışma alanınızda ısıyı düşürmek için hangi teknik önlemler alınabilir?
• Kritik nokta: Ölçüm sonuçlarına göre aksiyon planı oluşturulmalıdır.
• Ek bilgi: İş Hijyeni Ölçüm, Test ve Analizi Yapan Laboratuvarlar Hakkında Yönetmelik kapsamında ölçümlerin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WBGT endeksinin neden tek bir sıcaklık ölçümünden daha güvenilir olduğunu açıklayın. Nem ve radyant ısının vücut üzerindeki etkisini vurgulayın. Ölçümlerin çalışma periyoduna uygun yapılması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Metabolik iş yükü ile çevresel sıcaklık arasındaki dengeyi anlatın. Ağır işlerde çalışanların neden daha fazla risk altında olduğunu örneklerle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 tespiti yapılmadan alınan önlemlerin geçici olduğunu söyleyin.
• Gerçek örnek: Bakımı yapılmayan bir dişli çarkın yarattığı sürtünme gürültüsünü anlatın.
• İnteraktif soru: İşyerinizde en çok gürültü çıkaran makine hangisi?
• Kritik nokta: Ölçüm cihazlarının kalibrasyonunun güncel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Cihazların doğru konumlandırılmasının önemine değinin. Kalibrasyonun yasal bir zorunluluk olduğunu ve ölçüm sonuçlarının doğruluğunu doğrudan etkilediğini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Sınır değerlerin sabit olmadığını, çalışma temposuna göre değiştiğini açıklayın. Yönetmeliklere uyumun yasal bir sorumluluk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Kontrol hiyerarşisini (mühendislik öncelikli) anlatın. Dinlenme molalarının ve sıvı tüketiminin pratik önemini vurgulayın. Çalışanların belirtileri tanımasının hayati önem taşıdığını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stresin iş verimliliğini ve sağlığı nasıl etkilediğini vurgulayın.
• Gerçek örnek: Sıcak hava tahliyesi yapılmayan bir fırın hattında oluşan ısı birikimini anlatın.
• İnteraktif soru: Çalıştığınız alanda havalandırma yeterli mi, hava akışını hissedebiliyor musunuz?
• Kritik nokta: Mühendislik kontrolleri her zaman kişisel koruyucu önlemlerden önce gelmelidir.
• Ek bilgi: Havalandırma sistemlerinin periyodik bakım kayıtlarını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Kaynakta önlem almanın en etkili yöntem olduğunu belirtin.
• Gerçek örnek: Yalıtılmamış boruların ortam sıcaklığını nasıl 5-10 derece artırabildiğini açıklayın.
• İnteraktif soru: İşyerinizde dokunulamayacak kadar sıcak olan ama yalıtılmamış ekipman var mı?
• Kritik nokta: İzolasyonun hem iş güvenliği hem de işletme maliyeti açısından önemi.
• Ek bilgi: Risk değerlendirmesinde ısı kaynaklarını mutlaka listeleyin.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Sadece sıcaklığın değil, nemin de termal stres üzerindeki etkisini açıklayın.
• Gerçek örnek: Nemli ve sıcak bir ortamda çalışan birinin yaşadığı yorgunluğu örnekleyin.
• İnteraktif soru: İşyerinizdeki klima veya iklimlendirme sistemleri düzenli temizleniyor mu?
• Kritik nokta: İklimlendirme sistemlerinin sadece soğutma değil, hava kalitesi için de önemli olduğunu vurgulayın.
• Ek bilgi: İdeal bağıl nem oranının yüzde 40 ile 60 arasında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Isının dalgalar halinde yayıldığını ve bariyerlerin bunu nasıl engellediğini açıklayın.
• Gerçek örnek: Bir dökümhanede çalışan operatörün önündeki ısı kalkanının sağladığı konforu anlatın.
• İnteraktif soru: Radyant ısıdan korunmak için kullandığınız veya kullanabileceğiniz bir bariyer tipi var mı?
• Kritik nokta: Bariyerlerin hava sirkülasyonunu engellememesi gerektiği teknik detayını vurgulayın.
• Ek bilgi: Kalkan malzemesinin ısıyı emmemesi, yansıtması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iyi sistemin bile bakım yapılmazsa işlevini yitireceğini belirtin.
• Gerçek örnek: Bakımsız bir filtrenin hava debisini nasıl düşürdüğünü ve sıcaklığı nasıl artırdığını anlatın.
• İnteraktif soru: İşyerinizdeki mühendislik sistemlerinin bakım periyodunu biliyor musunuz?
• Kritik nokta: Bakım kayıtlarının yasal zorunluluk olduğunu ve denetimlerde ilk bakılan belgelerden biri olduğunu vurgulayın.
• Ek bilgi: Bakım kartları veya dijital takip sistemleri kullanmanızı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stresin sadece inşaat değil, kapalı alanlarda da bir risk olduğunu vurgulayın.
• Gerçek örnek: Sıcak hava dalgalarında çalışma saatlerinin kaydırıldığı bir saha uygulamasından bahsedin.
• İnteraktif soru: Çalışma ortamınızda sıcaklık kontrolü için alınan bir idari önlem var mı?
• Kritik nokta: İdari kontrollerin mühendislik önlemlerinden önce değil, birlikte uygulanması gerektiğini belirtin.
• Ek bilgi: 6331 sayılı Kanun gereği işverenin risk değerlendirmesi yapma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Dehidrasyonun dikkat dağınıklığı ve kaza riskini artırdığını belirtin.
• Gerçek örnek: Sıcak bir günde susuzluğun yarattığı baş dönmesi vakasını örnek verin.
• İnteraktif soru: Çalışırken ne sıklıkla su içtiğinizi takip ediyor musunuz?
• Kritik nokta: Susama hissinin dehidrasyonun ilk belirtisi olmadığını, daha erken içilmesi gerektiğini vurgulayın.
• Ek bilgi: Elektrolit kaybının özellikle tuzlu terleyen bireylerde daha kritik olduğunu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Haritalamanın sadece bir kağıt parçası değil, bir güvenlik rehberi olduğunu belirtin.
• Gerçek örnek: Fabrika zemininde kırmızı boyalı tehlike alanlarını hatırlatın.
• İnteraktif soru: Çalıştığınız alanda gürültü uyarı levhalarını görüyor musunuz?
• Kritik nokta: Haritalamanın çalışanların rotalarına göre güncel tutulması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Dinlenmenin bir kayıp değil, güvenlik yatırımı olduğunu vurgulayın.
• Gerçek örnek: Yüksek sıcaklıktaki bir dökümhanede uygulanan mola periyotlarını anlatın.
• İnteraktif soru: Sizce mola süreleri neye göre belirlenmeli?
• Kritik nokta: Dinlenme alanının serin olmasının vücut ısısını düşürmede hayati önem taşıdığını belirtin.
• Ek bilgi: Gün içi ara dinlenme için 4857 sayılı İş Kanunu Md.68 hükümlerine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Aklimatizasyonun biyolojik bir süreç olduğunu, zorlanmaması gerektiğini belirtin.
• Gerçek örnek: Yeni gelen bir çalışanın sıcak ortama alıştırılma sürecini tarif edin.
• İnteraktif soru: Daha önce aniden çok sıcak bir ortama girdiğinizde ne hissettiniz?
• Kritik nokta: Aklimatizasyonun 7-14 gün sürebileceğini ve sabır gerektirdiğini hatırlatın.
• Ek bilgi: 6331 sayılı Kanun kapsamında eğitimin önemiyle ilişkilendirin.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Ölçülmeyen hiçbir şeyin yönetilemeyeceğini söyleyin.
• Gerçek örnek: Termometre ve nem ölçerlerle yapılan günlük kayıtların kaza önlemedeki rolü.
• İnteraktif soru: Çalışma ortamınızda sıcaklık ölçümü yapıldığını görüyor musunuz?
• Kritik nokta: Sağlık gözetiminin bir zorunluluk olduğunu ve ihmal edilmemesi gerektiğini vurgulayın.
• Ek bilgi: İlgili İSG mevzuatına atıfta bulunarak kayıt tutmanın yasal önemini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Soğuk stresinin sadece dondurucularda değil, kışın dışarıdaki çalışmalarda da ciddi bir risk olduğunu belirtin.
• Gerçek örnek: Soğuk hava deposuna giren bir çalışanın, uygun kıyafet giymediği için yaşadığı el ve yüz donması vakasını paylaşın.
• İnteraktif soru: Çalıştığınız ortamda soğuktan korunmak için dinlenme alanlarınız var mı?
• Kritik nokta: KKD kullanımı, soğuk depolarda hayati önem taşır.
• Ek bilgi: İşyeri Bina ve Eklentilerinde Alınacak Sağlık ve Güvenlik Önlemleri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Vücudun ısıyı koruma mekanizmasının soğukta nasıl yetersiz kaldığını açıklayın.
• Gerçek örnek: Soğukta çalışan birinin el becerisi azaldığı için makineyi kullanırken hata yapma riskini vurgulayın.
• İnteraktif soru: Soğuk bir ortamda titreme hissettiğinizde vücudunuzun size ne anlatmak istediğini düşünüyorsunuz?
• Kritik nokta: Hipotermi belirtileri (titreme, konuşma bozukluğu) fark edildiğinde müdahale gecikmemelidir.
• Ek bilgi: 6331 sayılı İSG Kanunu'nun işverene yüklediği sağlık gözetimi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 soğuğa maruz kalmanın vücutta biriken bir etki yarattığını anlatın.
• Gerçek örnek: Rotasyonlu çalışma ile soğuk depodaki kaza oranlarının nasıl düştüğünü örnekleyin.
• İnteraktif soru: Çalışma sürenizin çok uzun olduğunu hissettiğinizde ne yapmalısınız?
• Kritik nokta: Mola süreleri, sadece dinlenme değil, vücut ısısını geri kazanma sürecidir.
• Ek bilgi: 4857 sayılı İş Kanunu'nun çalışma sürelerine ilişkin genel prensiplerine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Rüzgarın ve nemin soğuk havayı nasıl daha tehlikeli hale getirdiğini açıklayın.
• Gerçek örnek: Islak kıyafetlerle soğukta çalışmanın neden çok tehlikeli olduğunu örnekleyin.
• İnteraktif soru: Hava sıcaklığı 5 derece olsa bile rüzgarlı bir günde neden daha fazla üşürsünüz?
• Kritik nokta: Giysilerin kuru tutulması, soğuktan korunmanın en önemli kuralıdır.
• Ek bilgi: İş Hijyeni Ölçüm Yönetmeliği'ne göre ortam ölçümlerinin neden gerekli olduğunu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sadece kağıt üzerinde bir işlem değil, hayat kurtaran bir süreç olduğunu vurgulayın.
• Gerçek örnek: Risk analizi sonucu soğuk depoya eklenen ısıtmalı mola odasının faydalarını anlatın.
• İnteraktif soru: Sizce risk değerlendirmesi yapılırken sizin deneyimlerinizden faydalanılması önemli mi?
• Kritik nokta: Risk analizi yaşayan bir süreçtir; kaza veya ramak kala durumunda güncellenmelidir.
• Ek bilgi: Risk Değerlendirmesi Yönetmeliği'nin temel yükümlülüklerine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soğuk maruziyetinin sadece kışın değil, soğuk hava depolarında da bir risk olduğunu belirtin. Hipotermi ile donmanın biyolojik farkını vurgulayın. İşverenin termal konfor sağlama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Belirtilerin sinsi ilerlediğini, özellikle donmada ağrının kesilmesinin iyileşme değil doku kaybı işareti olduğunu vurgulayın. Arkadaş gözetiminin (buddy system) önemini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Maruziyetin birikimli bir süreç olduğunu anlatın.
• Gerçek örnek: Vardiya sisteminde gürültülü işlerde rotasyonun önemini vurgulayın.
• İnteraktif soru: İşitme testlerini en son ne zaman yaptırdınız?
• Kritik nokta: İdari önlemlerin (mola, rotasyon) teknik önlemlerin tamamlayıcısı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Islak giysilerin neden hemen çıkarılması gerektiğini termodinamik açıdan (buharlaşma ile ısı kaybı) açıklayın. Alkolün neden tehlikeli olduğunu belirtin. İlk yardımın sınırlarını çizin.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Ovmanın neden yasak olduğunu mikroskobik doku hasarı üzerinden anlatın. Yanlış ısıtmanın yol açtığı yanık riskine dikkat çekin. Isınma odalarının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Olayın neden iş kazası veya meslek hastalığı kapsamında değerlendirilebileceğini açıklayın. Bildirim sürecinin hukuki önemine değinin. Risk değerlendirmesinin dinamik yapısını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Rüzgar soğukluğunun termometredeki sıcaklıktan farklı olduğunu vurgulayın. Çalışanların soğuk hava ile rüzgarın birleştiğinde riskin katlandığını anlaması kritik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Vücudun ekstremitelere kan akışını kesmesi sonucu el becerisinin nasıl düştüğünü anlatın. Bu durumun neden iş kazalarına zemin hazırladığını örnekleyin.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Mühendislik önlemi olarak rüzgar kırıcıların önemini belirtin. İdari önlemlerin (molalar) neden hayati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Katmanlı giyinme sisteminin mantığını anlatın. Eldivenin koruma sağlarken işin inceliğini bozmaması gerektiği dengesini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Risk değerlendirmesinin dinamik bir süreç olduğunu, hava değişimlerine göre güncellenmesi gerektiğini vurgulayın. Çalışanların belirtileri tanımasının hayati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Soğuğun sadece üşüme değil, ciddi bir sağlık riski olduğunu vurgulayın.
• Gerçek örnek: Soğuk hava depolarında çalışanların el becerilerini kaybetmesi sonucu yaşanan iş kazalarından bahsedin.
• İnteraktif soru: Soğuk bir ortamda çalışırken el titremesi yaşayan oldu mu?
• Kritik nokta: Kalp-damar sağlığının soğuktan nasıl etkilendiğini açıklayın.
• Ek bilgi: İSG mevzuatına göre çalışma sürelerinin düzenlenmesi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Vücudun ısıyı korumak için harcadığı enerjiyi anlatın.
• Gerçek örnek: Titremenin bir uyarı sinyali olduğu gerçeğini paylaşın.
• İnteraktif soru: Sizce soğuk ortamda ne kadar sürede yorgunluk başlar?
• Kritik nokta: Dinlenme alanlarının önemi ve yasal zorunluluklar.
• Ek bilgi: Donma riskinin belirtilerini ve ilk yardım aşamalarını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çözümlerinin en kalıcı yöntem olduğunu belirtin.
• Gerçek örnek: Gürültülü bir kompresörün ses yalıtımlı kabine alınması sonrası düşen desibel değerleri.
• İnteraktif soru: Sizce işyerinde gürültü yalıtımı için neler yapılabilir?
• Kritik nokta: Kulaklığın doğru takılmadığında koruma özelliğini kaybettiğini uygulamalı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Kalın eldivenlerin koruma sağladığı kadar beceriyi nasıl kısıtladığını tartışın.
• Gerçek örnek: El becerisi gerektiren bir işin soğukta nasıl zorlaştığını anlatın.
• İnteraktif soru: Soğukta eldivenle çalışırken en çok hangi işi yapmakta zorlanıyorsunuz?
• Kritik nokta: Doğru KKD seçimi ve ergonomi.
• Ek bilgi: Motor becerilerin soğukla ilişkisi.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yasal zorunluluk olduğunu hatırlatın.
• Gerçek örnek: Erken teşhisin hayat kurtardığı bir vaka üzerine konuşun.
• İnteraktif soru: Çalışma arkadaşınızın titrediğini görseniz ne yaparsınız?
• Kritik nokta: İşyeri hekiminin rolü ve periyodik muayeneler.
• Ek bilgi: Bilinç bulanıklığı belirtileri ve acil müdahale.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vurgulayın.
• Gerçek örnek: Katmanlı giyinmenin vücut ısısını nasıl koruduğunu anlatın.
• İnteraktif soru: Soğukta çalışırken ne tür içecekler tüketilmeli?
• Kritik nokta: İdari önlemler ve molaların etkinliği.
• Ek bilgi: Acil durum prosedürleri.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Katmanlı sistemin neden tek kalın bir monttan daha etkili oldugunu aciklayin.
• Gercek ornek: Acik sahada calisan personelin hareket kabiliyeti ile isi korunumu arasindaki dengeyi vurgulayin.
• Kritik nokta: Ruzgar gecirmezlik ozelliginin yalitimi nasil destekledigini belirtin.
• Ek bilgi: Katmanlarin ihtiyaca gore cikarilip takilabilecegini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Islak giysilerin soguk havada nasil isi kaybettirdigini anlatın.
• Kritik nokta: Pamuklu kumasin soguk ortamda neden tehlikeli oldugunu vurgulayin.
• İnteraktif soru: Calisirken terlediginizde ne gibi onlemler aliyorsunuz?
• Ek bilgi: Terin buharlasirken vucut isisini nasil cektigini kisaca aciklayin.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Soguk isirmasi riskine karsi uclarin korunmasinin onemini belirtin.
• Gercek ornek: Eldivenin cok kalin olmasinin el becerisini nasil kisitladigindan bahsedin.
• Kritik nokta: Baretin altina takilan basliklarin baretin durusunu bozmadigindan emin olunmasi gerektigini vurgulayin.
• Ek bilgi: Ayaklarda kan dolasimini engelleyecek kadar dar botlardan kacinilmalidir.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CE isaretinin neden bir kalite gostergesi oldugunu aciklayin.
• Kritik nokta: Risk degerlendirmesinin ekipman secimindeki rolunu vurgulayin.
• İnteraktif soru: Kullandiginiz koruyucu giysilerde CE isareti olup olmadigini biliyor musunuz?
• Ek bilgi: Standartlara uygun olmayan ekipmanin yasal sorumluluklarindan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Temizligin sadece hijyen degil, koruma performansi icin de onemli oldugunu belirtin.
• Kritik nokta: Ekipmanin hasar durumunda tamir yerine yenisi ile degistirilmesi gerektigini vurgulayin.
• Gercek ornek: Depolama kosullarinin (nem, isik) kumas yapisina etkisini aciklayin.
• Ek bilgi: Ekipmanin omrunun uretici verilerine gore takip edilmesi gerektigini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Soğuk ortamların çalışan üzerindeki fiziksel etkilerini kısaca özetleyin.
• Gerçek örnek: Soğuk hava depolarında çalışan personelin mola düzenlerini anlatın.
• İnteraktif soru: Çalıştığınız ortamda soğuktan korunmak için ne gibi imkanlar var?
• Kritik nokta: Sıcak içeceklerin sadece konfor değil, sağlık açısından bir önlem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Isınma alanlarının sadece dinlenme değil, sağlık alanı olduğunu belirtin.
• Gerçek örnek: Isıtma sistemi arızası durumunda alınacak aksiyonları açıklayın.
• İnteraktif soru: Isınma alanlarınızda hangi ekipmanlar bulunuyor?
• Kritik nokta: Isınma alanlarının temizliği, enfeksiyon riskini azaltmak için kritiktir.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 yalıtımının sadece insanı değil, aynı zamanda iş verimliliğini de koruduğunu vurgulayın.
• Gerçek örnek: Havalandırma sistemlerinde kullanılan ses yalıtım panellerinin gürültüyü nasıl hapsettiğini anlatın.
• İnteraktif soru: İşyerinizde gürültünün en çok yankılandığı alan neresidir?
• Kritik nokta: Kabinlerin havalandırma sisteminin de sessiz çalışması gerektiğini unutmayın.
• Ek bilgi: İzolasyon malzemelerinin yanmazlık özelliklerine dikkat edilmesi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 yönetiminin kaza önleyici rolünü anlatın.
• Gerçek örnek: Risk değerlendirmesinde belirlenen mola sürelerinden bahsedin.
• İnteraktif soru: Sizce soğukta mola sıklığı ne kadar olmalı?
• Kritik nokta: Molaların çalışanların fiziksel toparlanma süreci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soğukta susamadığımızı ve bunun riskini açıklayın.
• Gerçek örnek: Yanlış sıvı tüketimi (çay/kahve fazlalığı) sonucunda oluşan sağlık sorunları.
• İnteraktif soru: Çalışırken ne kadar su tüketiyorsunuz?
• Kritik nokta: Hidrasyonun, soğuk stresine karşı vücudun savunma mekanizmasını desteklediğini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Arkadaş sisteminin hayati önemini vurgulayın.
• Gerçek örnek: Bir çalışanın donma belirtisi gösterdiğinde arkadaşının nasıl müdahale etmesi gerektiği.
• İnteraktif soru: İş arkadaşınızın üşüme belirtisi gösterdiğini nasıl anlarsınız?
• Kritik nokta: Rotasyonun, yorgunluğu ve soğuk stresini azalttığını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Hiperbarik ortamların tanımını yapın. Tünel ve keson çalışmalarındaki basınç farklılıklarının fiziksel etkilerine değinin. 6331 sayılı Kanun kapsamında işverenin bu özel ortamlarda risk değerlendirmesi yapma yükümlülüğünü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Dekompresyon hastalığı ve barotravma hakkında kısa bilgi verin. Çalışanların sağlık gözetiminin neden kritik olduğunu açıklayın. Risk değerlendirmesinin bu ortamlar için özelleştirilmesi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Maruziyet limitlerinin önemini vurgulayın. Dekompresyon sürelerine uyulmamasının sonuçlarını anlatın. Çalışanların vardiya kayıtlarının tutulmasının yasal bir gereklilik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Gaz saflığının hayati önemini anlatın. Oksijen toksisitesinin belirtilerine değinin. Ekipmanların periyodik kontrolünün yasal süreçteki yerini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Acil durum prosedürlerinin önemini vurgulayın. Basınç odasının (dekompresyon odası) zorunluluğunu açıklayın. İletişim kopukluğunun yaratabileceği riskleri örneklerle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basınç altında çalışmanın insan fizyolojisi üzerindeki etkilerini vurgulayın.
• Gerçek örnek: Dalgıçların veya keson işçilerinin yaşadığı basınç değişimlerini basit bir örnekle açıklayın.
• İnteraktif soru: Çalışanlara basınçlı ortamda çalışmanın ne gibi ek riskler getirdiğini sorun.
• Kritik nokta: 6331 sayılı kanun gereği risk analizinin zorunluluğunu belirtin.
• Ek bilgi: Dekompresyonun sadece su altında değil, basınçlı tünellerde de yaşanabileceğini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Azotun vücutta nasıl biriktiğini ve basınç azaldığında nasıl gaz fazına geçtiğini basit bir benzetmeyle anlatın (gazoz şişesi örneği).
• Gerçek örnek: Kabarcıkların damar tıkanıklığı yapma riskini vurgulayın.
• İnteraktif soru: Vücutta biriken gazın neden sadece azot olduğunu düşündüklerini sorun.
• Kritik nokta: Azotun doku doygunluğu ile çalışma süresi arasındaki doğrudan ilişkiyi açıklayın.
• Ek bilgi: Nörolojik hasarların ciddiyeti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Gürültüyü kaynağından yok etmenin en etkili yöntem olduğunu belirtin.
• Gerçek örnek: Titreşim takozlarının montajı sonrası makine sesindeki değişimden bahsedin.
• İnteraktif soru: Ekipmanlarınızdan son zamanlarda gelen anormal sesler var mı?
• Kritik nokta: Kaynakta müdahale, kişisel koruyucu kullanmaktan daha kalıcı bir çözümdür.
• Ek bilgi: Periyodik yağlama, sadece ömrü uzatmaz, gürültüyü de azaltır.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Hızın neden en büyük düşman olduğunu vurgulayın.
• Gerçek örnek: Dekompresyon duraklarının önemini anlatın.
• İnteraktif soru: Acil bir durumda panikle hızlı çıkış yapmanın yaratabileceği riskleri tartışın.
• Kritik nokta: İş Ekipmanlarının Kullanımında Sağlık ve Güvenlik Şartları Yönetmeliği'ne atıfta bulunun.
• Ek bilgi: Dekompresyon tablolarının kişisel değil, standart bir prosedür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Belirtilerin hemen çıkmayabileceğini, gecikmeli olabileceğini vurgulayın.
• Gerçek örnek: Eklem ağrılarının neden genellikle yanlış anlaşıldığını anlatın.
• İnteraktif soru: Belirtileri hisseden bir işçinin yapması gereken ilk şeyin ne olması gerektiğini sorun.
• Kritik nokta: Nörolojik belirtilerin ciddiyetini belirtin.
• Ek bilgi: Çalışma sonrası gözlem süresinin önemine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 odasının bir tedavi aracı olduğunu ve hayat kurtardığını belirtin.
• Gerçek örnek: Hiperbarik oksijen tedavisinin çalışma prensibini açıklayın.
• İnteraktif soru: İşyerinizde acil bir durumda en yakın basınç odasına ulaşım sürenizi biliyor musunuz?
• Kritik nokta: İşyeri hekiminin sevk sürecindeki sorumluluğunu hatırlatın.
• Ek bilgi: Tedavi sonrası dinlenmenin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 farkının vücut boşlukları üzerindeki etkisini açıklayın.
• Gerçek örnek: Dalgıçlarda görülen kulak zarı perforasyonu vakalarından bahsedin.
• İnteraktif soru: Basınç değişiminin vücudunuzun neresinde ağrı yapacağını düşünüyorsunuz?
• Kritik nokta: Doku hasarının kalıcı işitme kaybına yol açabileceğini vurgulayın.
• Ek bilgi: Basınçlı Ekipmanlar Yönetmeliği kapsamında ekipman güvenliğini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Dengeleme tekniklerinin temel mantığını anlatın.
• Gerçek örnek: Uçak yolculuklarında kulak tıkanıklığının nasıl giderildiğini örnek verin.
• İnteraktif soru: Hiç basınç değişimi sırasında kulak tıkanıklığı yaşadınız mı?
• Kritik nokta: Soğuk algınlığı durumunda basınçlı ortama girilmemesi gerektiğini vurgulayın.
• Ek bilgi: Periyodik sağlık muayenelerinin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Çözünmüş gazın basınç düşünce açığa çıkmasını Henry yasasıyla açıklayın (Boyle-Mariotte, hava boşluklarının genleşmesi/barotravma içindir).
• Gerçek örnek: Vurgun yeme olayının temel nedenini anlatın.
• İnteraktif soru: Neden yavaş yükselmemiz gerektiğini biliyor musunuz?
• Kritik nokta: Hız limitlerine uymanın yasal bir sorumluluk olduğunu belirtin.
• Ek bilgi: İş Ekipmanlarının Kullanımında Sağlık ve Güvenlik Şartları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Belirtilerin ciddiyetini vurgulayın.
• Gerçek örnek: Azot narkozu etkisindeki birinin sergileyebileceği garip davranışları anlatın.
• İnteraktif soru: Bir iş arkadaşınızın sersemlediğini fark ederseniz ne yaparsınız?
• Kritik nokta: İhmalin hayati sonuçları olabileceğini belirtin.
• Ek bilgi: İşyeri hekimi ile iletişim kanallarını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Korunmanın anahtarının eğitim olduğunu söyleyin.
• Gerçek örnek: Kayıt tutulmayan ekipmanlarda yaşanan kazaları örnekleyin.
• İnteraktif soru: İşyerinizdeki basınçlı ekipmanların kontrol tarihini biliyor musunuz?
• Kritik nokta: Sağlık gözetiminin yasal bir zorunluluk olduğunu vurgulayın.
• Ek bilgi: KKD kullanımının bu ortamdaki rolünü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Dekompresyon tablolarının kişisel bir güvenlik rehberi olduğunu vurgulayın.
• Kritik nokta: Yükselme hızının asla tablolarda belirtilen değerin üzerine çıkmaması gerektiğini hatırlatın.
• Ek bilgi: Her dalış tipi ve derinlik için farklı tabloların kullanıldığını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Bekleme duraklarının neden fiziksel bir zorunluluk olduğunu açıklayın.
• Gerçek örnek: Sürelerin atlanması durumunda oluşabilecek azot embolisi vakalarından bahsedin.
• İnteraktif soru: Çalışanlara bekleme duraklarını nasıl takip ettiklerini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kontrollerinin hiyerarşideki yerini hatırlatın.
• Gerçek örnek: Yeni makine alımında sessizlik kriterinin şartnameye eklenmesinin uzun vadeli avantajlarını anlatın.
• İnteraktif soru: Sizce işyerimizde gürültüye karşı hangi mühendislik çözümü daha öncelikli olmalı?
• Kritik nokta: KKD en son çaredir, önce mühendislik çözümlerine bakın.
• Ek bilgi: Susturucu kullanımı, özellikle pnömatik sistemlerde hayat kurtarıcıdır.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Teknolojik takip cihazlarının kullanımının önemini vurgulayın.
• Kritik nokta: Cihazların düzenli kalibrasyonunun yapılması gerektiğini hatırlatın.
• Ek bilgi: Hız limitlerinin kişisel sağlık durumuna göre değişebileceğini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prosedürlerinin eğitimin en kritik parçası olduğunu belirtin.
• Gerçek örnek: Ekipman arızası durumunda yedek hava kaynağına geçişi anlatın.
• Kritik nokta: Panik yapmamanın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sorumlulukların bilincinde olunması gerektiğini hatırlatın.
• Kritik nokta: Kayıt tutmanın hukuki koruma sağladığını vurgulayın.
• Kapanış: Basınç odası gibi acil durum birimlerinin konumunu tüm ekibin bilmesi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Yüksek irtifadaki basınç düşüşünün vücut üzerindeki etkilerini tanımlayın.
Gerçek örnek: Dağlık bölgelerdeki şantiye sahalarını düşünün, basınç farkı çalışanı nasıl etkiler?
İnteraktif soru: Aranızda yüksek irtifada çalışırken nefes darlığı hisseden oldu mu?
Kritik nokta: Tıbbi uygunluk raporunun önemi üzerinde durun.
Ek bilgi: İrtifa arttıkça oksijenin kısmi basıncının azaldığını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Hipoksi kelimesinin tıbbi anlamını kısaca açıklayın.
Gerçek örnek: Oksijen azlığında bir çalışanın hata yapma ihtimalinin arttığını belirtin.
İnteraktif soru: Hipoksi belirtilerini fark eden bir çalışan ne yapmalıdır?
Kritik nokta: Karar verme yetisindeki zayıflamanın iş güvenliği açısından en büyük tehlike olduğunu vurgulayın.
Ek bilgi: Solunum cihazlarının periyodik bakımının hayati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Aklimatizasyonun bir adaptasyon süreci olduğunu belirtin.
Gerçek örnek: Kademeli yükselmenin neden zorunlu olduğunu anlatın.
İnteraktif soru: Vücudun yüksek irtifaya uyumu ne kadar sürer, bilginiz var mı?
Kritik nokta: Sıvı tüketimi ve yaşam tarzının uyum sürecindeki rolü.
Ek bilgi: Saha hekiminin gözleminin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Dağ hastalığının sadece dağcıların değil, yüksek irtifada çalışan işçilerin de sorunu olduğunu belirtin.
Gerçek örnek: Baş ağrısının hafife alınması sonucu oluşabilecek ödem tehlikesi.
İnteraktif soru: Bir arkadaşınızda dağ hastalığı belirtisi görürseniz ilk ne yaparsınız?
Kritik nokta: Belirtilerin bildirilmesindeki şeffaflık.
Ek bilgi: Sağlık takip kartlarının kullanımını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Tahliye planının eğitimin en önemli parçası olduğunu vurgulayın.
Gerçek örnek: Hızlı tahliyenin hayati önemi.
İnteraktif soru: Çalıştığınız sahada acil tahliye aracı nerede duruyor biliyor musunuz?
Kritik nokta: Tahliye tatbikatlarının düzenli yapılması.
Ek bilgi: Acil durum yönetim planının güncelliğini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ortamın insan fizyolojisi üzerindeki etkilerini kısaca açıklayın.
• Gerçek örnek: Kulak zarı hasarı gibi mesleki risklerden bahsedin.
• İnteraktif soru: Tıbbi muayenenin neden sürekli olması gerektiğini tartışın.
• Kritik nokta: Sağlık raporu olmayan personelin asla basınç odasına alınmaması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Operatörün üzerindeki sorumluluğu anlatın.
• Gerçek örnek: Kapalı alanda çalışma stresini yönetme yöntemlerini açıklayın.
• İnteraktif soru: Panik atak yaşayan bir operatörün riskleri neler olabilir?
• Kritik nokta: Psikolojik dayanıklılığın teknik bilgi kadar önemli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makinenin sadece arıza yapmadığını, aynı zamanda gürültü kirliliği yarattığını vurgulayın.
• Gerçek örnek: Gevşek bir vida veya yatağın yarattığı metalik sesin nasıl yayıldığını anlatın.
• İnteraktif soru: Bakım planlarınızda gürültü ölçümü veya kontrolü yer alıyor mu?
• Kritik nokta: Anormal ses, bir arıza habercisidir, görmezden gelmeyin.
• Ek bilgi: Bakım kayıtları, yasal denetimlerde işverenin sorumluluğunu kanıtlar.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Belgesiz çalışmanın hukuki sonuçlarını hatırlatın.
• Gerçek örnek: Yetkili eğitim kurumlarının önemini vurgulayın.
• İnteraktif soru: Sertifika yenileme sürelerini kim takip etmelidir?
• Kritik nokta: Eğitim kayıtlarının denetimlerde ilk bakılan belgeler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Dekompresyon hastalığının aciliyetini vurgulayın.
• Gerçek örnek: Oksijen tedavisinin uygulama aşamalarını anlatın.
• İnteraktif soru: Acil durum anında ilk müdahale sorumlusu kimdir?
• Kritik nokta: Zamanlamanın tedavi başarısında en önemli faktör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 çalışmasının güvenliği nasıl artırdığını açıklayın.
• Gerçek örnek: İletişim kopukluğunun yol açtığı olası hataları örnekleyin.
• İnteraktif soru: Bir ekip üyesi kendini kötü hissederse süreç nasıl durdurulur?
• Kritik nokta: İletişimin net ve anlaşılır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işitme kaybı riskine karşı periyodik ölçümünün önemi vurgulanmalıdır.
• Gerçek örnek: Fabrika ortamında makine başında çalışan bir işçinin gürültüye maruziyetinin dozimetre ile takibi anlatılmalıdır.
• İnteraktif soru: Çalıştığınız ortamda gürültü düzeyinin yüksek olduğunu nasıl anlarsınız?
• Kritik nokta: Ölçümlerin mutlaka kulak hizasında yapılması gerektiğini belirtin.
• Ek bilgi: 85 dB ve üzeri maruziyetlerde KKD kullanımı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uzun vadeli sağlık etkileri (beyaz parmak hastalığı vb.) özetlenmelidir.
• Gerçek örnek: İnşaat sahasında kırıcı kullanan bir operatörün el-kol titreşim maruziyeti örneklenebilir.
• İnteraktif soru: Titreşimli el aletlerini kullanırken ellerinizde uyuşma hissediyor musunuz?
• Kritik nokta: Sensörlerin doğru yerleşimi ölçümün doğruluğu için hayati önem taşır.
• Ek bilgi: Titreşim yönetmeliğindeki maruziyet sınır değerlerine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Isıl konforun iş verimi ve çalışan sağlığı üzerindeki etkileri anlatılmalıdır.
• Gerçek örnek: Dökümhane veya fırın önü çalışma alanlarında ısıl konforun önemi.
• İnteraktif soru: Çalışma ortamınızın çok sıcak veya soğuk olması işinizi nasıl etkiliyor?
• Kritik nokta: Sadece hava sıcaklığı değil, nem ve hava akımının da ölçülmesi gerektiğini vurgulayın.
• Ek bilgi: WBGT endeksinin ısı stresini önlemedeki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Kalibrasyonun sadece yasal bir zorunluluk değil, teknik bir gereklilik olduğu belirtilmelidir.
• Gerçek örnek: Hatalı kalibrasyon nedeniyle yanlış ölçülen bir gürültü seviyesinin çalışan sağlığına etkisi.
• İnteraktif soru: Cihazlarınızın üzerinde son kalibrasyon tarihini gösteren etiketi hiç kontrol ettiniz mi?
• Kritik nokta: Sertifikasız cihazla yapılan ölçümün hukuki geçerliliği yoktur.
• Ek bilgi: Kalibrasyon periyotlarının belirlenmesi.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dayanağı ve denetimlerdeki önemi anlatılmalıdır.
• Gerçek örnek: Bir iş kazası sonrası yapılan incelemede ölçüm kayıtlarının işvereni koruyucu rolü.
• İnteraktif soru: İşyerinizdeki ölçüm raporlarını inceleme şansınız oldu mu?
• Kritik nokta: Kayıtların sadece kağıt üzerinde kalmaması, risk değerlendirmesine yansıtılması gerekir.
• Ek bilgi: İyileştirme planlarının süreci.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Maruziyetin sadece anlık değil, kümülatif birikim olduğunu vurgulayın.
• Gerçek örnek: Gürültülü bir tesiste farklı makinelerde geçen sürelerin toplamını örnek verin.
• İnteraktif soru: Günlük maruziyetiniz ile haftalık toplamınız arasında neden fark olabilir?
• Kritik nokta: Kayıt tutmanın yasal zorunluluk olduğunu belirtin.
• Ek bilgi: Ölçüm periyotlarının mevzuata uygunluğunu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Şiddet ve sürenin çarpımının kümülatif etki yarattığını anlatın.
• Gerçek örnek: Kısa süreli yüksek gürültü ile uzun süreli düşük gürültünün etkisini karşılaştırın.
• İnteraktif soru: Çalışma süresi uzadığında limit değerler neden düşer?
• Kritik nokta: ZAO hesaplamasının bilimsel temeli.
• Ek bilgi: Mevzuattaki sınır değerlerin süreye göre nasıl şekillendiğini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İdari önlemlerin maliyeti düşük ama etkisi yüksek yöntemler olduğunu belirtin.
• Gerçek örnek: Gürültülü test aşamalarının gece vardiyasına kaydırılmasının çalışan memnuniyetine etkisini anlatın.
• İnteraktif soru: Gürültüden dolayı dikkatinizin dağıldığı anlar oluyor mu?
• Kritik nokta: Sessiz bir ortam, iş kalitesini ve hızını artırır.
• Ek bilgi: Çalışanların gürültü konusunda bilinçlenmesi, KKD kullanımına uyumu da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Ölçümün bilimsel disiplin gerektirdiğini vurgulayın.
• Gerçek örnek: Yanlış kalibre edilmiş bir cihazın hatalı veri üretme senaryosu.
• İnteraktif soru: Ölçüm cihazlarının kalibrasyon sertifikalarını kontrol ettiniz mi?
• Kritik nokta: Ölçümün temsil yeteneği.
• Ek bilgi: Yetkili laboratuvarlarla çalışma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Limit değerlerin bir güvenlik sınırı olduğunu açıklayın.
• Gerçek örnek: Limit değer aşıldığında yapılması gereken ivedi bildirim süreci.
• İnteraktif soru: İşyerinizdeki limit değerleri biliyor musunuz?
• Kritik nokta: Sınır değer ve aksiyon değeri farkı.
• Ek bilgi: Mevzuattaki güncel sınır değer tablolarına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hatırlatın.
• Gerçek örnek: Mühendislik önlemi olarak bir makineye takılan susturucunun etkisi.
• İnteraktif soru: İşyerinizde maruziyeti azaltmak için hangi önlemler alındı?
• Kritik nokta: KKD'nin en son çare olduğu gerçeği.
• Ek bilgi: Risk değerlendirmesinin dinamik bir süreç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bir piramit olarak hayal etmelerini isteyin.
• Kritik nokta: Hiyerarşinin tepesindekilerin en etkili, altındakilerin ise en az etkili olduğunu vurgulayın.
• İnteraktif soru: Çalıştığınız birimde en sık hangi hiyerarşi adımını kullanıyorsunuz?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Eliminasyonun riskin varlığını bitirdiğini belirtin.
• Gerçek örnek: Gürültülü bir makineyi tamamen devreden çıkarmak eliminasyondur.
• Kritik nokta: İkame yaparken yeni gelen maddenin başka bir risk yaratıp yaratmadığı mutlaka değerlendirilmelidir.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kontrollerinin pasif koruma sağladığını vurgulayın.
• Gerçek örnek: Pres makinesindeki iki el kumandası sistemi bir mühendislik önlemidir.
• Kritik nokta: Bu sistemlerin periyodik bakımlarının aksatılmaması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İdari önlemlerin insan davranışına dayalı olduğunu belirtin.
• Gerçek örnek: Vardiya düzenlemeleri ile yorgunluğa bağlı kazaların önlenmesi.
• Kritik nokta: İdari önlemler disiplin ve sürdürülebilirlik gerektirir.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neden en son çare olduğunu açıklayın.
• Gerçek örnek: Gözlük takan birinin gözüne sıçrama olması durumunda hasarın azalması.
• Kritik nokta: KKD'nin doğru seçilmesi ve eğitiminin verilmesi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kontrollerinin hiyerarşideki yerini vurgulayın.
• Gerçek örnek: Kimyasal dumanların yerel havalandırma ile nasıl uzaklaştırıldığını anlatın.
• İnteraktif soru: Çalıştığınız ortamda hangi tehlikeler izolasyonla ayrılmış durumda?
• Kritik nokta: Mühendislik kontrolleri, kişisel koruyucu donanımlardan önce gelmelidir.
• Ek bilgi: 6331 sayılı Kanun, teknik önlemlerin önceliğini destekler.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İkame yönteminin neden en güvenli yol olduğunu açıklayın.
• Gerçek örnek: Toksik bir temizlik maddesinin su bazlı bir madde ile değiştirilmesi.
• İnteraktif soru: İşinizde daha güvenli bir yöntemle yapabileceğiniz bir işlem var mı?
• Kritik nokta: Kaynakta azaltma, en az maliyetli ve en kalıcı önlemdir.
• Ek bilgi: İlgili İSG mevzuatı bu yaklaşımı teşvik eder.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 ölçümlerinin önemini vurgulayın.
• Gerçek örnek: İletişim gerektiren alanlarda filtreli koruyucu kullanımı.
• İnteraktif soru: İşyerinizdeki gürültü seviyesini biliyor musunuz?
• Kritik nokta: KKD uyumluluğu (baret ve gözlükle kullanım).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Tasarımda güvenliğin önemini vurgulayın.
• Gerçek örnek: Robotik kolların tehlikeli kaynak işlemlerini üstlenmesi.
• İnteraktif soru: İşyerinizdeki bir makine tasarımından dolayı kaza yaşadınız mı?
• Kritik nokta: Kalıcı çözümler, insan hatasını minimize eder.
• Ek bilgi: İşyeri Bina ve Eklentilerinde Alınacak Önlemler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mühendislik kontrolünün işlevsiz olduğunu belirtin.
• Gerçek örnek: Filtresi tıkalı bir havalandırma sisteminin etkisizliği.
• İnteraktif soru: İşyerinizde bakım kayıtları düzenli tutuluyor mu?
• Kritik nokta: Bakım, sadece arıza giderme değil, önleyici bir süreçtir.
• Ek bilgi: 6331 sayılı Kanun periyodik kontrolleri zorunlu kılar.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Ölçümün doğrulamadaki önemine değinin.
• Gerçek örnek: Gürültü ölçümü sonrası izolasyonun başarısının kanıtlanması.
• İnteraktif soru: İşyerinizde son dönemde yapılan bir ölçüm sonuçlarından haberiniz var mı?
• Kritik nokta: Ölçülmeyen hiçbir kontrolün etkinliği kanıtlanamaz.
• Ek bilgi: İlgili İSG mevzuatı ölçüm sonuçlarının değerlendirilmesini ister.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rotasyonunun sadece bir görev değişimi değil, bir koruma yöntemi olduğunu belirtin.
• Gerçek örnek: Bir montaj hattında 2 saatte bir farklı istasyona geçiş yapan işçinin yorgunluk seviyesini anlatın.
• İnteraktif soru: Rotasyon sırasında yeni işe uyum sürecinde yaşanan zorlukları hiç yaşadınız mı?
• Kritik nokta: Rotasyonun yetkinlik gerektirdiği ve eğitimsiz rotasyonun riskli olduğu vurgulanmalıdır.
• Ek bilgi: 6331 sayılı Kanun gereği organizasyonel tedbirler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iş kazalarındaki payına dikkat çekin.
• Gerçek örnek: Uzun süreli çalışmanın özellikle vardiya sonlarına doğru kaza riskini nasıl artırdığını anlatın.
• İnteraktif soru: Vardiya sonuna doğru odaklanma sorunu yaşadığınızı hissediyor musunuz?
• Kritik nokta: Yasal sürelerin sağlık kuralları yönetmeliğine göre takip edilmesinin zorunluluğunu vurgulayın.
• Ek bilgi: Dinlenme sürelerinin verimlilik üzerindeki olumlu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bir belge değil, hayat kurtaran bir araç olduğunu vurgulayın.
• Gerçek örnek: Eğitimlerde öğrenilen bir bilginin kaza anında nasıl hayat kurtardığına dair genel örnekler verin.
• İnteraktif soru: Aldığınız en etkili İSG eğitimi hangisiydi ve neden?
• Kritik nokta: Eğitim kayıtlarının yasal süreçlerdeki önemine değinin.
• Ek bilgi: Eğitim içeriklerinin risk değerlendirmesi ile bağlantılı olması.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Prosedürlerin bir engel değil, bir koruma kalkanı olduğunu belirtin.
• Gerçek örnek: Giriş izni gerektiren bir alanda prosedüre uymanın önemi.
• İnteraktif soru: Çalıştığınız alanda prosedürlere uymayı zorlaştıran durumlar var mı?
• Kritik nokta: Prosedürlerin güncelliği ve risk değerlendirmesi ile bağlantısı.
• Ek bilgi: Yazılı prosedürlerin yasal denetimlerdeki kanıt değeri.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Ölçülemeyen bir sistemin yönetilemeyeceğini hatırlatın.
• Gerçek örnek: Periyodik muayenelerle erken teşhis edilen bir vaka örneği.
• İnteraktif soru: İşyerinizdeki sağlık gözetimi süreçlerini takip ediyor musunuz?
• Kritik nokta: İdari kontrollerin etkinliğinin sürekli gözden geçirilmesi.
• Ek bilgi: Denetim ve sağlık gözetiminin bir bütün olduğu.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KKD'nin son savunma hattı olduğunu vurgulayın.
• Gerçek örnek: Yanlış bakım yüzünden bozulan bir ekipmanın kaza riskini artırdığını anlatın.
• İnteraktif soru: Kullandığınız KKD'lerin bakım talimatlarını okudunuz mu?
• Kritik nokta: KKD kullanımı bir prosedürdür, alışkanlık değil.
• Ek bilgi: Üretici kılavuzlarını her zaman saklayın.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Risk değerlendirmesinin önemini belirtin.
• Gerçek örnek: Uygun olmayan maske seçimi nedeniyle yaşanan solunum sorunlarını anlatın.
• İnteraktif soru: İşinizdeki en büyük risk nedir ve bunun için hangi KKD'yi kullanıyorsunuz?
• Kritik nokta: KKD seçimi kişiselleştirilmiş olmalıdır.
• Ek bilgi: İSG uzmanından onay almadan ekipman değiştirmeyin.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SNR değerinin ne anlama geldiğini açıklayın.
• Kritik nokta: 85 dB yasal sınırına vurgu yapın.
• İnteraktif soru: Kulak koruyucunuzun üzerindeki SNR değerini hiç kontrol ettiniz mi?
• Ek bilgi: Laboratuvar testi ile gerçek dünya performansı farkı.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CE işaretinin önemini vurgulayın.
• Gerçek örnek: Birbiriyle uyumsuz iki KKD'nin koruyuculuğu nasıl yok ettiğini gösterin.
• İnteraktif soru: Kullandığınız ekipmanlarda CE işareti var mı?
• Kritik nokta: KKD'ler birbirini tamamlamalıdır.
• Ek bilgi: Uygunluk belgelerini işyeri İSG dosyasında saklayın.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Çalışanın kendi güvenliğinden sorumlu olduğunu hatırlatın.
• Gerçek örnek: KKD'yi modifiye etmenin koruma etkisini nasıl yok ettiğini anlatın.
• İnteraktif soru: Ekipmanınızda rahatsızlık yaşadığınızda kime başvuruyorsunuz?
• Kritik nokta: KKD kişiseldir, paylaşılmaz.
• Ek bilgi: İtiraz hakkı değil, çözüm arayışı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KKD'nin takip edilmesinin yasal zorunluluk olduğunu hatırlatın.
• Gerçek örnek: Düzenli bakım yapılmayan bir ekipmanın kaza anındaki başarısızlığını örnekleyin.
• İnteraktif soru: Ekipmanlarınızın zimmet kayıtlarını kontrol ettiniz mi?
• Kritik nokta: Bakım kaydı tutulmayan KKD, yok sayılır.
• Ek bilgi: Dijital takip sistemleri hataları azaltır.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Konforun süreklilik üzerindeki etkisini anlatın.
• Gerçek örnek: Yastıkçıkların sertleşmesi ve performans kaybı.
• İnteraktif soru: Kulak koruyucunuz ağrı yapıyor mu?
• Kritik nokta: Çalışan geri bildiriminin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 kullanımın toplam doz üzerindeki etkisini açıklayın.
• Kritik nokta: İşitme kaybının sinsi ilerleyişi.
• İnteraktif soru: Sadece kısa süreliğine koruyucuyu çıkardığınız oluyor mu?
• Ek bilgi: İşitme kaybı geri dönüşü olmayan bir süreçtir.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Eğitimlerin yasal zorunluluğu.
• Gerçek örnek: Uygulamalı eğitimlerin teoriden farkı.
• İnteraktif soru: KKD bakımını nasıl yapıyorsunuz?
• Kritik nokta: İşverenin denetim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işitme üzerindeki kümülatif etkisini vurgulayın.
• Gerçek örnek: Gürültülü bir makine başında uzun süre çalışan bir personelin test sürecini anlatın.
• İnteraktif soru: Odyometri testinin neden düzenli yapılması gerektiğini düşünüyorsunuz?
• Kritik nokta: Testlerin mutlaka uzman sağlık personeli tarafından yapılması gerektiğini belirtin.
• Ek bilgi: İşitme kaybı geri dönüşü olmayan bir sağlık sorunudur.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giriş muayenesinin bir fotoğraf çekmek gibi olduğunu anlatın.
• Gerçek örnek: Çalışanın geçmişteki hobilerinin (örneğin avcılık veya yüksek sesli müzik) etkisini sorgulayın.
• İnteraktif soru: Neden işe başlamadan önce işitme testi yapıyoruz?
• Kritik nokta: Muayene verilerinin gizliliğine dikkat çekin.
• Ek bilgi: 6331 sayılı kanun kapsamında sağlık gözetimi işverenin borcudur.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sadece bir rahatsızlık değil, kalıcı bir meslek hastalığı riski olduğunu belirtin.
• Kritik nokta: 85 dB ve 87 dB arasındaki farkı ve logaritmik artış mantığını kısaca açıklayın.
• Gerçek örnek: Gürültülü bir makinelerin olduğu ortamda çalışanların neden sürekli kulaklık takması gerektiğini vurgulayın.
• İnteraktif soru: Çalıştığınız ortamda gürültü seviyesinin yüksek olduğunu nasıl anlarsınız?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Erken tanının önemini bir barajın çatlağını erkenden onarmaya benzetin.
• Gerçek örnek: İşitme kaybı başlayan bir çalışanın kulaklık kullanmaya başlamasıyla sürecin durdurulması.
• İnteraktif soru: Bir çalışanın işitme kaybı başladığında ne yapmalıyız?
• Kritik nokta: Mühendislik önlemlerinin (gürültü kaynağını yalıtma) her zaman ilk sırada olduğunu vurgulayın.
• Ek bilgi: KKD kullanımı ikincil bir korumadır.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Verinin sadece kağıt değil, strateji aracı olduğunu söyleyin.
• Gerçek örnek: Geçmiş 5 yılın verilerine bakarak gürültünün arttığı bir bölümü tespit etmek.
• İnteraktif soru: Kayıt tutulmazsa ne gibi sorunlarla karşılaşabiliriz?
• Kritik nokta: KVKK kapsamında sağlık verilerinin korunması.
• Ek bilgi: Kayıtlar denetimlerde ilk istenen belgelerdir.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uygunluk kararının çalışanı korumak için olduğunu vurgulayın.
• Gerçek örnek: Gürültülü bir alandan sessiz bir alana geçen bir çalışanın sağlık durumundaki iyileşme.
• İnteraktif soru: İşitme kaybı olan bir çalışanı aynı görevde tutmak ne tür riskler doğurur?
• Kritik nokta: İşverenin bu konuda hekimin tavsiyesine uymakla yükümlü olması.
• Ek bilgi: İş değiştirme bir ceza değil, sağlık tedbiridir.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sadece bir rahatsızlık değil, ciddi bir fiziksel risk olduğunu belirtin.
• Gerçek örnek: Matkap veya zımpara makinesi kullanan bir çalışanın ellerindeki karıncalanma hissini anlatın.
• İnteraktif soru: Aranızda gün boyu el aleti kullanan ve elinde uyuşma hisseden var mı?
• Kritik nokta: Ekipman bakımı, titreşimin kaynağında azaltılması için ilk adımdır.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HAVS'ın geri dönüşü olmayan bir süreç olabileceğini vurgulayın.
• Gerçek örnek: Beyaz parmak hastalığı olarak bilinen damar daralmasını kısaca açıklayın.
• İnteraktif soru: İş yerinde el uyuşması şikayetiyle revire başvuran oldu mu?
• Kritik nokta: Erken teşhisin işçinin çalışma ömrünü koruduğunu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Ölçümün bir uzmanlık işi olduğunu ve standartlara göre yapılması gerektiğini belirtin.
• Kritik nokta: Eylem değerinin aşıldığı her noktada riskin ciddiye alınması gerektiğini vurgulayın.
• Ek bilgi: Ölçüm sonuçlarının kayıt altına alınmasının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Maruziyetin sadece aletin açık olduğu süre değil, toplam temas süresi olduğunu açıklayın.
• Gerçek örnek: Rotasyon sisteminin neden gerekli olduğunu bir üretim bandı örneğiyle anlatın.
• İnteraktif soru: Çalışırken titreşimden dolayı elinizde yorgunluk hissettiğinizde ne yapıyorsunuz?
• Kritik nokta: Molaların sadece dinlenme değil, birer önleyici tedbir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Korunma hiyerarşisinde kaynağında önlemenin önemini hatırlatın.
• Kritik nokta: Eldivenlerin sihirli bir çözüm olmadığını, sadece destekleyici olduğunu belirtin.
• Kapanış: Bakımın sadece verimlilik değil, aynı zamanda iş güvenliği için vazgeçilmez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Beyaz parmak sendromunun sadece bir el hastalığı olmadığını, tüm vücut sağlığını etkileyebileceğini vurgulayın. Çalışanların Titreşimle İlgili Risklerden Korunmalarına Dair Yönetmelik'e atıfta bulunarak yasal zorunluluğu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Soğuk havanın titreşimle birleştiğinde sendromu nasıl tetiklediğini açıklayın. İş hijyeni ölçümlerinin önemine değinerek, ortamdaki risklerin tespit edilmesinin yasal bir gereklilik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80 dB ve 85 dB sınırlarının neden farklı önlemler gerektirdiğini açıklayın.
• Kritik nokta: Kulak koruyucularının sadece bir öneri değil, yasal bir zorunluluk olduğu durumu vurgulayın.
• Gerçek örnek: İşaretlenmiş gürültülü bölgelere girişlerde kullanılan prosedürlerden bahsedin.
• İnteraktif soru: İşyerinizde gürültü nedeniyle işaretlenmiş bir alan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Belirtilerin aşamalı olduğunu vurgulayın. Çalışanların yaşadıkları uyuşmaları 'alışkanlık' olarak görmemeleri gerektiğini, bunun bir hastalık belirtisi olduğunu mutlaka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'Geri dönüşsüz' ifadesinin ciddiyetini belirtin. Hasar oluştuktan sonra telafinin zor olduğunu, bu nedenle koruyucu önlemlerin hasar öncesi alınmasının hayat kurtarıcı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Kontrol hiyerarşisini (kaynak, idari, KKD) hatırlatın. Eldivenin her şeyi çözmeyeceğini, asıl çözümün ekipman seçimi ve iş rotasyonu olduğunu özellikle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sadece konfor sorunu değil, ciddi bir sağlık riski olduğunu vurgulayın.
• Gerçek örnek: Bozuk zeminli şantiyelerde titreşim etkisinin arttığını belirtin.
• İnteraktif soru: Operatörlere gün sonunda bel veya sırt ağrısı hissedip hissetmediklerini sorun.
• Kritik nokta: Titreşimin sadece iş makinesi değil, her türlü ağır vasıta kullanımında mevcut olduğunu hatırlatın.
• Ek bilgi: Çalışanların Titreşimle İlgili Risklerden Korunmalarına Dair Yönetmelik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omurga üzerindeki biyomekanik etkilerini kısaca açıklayın.
• Gerçek örnek: Yanlış oturuş pozisyonunun titreşimi nasıl doğrudan bel bölgesine ilettiğini anlatın.
• İnteraktif soru: Bel desteği kullanmanın önemini bilen var mı diye sorun.
• Kritik nokta: Meslek hastalıklarının erken teşhisi için periyodik muayenelerin önemi üzerinde durun.
• Ek bilgi: 6331 sayılı İş Sağlığı ve Güvenliği Kanunu'nun işverene yüklediği sağlık gözetimi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Koltuğun sadece bir oturma alanı değil, bir güvenlik ekipmanı olduğunu vurgulayın.
• Gerçek örnek: Ayarlanmamış bir süspansiyonun titreşimi nasıl katladığını anlatın.
• İnteraktif soru: Koltuk ayarlarını her vardiya başlangıcında yapan olup olmadığını sorun.
• Kritik nokta: İş Ekipmanlarının Kullanımında Sağlık ve Güvenlik Şartları Yönetmeliği'ne göre bakım takibinin önemini belirtin.
• Ek bilgi: Süspansiyon sisteminin arıza belirtilerini (ses, sertlik) operatörlerin bildirmesi gerektiğini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Yönetmelikteki sınır değerlerin ne anlama geldiğini açıklayın.
• Gerçek örnek: 8 saatlik vardiyada rotasyonun nasıl uygulanabileceğine dair örnek verin.
• İnteraktif soru: Molaların vücut yorgunluğunu gidermedeki etkisini tartışın.
• Kritik nokta: Eylem değeri ile sınır değer arasındaki farkın önemini vurgulayın.
• Ek bilgi: Yönetmelik gereği maruziyetin nasıl hesaplandığına dair temel bilgileri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Ölçümün neden yasal bir zorunluluk olduğunu hatırlatın.
• Gerçek örnek: Ölçüm raporlarının risk değerlendirmesini nasıl şekillendirdiğini anlatın.
• İnteraktif soru: İşyerinde daha önce titreşim ölçümü yapıldığını gören olup olmadığını sorun.
• Kritik nokta: Ölçümün işverene yol gösterici bir araç olduğunu vurgulayın.
• Ek bilgi: 6331 sayılı Kanun ve ilgili yönetmeliklere göre ölçüm periyotlarına uyumun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uzun vadeli sağlık etkilerini vurgulayın.
• Kritik nokta: A(8) değerinin 8 saatlik bir ortalama olduğunu, anlık yüksek değerlerin de riskli olabileceğini belirtin.
• Mevzuat: Yönetmelikteki sınırların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Eylem değeri ile sınır değer arasındaki farkı açıklayın.
• Gerçek örnek: Eylem değerini aşan bir durumda yapılacak ilk işin ne olduğunu sorun.
• Kritik nokta: Eylem değerinin bir uyarı olduğunu, limit değerin ise yasal bir yasak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Leq kavramının karmaşık gürültüleri nasıl basitleştirdiğini anlatın.
• Kritik nokta: Zamanın gürültü maruziyetindeki rolünü, neden 8 saatlik ortalamanın önemli olduğunu açıklayın.
• İnteraktif soru: Gün içinde sürekli aynı gürültüye mi yoksa değişken gürültülere mi maruz kalıyorsunuz?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 ölçümünün karmaşıklığına değinin.
• Kritik nokta: Birden fazla makine kullanıldığında kümülatif maruziyetin nasıl hesaplanacağını belirtin.
• Ek bilgi: Ölçüm cihazlarının kalibrasyonunun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 yönetiminin neden en etkili yöntem olduğunu açıklayın.
• İnteraktif soru: Çalıştığınız birimde titreşimli işleri nasıl bölüyorsunuz?
• Kritik nokta: Bakımsız makinenin titreşimi artırdığını ve riski yükselttiğini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hukuki önemini vurgulayın.
• Kritik nokta: Sağlık gözetiminin sadece kaza sonrası değil, periyodik bir süreç olduğunu belirtin.
• Kapanış: İşverenin kayıtları saklama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Anti-vibrasyon eldivenlerinin bir sihirli değnek olmadığını, sadece destekleyici olduğunu vurgulayın. Süspansiyonlu koltukların operatörün fiziksel özelliklerine göre ayarlanmasının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Sönümlemenin kişisel koruyucudan daha üstün bir yöntem olduğunu belirtin. İzolasyonun doğru montajının hayati önem taşıdığını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Bakımsız makinenin neden daha fazla titreşim ürettiğini açıklayın. Bakım kayıtlarının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Satın alma sürecinde İSG uzmanının rolünü vurgulayın. Düşük titreşimli aletlerin uzun vadeli kazancını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Ölçümün neden sürekli olması gerektiğini açıklayın. Sağlık gözetiminin erken teşhis için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sadece makineye değil insan vücuduna etkisini vurgulayın.
• Gerçek örnek: Uzun süre kırıcı kullanan bir operatörün rotasyonla başka bir işe geçirilmesinin faydasını anlatın.
• İnteraktif soru: Çalıştığınız birimde titreşimli ekipman kullanımında süre takibi yapılıyor mu?
• Kritik nokta: Rotasyonun sadece kağıt üzerinde değil uygulamada da yapılması gerekir.
• Ek bilgi: İlgili yönetmelik gereği kayıtların saklanması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önlemlerin idari önlemlerden daha etkili olduğunu belirtin.
• Gerçek örnek: Titreşim sönümleyici zeminlerin makine ömrünü de uzattığını ekleyin.
• İnteraktif soru: Kullandığınız makinelerin titreşim değerlerini gösteren etiketi hiç incelediniz mi?
• Kritik nokta: Bakım yapılmayan makine daha fazla titreşim yayar.
• Ek bilgi: KKD kullanımı ikincil bir korumadır, birincil koruma makinedir.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 cihazlarının doğruluğunun (kalibrasyon) önemini vurgulayın.
• Kritik nokta: Ölçümün işin yapıldığı anlarda, yani gerçek çalışma koşullarında yapılmasının şart olduğunu belirtin.
• Gerçek örnek: Yanlış pozisyonlanan bir ölçüm cihazının neden hatalı sonuç vereceğini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planlamasının titizlikle yapılması gerektiğini vurgulayın.
• Gerçek örnek: Bir üretim hattında operatörlerin her 2 saatte bir görev değişimi yapmasının etkilerini açıklayın.
• İnteraktif soru: Görev değişimi sırasında iş akışında bir aksama yaşıyor musunuz?
• Kritik nokta: Maruziyetin toplam süresi, tek seferlik maruziyetten daha önemlidir.
• Ek bilgi: İSG uzmanı ile iş birliği yaparak bu planı oluşturun.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sadece dinlenme değil bir sağlık önlemi olduğunu belirtin.
• Gerçek örnek: Titreşimli iş yapanların mola sırasında ellerini nasıl dinlendirmesi gerektiğini gösterin.
• İnteraktif soru: Mola alanlarınızın titreşimden etkilenmediğinden emin misiniz?
• Kritik nokta: Mola süresinde titreşimli ortamda bulunmak molanın etkisini yok eder.
• Ek bilgi: Germe egzersizleri için işyeri hekiminden destek alınabilir.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planının yaşayan bir doküman olduğunu unutmayın.
• Gerçek örnek: Bir kaza sonrası planın nasıl güncellenmesi gerektiğini kısaca anlatın.
• İnteraktif soru: İşyerinizdeki risk değerlendirme planına erişiminiz var mı?
• Kritik nokta: Planın uygulanmaması yasal sorumluluk doğurur.
• Ek bilgi: Planı çalışanların görüşünü alarak oluşturmak katılımı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Alfa ve beta parçacıklarının fiziksel yapısını açıklayın.
• Gerçek örnek: Laboratuvarlarda yüzey kontaminasyonu riskine değinin.
• İnteraktif soru: Alfa radyasyonunun neden dışarıdan değil de içeriden tehlikeli olduğunu tartışın.
• Kritik nokta: Doz takibinin yasal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Gama ve X-ışınlarının elektromanyetik yapısını belirtin.
• Gerçek örnek: Endüstriyel röntgen cihazlarının kullanım alanlarını anlatın.
• İnteraktif soru: Kurşun zırhlama neden en etkili yöntemdir?
• Kritik nokta: Dozimetre kullanımının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Nötronların neden kalkanlanmasının zor olduğunu açıklayın.
• Gerçek örnek: Araştırma reaktörleri veya özel endüstriyel uygulamalar.
• İnteraktif soru: Hafif maddelerin nötronları yavaşlatma mekanizması nedir?
• Kritik nokta: Uzman görüşünün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Doğal ve yapay radyasyon arasındaki farkı açıklayın.
• Gerçek örnek: Madenlerdeki radon gazı riski.
• İnteraktif soru: Yapay kaynakların yönetimi neden daha kritiktir?
• Kritik nokta: Sızdırmazlık testlerinin periyodikliği.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ALARA prensibini açın.
• Gerçek örnek: Mesafe kuralının pratik uygulaması.
• İnteraktif soru: Neden her üç kuralı birden uygulamalıyız?
• Kritik nokta: Yasal sorumluluklar.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Deterministik etkilerin doz arttıkça şiddetinin arttığını, stokastik etkilerin ise bir tür şans faktörü gibi olasılık bazlı çalıştığını vurgulayın. Radyasyon Güvenliği Yönetmeliği'nin temel amacının bu etkileri minimize etmek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Radyasyon yanıklarının aslında hücre ölümü olduğunu anlatın. Eşik değer mantığını açıklarken, güvenlik limitlerinin bu eşiğin çok altında belirlendiğini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yazılı kayıt tutmanın yasal bir zorunluluk olduğunu hatırlatın.
• Kritik nokta: Kayıtların sadece denetim için değil, çalışanın gelecekteki sağlığı için de önemli olduğunu belirtin.
• Ek bilgi: Kayıtların en az 10 yıl gibi uzun süre saklanması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Stokastik etkilerde 'sıfır risk' olmadığını ancak 'kabul edilebilir risk' kavramı olduğunu belirtin. DNA hasarının uzun vadeli etkilerini basitleştirerek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ALARA prensibini 'mümkün olan en düşük' şeklinde açıklayın. Sadece yasal limitlere uymanın yeterli olmadığını, mümkünse limitlerin de altına inilmesi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Zaman, mesafe ve zırhlama kuralını somut örneklerle açıklayın. Tatbikatların önemine değinerek, teorik bilginin pratikle birleşmesi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Radyasyonun tıbbi ve endüstriyel faydaları ile riskleri arasındaki dengeyi vurgulayın.
• Gerçek örnek: Hastanelerdeki radyoloji birimlerinde çalışanların kullandığı koruyucu ekipmanları hatırlatın.
• İnteraktif soru: Radyasyonun görünmez bir tehlike olması sizce neden daha korkutucu?
• Kritik nokta: Radyasyondan korunmada temel prensip olan uzaklık, süre ve zırhlama kavramlarını açıklayın.
• Ek bilgi: Radyasyon Güvenliği Yönetmeliği teknik detaylar için ana referansınızdır.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 olduğunu hatırlatın.
• Gerçek örnek: Kaybolan bir kaynağın yaratacağı güvenlik risklerini tartışın.
• İnteraktif soru: Envanter kayıtlarının güncel olmaması denetimde ne gibi sorunlara yol açar?
• Kritik nokta: Kaynakların izlenebilirliği güvenliğin ilk adımıdır.
• Ek bilgi: 6331 sayılı İSG Kanunu kapsamında kayıt tutma yükümlülüğünüzü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alanlarının neden ayrılması gerektiğini açıklayın.
• Gerçek örnek: Zırhlı kapıların veya kurşunlu camların radyasyonu nasıl engellediğini anlatın.
• İnteraktif soru: Uyarı levhalarının önemi hakkında ne düşünüyorsunuz?
• Kritik nokta: Kalibrasyonu yapılmamış cihazların ölçüm sonuçları geçersizdir.
• Ek bilgi: 6331 sayılı İSG Kanunu gereği risk değerlendirmesi yaparken bu kontrol önlemlerini dahil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Lisansın sadece bir kağıt parçası değil, bir güvenlik taahhüdü olduğunu belirtin.
• Gerçek örnek: Lisanssız çalışmanın hukuki sonuçlarını anlatın.
• İnteraktif soru: Radyasyon güvenliği sorumlusunun görevleri neler olmalıdır?
• Kritik nokta: Radyasyon güvenliği planı her yıl güncel tutulmalıdır.
• Ek bilgi: İlgili İSG mevzuatı bu konuda çok katıdır.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Dozimetrenin kişisel bir koruyucu ekipman olduğunu vurgulayın.
• Gerçek örnek: Dozimetrelerin nasıl okunacağını ve verilerin nasıl işlendiğini açıklayın.
• İnteraktif soru: Doz limitlerinin aşılması durumunda atılması gereken ilk adım nedir?
• Kritik nokta: Sağlık gözetimi, radyasyonun uzun vadeli etkilerini yönetmek için zorunludur.
• Ek bilgi: 6331 sayılı İSG Kanunu uyarınca sağlık gözetimi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Doz sınırının "5 yıl ortalaması 20 mSv, herhangi bir yılda en çok 50 mSv" olduğunu açıklayın.
• Gerçek örnek: Normal bir röntgen çekiminde alınan doz ile yıllık yasal sınırın kıyaslanmasını yapın.
• İnteraktif soru: Çalıştığınız alanda doz sınırını aşma riski taşıyan bir iş süreci var mı?
• Kritik nokta: Doz limitlerinin kümülatif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Dozimetrenin bir güvenlik cihazı olduğunu vurgulayın.
• Gerçek örnek: Dozimetrenin yanlışlıkla röntgen cihazının yanında bırakılmasının yaratacağı yanıltıcı sonucu anlatın.
• İnteraktif soru: Dozimetrenizi evde unuttuğunuzda radyasyonlu alana girmeli misiniz?
• Kritik nokta: Dozimetrenin üzerine etiket yapıştırmayın.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Geçici ve kalıcı kaybı birbirinden ayıran temel farkın iyileşme süreci olduğunu vurgulayın.
• Gerçek örnek: Gürültülü bir makine başında çalışan kişinin mesai sonrası sessiz ortamda yaşadığı çınlama hissini örnekleyin.
• İnteraktif soru: Aranızda gün sonunda kulaklarında uğultu hisseden oldu mu?
• Kritik nokta: Tinnitusun sadece bir rahatsızlık değil, işitme hasarının habercisi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Pasif ve aktif dozimetreler arasındaki farkı belirtin.
• Gerçek örnek: Anlık alarm veren cihazların hayat kurtarıcı etkisini anlatın.
• İnteraktif soru: Kalibrasyon belgesi olmayan bir cihazın ölçümüne güvenebilir misiniz?
• Kritik nokta: Cihazların pil kontrollerinin yapılması gerektiğini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Doz aşımının bir disiplin sorunu değil, bir güvenlik başarısızlığı olduğunu belirtin.
• Gerçek örnek: Bir kaza sonrası yapılan kök neden analizinin önemini anlatın.
• İnteraktif soru: Doz limitini aştığınızı fark ederseniz ilk kime haber verirsiniz?
• Kritik nokta: Şeffaf bildirim, kazayı önlemek için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neden yıllarca saklandığını açıklayın.
• Gerçek örnek: Yıllar sonra ortaya çıkan bir rahatsızlıkta bu kayıtların çalışanı nasıl koruduğunu anlatın.
• İnteraktif soru: Kendi doz sonuçlarınıza erişiminiz var mı?
• Kritik nokta: Kayıt tutmak, sadece yasal bir görev değil, çalışanı koruyan bir sigortadır.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Radyasyonun görünmez bir tehlike olduğunu hatırlatın.
• Gerçek örnek: Uzaktan kumandalı robotik kolların kullanımı ile dozun nasıl sıfırlandığını anlatın.
• İnteraktif soru: Çalıştığınız alanda en yakın olduğunuz radyasyon kaynağı nedir?
• Kritik nokta: Zaman, mesafe ve zırh üçlüsünden hangisinin o anki işiniz için en uygun olduğunu değerlendirin.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Optimizasyonun sadece bir teknik değil, bir yönetim kararı olduğunu vurgulayın.
• Gerçek örnek: Bir radyografi çekiminde dozun nasıl minimuma indirildiğini açıklayın.
• İnteraktif soru: Çalışma ortamınızdaki optimizasyon için neler önerirsiniz?
• Kritik nokta: Ekonomik kaygıların insan sağlığının önüne geçemeyeceğini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Gerekçelendirme prensibinin önemini anlatın.
• Gerçek örnek: Gereksiz radyolojik tetkiklerin önlenmesi örneğini verin.
• İnteraktif soru: Göreviniz dışında radyasyon alanına girmeniz gereken bir durum oldu mu?
• Kritik nokta: Yetkisiz girişlerin hukuki sonuçlarını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Saha disiplininin önemini vurgulayın.
• Gerçek örnek: Dozimetrelerin yanlış kullanımının sonuçlarını tartışın.
• İnteraktif soru: Saha girişinde hangi güvenlik önlemlerini kontrol ediyorsunuz?
• Kritik nokta: Ekipmanların periyodik bakımlarının aksatılmaması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İzlemenin yasal zorunluluğunu ve çalışan hakkı olduğunu belirtin.
• Gerçek örnek: Doz aşımı durumunda izlenen prosedürleri anlatın.
• İnteraktif soru: Yıllık sağlık muayenelerinizin önemini biliyor musunuz?
• Kritik nokta: Kişisel verilerin gizliliği ve sağlık kayıtlarının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Radyasyonun görünmez bir tehlike olduğunu vurgulayın.
• Gerçek örnek: Eğitim kayıtlarının denetimlerdeki önemini belirtin.
• İnteraktif soru: Çalışanlara radyasyon kaynaklarının envanterini bilip bilmediklerini sorun.
• Kritik nokta: Eğitimlerin sadece kağıt üzerinde değil, uygulamalı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RKS'nin tesisin güvenliğindeki stratejik rolünü anlatın.
• Gerçek örnek: RKS'nin dozimetre takibi yapmadığı bir senaryonun risklerini tartışın.
• İnteraktif soru: RKS kimdir ve yetkileri nelerdir?
• Kritik nokta: RKS'nin işverenle olan iletişiminin kesintisiz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Sesin mekanik bir enerji olduğunu ve kulak içindeki tüy hücrelerini nasıl etkilediğini basitçe açıklayın.
• Gerçek örnek: Yüksek desibelli bir atölyede uzun süre korumasız çalışmanın etkilerini anlatın.
• İnteraktif soru: Gürültünün seviyesini nasıl ölçeriz? Desibel kavramından bahsedin.
• Kritik nokta: Hasarın sinsi ilerlediğini ve kişi fark ettiğinde iş işten geçmiş olabileceğini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ALARA ilkesinin (as low as reasonably achievable) önemini açıklayın.
• Gerçek örnek: Küçük bir sızıntıda uygulanacak tahliye adımlarını sıralayın.
• İnteraktif soru: Acil durum toplanma yerini biliyor musunuz?
• Kritik nokta: Zırhlama materyallerinin hasar görmemesi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yasal bir hak olduğunu hatırlatın.
• Gerçek örnek: Kan tahlillerindeki değişimlerin radyasyon maruziyetini nasıl gösterebileceğini anlatın.
• İnteraktif soru: Periyodik muayenelerinizin sıklığını biliyor musunuz?
• Kritik nokta: İşyeri hekimi ile RKS arasındaki koordinasyonun hayati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ceza değil, iyileştirme aracı olduğunu vurgulayın.
• Gerçek örnek: Bir denetim sırasında eksik bulunan eğitim kaydının yaratacağı sonucu anlatın.
• İnteraktif soru: Çalışma alanınızda gördüğünüz en büyük risk nedir?
• Kritik nokta: Düzeltici faaliyetlerin zamanında tamamlanması mevzuat gereğidir.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UV radyasyonunun gözle görülmediğini ancak etkilerinin somut olduğunu vurgulayın.
• Gerçek örnek: Kaynak atölyelerinde çalışanların fark etmeden maruz kaldığı radyasyon riskinden bahsedin.
• İnteraktif soru: Çalışma ortamınızda UV radyasyonu yayan başka hangi cihazları kullanıyorsunuz?
• Kritik nokta: Radyasyonun kümülatif etkisini (zamanla birikmesi) hatırlatın.
• Ek bilgi: UV iyonlaştırıcı olmadığından Yapay Optik Radyasyon Yönetmeliği ve 6331'e atıfta bulunun (Radyasyon Güvenliği Yönetmeliği yalnız iyonlaştırıcı radyasyonu kapsar).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 arkının güneşten daha tehlikeli olabileceğini belirtin.
• Gerçek örnek: Koruyucu gözlük kullanmayan bir çalışanın yaşadığı geçici görme kaybı vakasını anlatın.
• İnteraktif soru: Kaynak maskenizin filtre numarasının yaptığınız işe uygun olduğunu nasıl kontrol edersiniz?
• Kritik nokta: Mühendislik önlemlerinin (perdeler) KKD'den önce geldiğini vurgulayın.
• Ek bilgi: UV (iyonlaştırıcı değil) için Yapay Optik Radyasyon Yönetmeliği ve 6331 kapsamında işyeri düzenleme yükümlülüklerini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Yansımanın bazen doğrudan maruziyetten daha sinsi olduğunu açıklayın.
• Gerçek örnek: Parlak metal yüzeylerin olduğu bir atölyede yansıyan UV etkisini anlatın.
• İnteraktif soru: Atölyenizde yansımayı artırabilecek yüzeyleri fark ediyor musunuz?
• Kritik nokta: Yansıma riskinin sadece kaynakçıyı değil, çevredeki diğer çalışanları da etkilediğini vurgulayın.
• Ek bilgi: İSGK Madde 4 (İşverenin yükümlülükleri) çerçevesinde değerlendirin.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Doz miktarının süreyle nasıl değiştiğini açıklayın.
• Gerçek örnek: Rotasyon sisteminin sağlık üzerindeki koruyucu etkisinden bahsedin.
• İnteraktif soru: Çalışma düzeninizde radyasyon maruziyetini azaltacak rotasyonlar yapılıyor mu?
• Kritik nokta: İdari önlemlerin (rotasyon, mola) teknik önlemlerle desteklenmesi gerektiğini vurgulayın.
• Ek bilgi: UV için doz sınırı Yapay Optik Radyasyon Yönetmeliği / ICNIRP çerçevesindedir (Radyasyon Güvenliği Yönetmeliği iyonlaştırıcı radyasyon içindir).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çare olduğunu hatırlatın.
• Gerçek örnek: Yanlış KKD kullanımının (örneğin standart güneş gözlüğü takmak) tehlikelerini anlatın.
• İnteraktif soru: Kişisel koruyucu donanımlarınızın CE belgeli olup olmadığını nasıl anlarsınız?
• Kritik nokta: KKD'nin sadece temin edilmesinin değil, kullanımının denetlenmesinin de işverenin görevi olduğunu vurgulayın.
• Ek bilgi: 6331 Madde 10 (Risk değerlendirmesi) ile Madde 4 ve KKD Yönetmeliği (KKD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UV radyasyonunun sadece kaynakta değil güneş ışığında da bir risk olduğunu belirtin.
• Gerçek örnek: Dış sahada çalışanlarda cilt lezyonlarının erken fark edilmesinin önemini vurgulayın.
• İnteraktif soru: Çalışma ortamınızda UV kaynağı olarak neleri sayabiliriz?
• Kritik nokta: DNA hasarının kümülatif olduğunu unutmayın.
• Ek bilgi: Yönetmeliklere uygun periyodik muayene kayıtlarını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 gözü vakasının ani gelişen etkilerini anlatın.
• Gerçek örnek: Yanlış gözlük kullanımı sonucu oluşan geçici görme kayıplarından bahsedin.
• İnteraktif soru: KKD seçiminde gözlüklerin UV koruma filtresi olduğunu nasıl anlarsınız?
• Kritik nokta: Yansıtıcı yüzeylerin göz sağlığına ikincil zararını açıklayın.
• Ek bilgi: KKD seçiminde standartlara uygunluk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image" Target="../media/image-244-1.png"/><Relationship Id="rId2" Type="http://schemas.openxmlformats.org/officeDocument/2006/relationships/image" Target="../media/image-244-2.png"/><Relationship Id="rId3" Type="http://schemas.openxmlformats.org/officeDocument/2006/relationships/slideLayout" Target="../slideLayouts/slideLayout1.xml"/><Relationship Id="rId4" Type="http://schemas.openxmlformats.org/officeDocument/2006/relationships/notesSlide" Target="../notesSlides/notesSlide24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Fiziksel Tehlikeler</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İşitme Kaybının Geri Dönüşsüz Doğası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kulağındaki işitme hücreleri (tüy hücreleri) kendini yenileyemez; bu nedenle gürültü nedeniyle oluşan hasar tıbbi olarak geri döndürülemez bir kayıptır.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işitme sağlığını korumak için teknik tedbirleri almakla yükümlüdür; çünkü kaybolan bir duyuyu geri getirmek mümkün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Kalıcı işitme kaybı yaşayan bireylerde işitme cihazı kullanımı bir seçenek olsa da, bu cihazlar hiçbir zaman doğal işitme kalitesini ve ses algısını tam olarak geri kazandıramaz.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kaybı, sadece iş hayatını değil, sosyal etkileşimi, aile içi iletişimi ve bireyin çevresiyle olan bağını da kalıcı olarak olumsuz yönde etkileyen bir sağlık sorunudur.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Akut Deri Tepkileri ve Eritem Oluşumu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Eritem, cildin UV radyasyonuna maruz kalması sonucu oluşan inflamatuar bir tepkidir; halk arasında güneş yanığı olarak bilinir. Aşırı maruziyet durumunda ciltte kızarıklık, şişlik ve su toplaması gibi ciddi doku hasarları meydana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Hijyeni Ölçüm, Test ve Analizi Yapan Laboratuvarlar Hakkında Yönetmelik çerçevesinde, işyerindeki UV maruziyet düzeyleri periyodik olarak ölçülmeli ve sınır değerlerin aşılması durumunda müdahale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Akut deri yanıkları, sadece ağrılı bir süreç oluşturmakla kalmaz, aynı zamanda cildin bariyer fonksiyonunu bozarak enfeksiyon riskini artırır. Çalışanların bu belirtileri fark ettiklerinde derhal sağlık birimine başvurması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 koruması için kıyafet seçimi kritik olup, dokuma sıklığı yüksek ve UV ışınlarını bloke eden koruyucu giysiler tercih edilmelidir. Açıkta kalan bölgeler için onaylı koruyucu kremlerin kullanımı, idari bir önlem olarak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Kümülatif Maruziyet ve Uzun Vadeli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UV radyasyonunun sağlık etkileri kümülatiftir; yani çalışma hayatı boyunca alınan toplam doz, hastalığın gelişme olasılığını doğrudan belirler. Küçük dozlar bile zamanla birikerek doku hasarına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Kanserojen veya Mutajen Maddelerle Çalışmalarda Sağlık ve Güvenlik Önlemleri Hakkında Yönetmelik gereği, kümülatif maruziyeti azaltmak için çalışma süreleri sınırlandırılmalı ve rotasyonlu çalışma düzenine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Kronik maruziyet, cildin erken yaşlanmasına, elastikiyet kaybına ve derin kırışıklıklara yol açarak kalıcı deri deformasyonlarına neden olur. Bu etkiler genellikle maruziyetin sona ermesinden yıllar sonra bile ortaya çıkabilmektedir.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süreçlerinde, sadece anlık maruziyet değil, çalışanın maruz kaldığı toplam yıllık UV dozu da hesaba katılmalıdır. İş Sağlığı ve Güvenliği Risk Değerlendirmesi Yönetmeliği uyarınca, bu değerlendirmeler güncel verilerle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UV Radyasyonundan Korunma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Korunma hiyerarşisinde ilk adım eliminasyondur; yani UV yayan cihazların veya süreçlerin mümkünse daha güvenli alternatiflerle değiştirilmesi gerekir. Bu, mühendislik önlemleriyle desteklenerek maruziyetin kaynağında kesilmesi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kapsamında, UV maruziyeti yüksek olan bölgelere giriş kısıtlanmalı ve uyarı levhaları ile gerekli bilgilendirmeler yapılmalıdır. Sağlık ve Güvenlik İşaretleri Yönetmeliği uyarınca, radyasyon alanlarına girişlerde standart ikaz levhaları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UV korumalı KKD'ler düzenli olarak kontrol edilmeli ve hasarlı olanlar derhal değiştirilmelidir. Çalışanlara KKD'lerin doğru kullanımı ve bakımına dair periyodik eğitimler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oluşturulması, çalışanların riskleri anlaması ve koruyucu önlemleri gönüllü olarak benimsemesiyle mümkündür. Eğitimlerde, UV maruziyetinin sonuçları somut örneklerle anlatılarak farkındalık düzeyi sürekli yüksek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Endüstriyel Kızılötesi Radyasyon Kaynakları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Endüstriyel fırınlar, cam işleme tesisleri ve metal eritme işlemleri kızılötesi radyasyonun başlıca kaynaklarıdır; bu işlemler yüksek sıcaklıkta enerji yayılımına neden olur ve çalışanlar için sürekli termal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Yapay Optik Radyasyon Kaynaklarıyla Çalışmalarda Sağlık ve Güvenlik Önlemleri Hakkında Yönetmelik ve 6331 kapsamında, bu yüksek sıcaklık (kızılötesi) kaynakları etrafında çalışanların maruziyet süreleri sınırlandırılmalı ve çalışma ortamı sürekli olarak teknik kontrollerle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Kızılötesi ışınlar, gözün kornea ve lens tabakasına kadar ulaşarak doku hasarına yol açabilir; bu nedenle radyasyonun kaynağında kontrol edilmesi en öncelikli iş güvenliği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radyasyon yayılımını azaltmak için fırın çevresinde ısı perdeleri veya yalıtım bariyerleri kullanarak çalışanların doğrudan radyasyona maruz kalmasını önlemekle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 Etkisi ve Göz Dokularında Hasar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Kızılötesi radyasyon göz dokularında termal enerjiye dönüşerek ısıl hasara yol açar; özellikle gözün ön kısmındaki dokular bu enerjiyi doğrudan soğurarak sıcaklık artışına uğrar.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yoğunluklu kızılötesi ışınlar, göz içindeki sıvıların ısınmasına ve protein yapılarının bozulmasına neden olarak doku bütünlüğünü tehlikeye atar ve kalıcı hasar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bu tür termal risklerin bulunduğu ortamlarda göz sağlığı düzenli olarak muayene edilmeli ve maruziyet seviyeleri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dokularındaki ısıl değişimler, başlangıçta ağrı veya rahatsızlık hissi vermeyebilir; bu durum riskin sinsi bir şekilde ilerlemesine ve geç fark edilmesine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Katarakt Riski ve Uzun Süreli Maruziyet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kızılötesi radyasyon maruziyeti, göz merceğinde bulanıklaşma ile karakterize olan katarakt oluşumuna yol açar; bu durum meslek hastalıkları arasında önemli bir yere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Katarakt, ışığın göze girişini engelleyerek görme keskinliğini ciddi oranda azaltır ve tedavi edilmediğinde kalıcı görme kaybına kadar varan ciddi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Yapay Optik Radyasyon Yönetmeliği ve 6331 çerçevesinde, katarakt gelişimini engellemek için çalışanların göz koruyucu ekipman kullanımı zorunlu tutulmalı ve yıllık periyodik göz taramaları titizlikle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teşhis, kataraktın ilerlemesini durdurmak ve çalışan sağlığını korumak için hayati önem taşır; periyodik sağlık gözetimi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Ekranlı Araçlarda Güvenlik ve Ergonomi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ortamdaki ışık kaynaklarının ekran üzerinde yansıma ve parlama (glare) oluşturmaması ve operatörün göz yorgunluğunu artırmaması için teknik düzenlemeler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gereği, çalışma istasyonları radyasyon kaynaklarından uzaklaştırılmalı ve yansıma önleyici özel ekran filtreleri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göz sağlığını korumak amacıyla ekran mesafesi ve aydınlatma koşulları, radyasyonun etkisini minimize edecek şekilde ergonomik kriterlere uygun olarak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üzerindeki yansımalar ve radyasyonel parlamalar, operatörün dikkatini dağıtarak iş kazası riskini artırabilir; bu nedenle ekran konumu düzenli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Korunma Yöntemleri ve Kişisel Koruyucu Donanım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Kızılötesi radyasyondan korunmak için öncelikli olarak mühendislik önlemleri uygulanmalı, fırın ve eritme ocakları gibi kaynaklar uygun yalıtım malzemeleriyle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IR ışınlarını süzebilen özel filtreli koruyucu gözlükler veya yüz siperlikleri temin edilmeli ve bu ekipmanların kullanımı iş güvenliği uzmanları tarafından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uyarınca, radyasyona maruz kalan personele İSG eğitimleri verilmeli ve koruyucu donanımların periyodik bakımı ile değişimi kayıt altına alınarak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diğer tüm önlemlerin yanında son savunma hattıdır; bu nedenle her zaman doğru tipte ve hasarsız ekipman seçimi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Lazer Güvenliği ve Sınıflandırma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Lazer cihazları, yaydıkları radyasyonun gücü ve tehlike düzeyine göre 1'den 4'e kadar sınıflandırılır.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 arttıkça göz ve cilt için yaralanma riski ciddi oranda artmaktadır; gözde kalıcı görme kaybı veya ciltte termal yanıklar meydana gelebilir.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ekipmanın sınıfı, 6331 sayılı İş Sağlığı ve Güvenliği Kanunu kapsamında risk değerlendirmesi sürecinde mutlaka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maruziyet sınır değerleri, cihazın sınıfına göre belirlenerek gerekli koruma önlemleri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Riskli Lazerler: Sınıf 3B ve Sınıf 4</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 3B lazerler doğrudan bakıldığında göze zarar verebilirken, Sınıf 4 lazerler hem doğrudan hem de yansıyan ışınlarıyla ciddi riskler barındırır.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 4 cihazlar yangın çıkarma riski taşır ve cilt üzerinde anlık yanıklar oluşturabilir; bu nedenle operasyonel süreçlerde yüksek dikkat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bu cihazlarla çalışırken özel koruyucu ekipman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çevresinde, tehlike düzeyini belirten uyarı levhalarının bulunması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İşitme Kaybının Erken Belirtileri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belirtiler arasında en yaygın olanı, arka plan gürültüsü varken konuşmaları anlamakta güçlük çekmek ve karşısındakinden sıkça söylediklerini tekrarlamasını istemektir.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Televizyon veya radyo sesini çevresindekilerden daha yüksek seviyede açma ihtiyacı, işitme kaybının başlangıç evresinde olan kişilerde sıkça gözlemlenen bir davranıştır.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frekanslı sesleri (kuş sesi, telefon zili, kapı zili gibi) duymakta zorlanmak, iç kulaktaki sinir hücrelerinin hasar görmeye başladığının somut bir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teşhis için periyodik odyometrik testler hayati önem taşır; Çalışanların Gürültü ile İlgili Risklerden Korunmalarına Dair Yönetmelik gereği riskli işlerde çalışanlara düzenli sağlık gözetimi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Lazerle Çalışmada Kontrollü Alan Oluşturma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Lazer ışınının yayıldığı bölge, yetkisiz kişilerin girmesini önlemek amacıyla kontrollü alan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alanlar fiziksel engellerle çevrilmeli ve lazerin çalışma durumunu gösteren ışıklı uyarı sistemleri ile donatılmalıdır.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Kontrollü alan içinde, yansımayı engelleyen mat yüzeyler kullanılmalı ve ışın yoluna geçişler kısıtlanmalıdır.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bu alanların güvenliği düzenli aralıklarla denetlenmeli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Lazer Koruyucu Gözlüklerin Seçimi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Lazer ışınının dalga boyuna uygun koruma sağlayan gözlükler, Kişisel Koruyucu Donanımların İşyerlerinde Kullanılması Hakkında Yönetmelik standartlarına göre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Gözlükler belirli bir optik yoğunluğa (OD değeri) sahip olmalı ve çalışılan lazerin dalga boyunu bloke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Gözlüklerin çerçevesi ve camları düzenli olarak kontrol edilmeli, çizik veya çatlak varsa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filtre seçimi, çalışanı korumaz ve sahte bir güvenlik hissi vererek kazaya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Lazer Operasyonlarında Yetki ve Eğitim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Lazer cihazlarını kullanacak personel, cihazın sınıfına ve taşıdığı risklere dair özel eğitim almış yetkili kişiler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cihazın acil durdurma mekanizmalarını ve kaza anında yapılması gerekenleri bilmekle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Kanun uyarınca çalışanların bu tehlikelere karşı eğitilmesini ve yetkinliklerinin belgelendirilmesini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Yetkisiz kişilerin cihazlara müdahale etmesi, hem hukuki hem de sağlık açısından ciddi sonuçlar doğurmaktadır.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Radyofrekans ve Mikrodalga Kaynakları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Radyofrekans (RF) ve mikrodalga radyasyonu, telekomünikasyon altyapılarında (baz istasyonları, radyo ve TV vericileri) ve endüstriyel ısıtma sistemlerinde yaygın olarak kullanılan iyonlaştırıcı olmayan elektromanyetik alanlardır; bu kaynaklar çevrede sürekli bir enerji yayılımı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Endüstriyel süreçlerde dielektrik ısıtma, plastik kaynak makineleri ve gıda kurutma ekipmanları, yüksek yoğunluklu RF enerjisi üreten temel çalışma alanlarıdır; bu sistemlerin bakımı ve işletimi sırasında çalışanlar maruziyet riski altındadır.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çerçevesinde, bu tür elektromanyetik alan yayan ekipmanların periyodik kontrolleri yapılmalı ve çalışma ortamındaki enerji seviyeleri düzenli olarak ölçülerek kayıt altına alınmalıdır; bu, işyerindeki fiziksel risk faktörlerinin yönetiminde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sistemlere olan yakınlığı ve maruz kalma süresi, genel güvenlik protokollerinde dikkate alınmalıdır; ekipmanların teknik özellikleri, üretici verileri ve kullanım kılavuzları, risk değerlendirme sürecinin ayrılmaz bir parçası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Etkiler ve Biyolojik Mekanizmalar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RF ve mikrodalga enerjisinin biyolojik dokular üzerindeki en temel etkisi ısınmadır; vücut dokuları bu enerjiyi soğurarak ısınır ve bu durum doku sıcaklığının artmasına, kan dolaşımının hızlanmasına ve hücresel stres oluşumuna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göz merceği gibi kan dolaşımı düşük olan veya testis gibi sıcaklığa hassas organlar, aşırı ısınma etkilerine karşı daha savunmasızdır; bu bölgelerdeki termal hasarlar, uzun vadede kalıcı sağlık problemlerine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vücudunun termoregülasyon sistemi, belirli bir seviyeye kadar bu ısı artışını tolere edebilir ancak yüksek yoğunluklu maruziyetlerde bu mekanizma yetersiz kalır; bu nedenle çalışma ortamında termal yükün yönetimi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kalabileceği termal etkiler, maruziyetin frekansına, yoğunluğuna ve süresine bağlı olarak değişir; işyeri hekimi gözetiminde, özellikle bu alanlarda çalışanların periyodik sağlık kontrollerinin yapılması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Mesafe ve Maruziyet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Elektromanyetik alanların yoğunluğu, kaynağa olan uzaklığın karesi ile ters orantılı olarak azalır; bu fiziksel kural, mesafeyi RF maruziyetini kontrol etmede en etkili mühendislik önlemi haline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RF kaynaklarına yakın bölgeler fiziksel bariyerler veya işaret levhaları ile sınırlandırılmalı; çalışanların bu bölgelere izinsiz veya korumasız girmesi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 kapsamında, yüksek frekanslı cihazların bulunduğu alanlar belirlenmeli ve bu alanlara girişler yetkili personel ile sınırlandırılmalıdır; mesafeyi korumak, maruziyeti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doğası gereği kaynağa yakın çalışılması zorunlu ise, maruziyet süresi sınırlandırılmalı ve çalışanlara uygun kişisel koruyucu donanımlar sağlanmalıdır; bu önlemler, riskin kaynağında azaltılması ilkesine dayanmaktadır.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Sınırlar ve Maruziyet Limitleri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Radyofrekans maruziyet limitleri, uluslararası kabul görmüş ICNIRP standartları temel alınarak belirlenmekte ve ülkemizdeki ilgili İSG mevzuatı ile bu limitlere uyum zorunluluğu getirilmektedir; bu limitler, termal etkilerin oluşumunu önlemek amacıyla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elektromanyetik alan ölçümleri, İş Hijyeni Ölçüm, Test ve Analizi Yapan Laboratuvarlar Hakkında Yönetmelik hükümlerine uygun olarak yetkili kuruluşlarca gerçekleştirilmelidir; ölçüm sonuçlarının sınır değerlerin altında olması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limitleri, belirlenen ortalama süre (genellikle 6 veya 30 dakika) üzerinden hesaplanan sınır değerlerdir; bu değerlerin aşılması durumunda, işveren derhal teknik ve idari önlemleri alarak maruziyeti azaltmakla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Limit değerlerin takibi, sadece ölçüm anında değil, çalışma ortamındaki ekipman değişikliklerinde veya kapasite artışlarında da yeniden değerlendirilmelidir; yasal uyum, çalışan sağlığının korunması için temel bir güvencedir.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İzleme, Ölçüm ve Güvenlik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RF ve mikrodalga düzeylerinin izlenmesi, sürekli bir süreç olarak yönetilmeli ve periyodik ölçümlerle çalışma koşulları sürekli güncel tutulmalıdır; bu süreç, risk yönetiminin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çalışanların bilgilendirilmesi ve eğitilmesi aşamasında kullanılmalı; çalışanlara maruz kaldıkları riskler ve korunma yöntemleri hakkında detaylı bilgiler verilerek güvenlik kültürü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elektromanyetik alan maruziyeti ile ilgili olarak, işyeri hekimi ve iş güvenliği uzmanı ile işbirliği içinde çalışmalı; bu ekip, maruziyetin sağlık etkilerini izleyerek gerekli önleyici faaliyetleri planlamalıdır.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planlarında, RF veya mikrodalga yayan cihazlarda meydana gelebilecek olası arızalar ve buna bağlı kontrolsüz maruziyet durumları için özel müdahale prosedürleri tanımlanmalıdır; bu durum, acil durum yönetmeliği ile uyumlu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UV Koruyucu Gözlük ve Yüz Siperliği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UV radyasyonu, gözlerde katarakt ve retina hasarı gibi ciddi sağlık sorunlarına yol açabilir; bu nedenle kaynak veya parlak ışık altındaki çalışmalarda onaylı UV koruyucu gözlükler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çalışanlar maruz kaldıkları radyasyon seviyesine uygun koruyucuları kullanmakla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 siperlikleri, göz korumasına ek olarak cildi sıçramalardan ve yoğun UV ışınlarından koruyarak tam kapsamlı bir güvenlik bariyeri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Gözlük ve siperlik seçimi, yapılan işin türüne ve radyasyonun şiddetine göre uzman görüşü alınarak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Filtre Seçimi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koruyucu gözlüklerdeki filtreler, ışığın dalga boyuna göre seçilmelidir; yanlış filtre kullanımı radyasyonu engellemez ve göz yorgunluğunu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tüm koruyucu donanımların teknik standartlara uygunluğunu denetlemek ve doğrulamakla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 numaraları, yapılan işin hassasiyetine göre (kaynak, lazer, açık hava) doğru bir şekilde eşleştirilmeli ve düzenli aralıklarla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dışı, sertifikasız gözlüklerin kullanımı, işyerinde ciddi kaza ve meslek hastalığı riski doğurur; bu tür donanımlar derhal kullanımdan kaldırılmalıdır.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Gürültüden Korunma ve Önleme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Gürültüyle mücadelede öncelik, kaynağında kontrol yöntemleridir; daha sessiz makineler kullanmak, ses yalıtımı yapmak veya gürültülü süreçleri izole etmek temel önlemlerdir.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önlemlerin yeterli olmadığı durumlarda, kişisel koruyucu donanım (kulak tıkacı veya kulaklık) kullanımı zorunludur; ancak bu donanımlar doğru tipte ve doğru şekilde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gürültüye maruziyetin en aza indirilmesi için iş rotasyonu ve çalışma sürelerinin sınırlandırılması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işitme testleri (odyometri) ile çalışanların işitme seviyeleri takip edilmeli ve herhangi bir kayıp başlangıcı tespit edildiğinde acil müdahale planı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Cilt Koruma: Güneş Kremi ve Kıyafetler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Açık havada veya yapay UV kaynakları altında çalışan personel için cilt kanseri ve güneş yanığı riski yüksektir; bu nedenle uygun koruyucu kıyafetler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Güneş kremleri, koruyucu giysilerin kapatamadığı bölgelere uygulanmalı ve ürünlerin yüksek SPF (Güneş Koruma Faktörü) değerine sahip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Kıyafetler, UV ışınlarını geçirmeyen sık dokunmuş kumaşlardan seçilmeli; uzun kollu ve yaka kısmı kapalı modeller tercih edilerek cilt maruziyeti en aza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güneş kremi gibi koruyucu malzemelerin teminini sağlamalı ve çalışanların bu uygulamayı alışkanlık haline getirmesi için eğitimler düzenlemelidir.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Lazer Güvenlik Gözlükleri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Lazer ışınları, çok dar bir alana yoğunlaştığı için gözde anlık ve kalıcı hasarlar bırakabilir; bu nedenle lazer güvenlik gözlükleri özel bir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Lazerle çalışan her personel, kullanılan cihazın dalga boyuna uygun gözlükleri takmakla yükümlüdür; yanlış gözlük kullanımı lazerin doğrudan göze ulaşmasını engellemez.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Lazer güvenlik gözlüklerinin üzerinde, hangi lazer tipiyle uyumlu olduğunu gösteren etiketler ve optik yoğunluk (OD) değerleri açıkça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Lazerli çalışma alanlarına giriş ve çıkışlar, donanım kontrolü yapılmadan gerçekleştirilmemeli ve güvenlik levhaları ile çalışma alanı izole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Kontrol ve Değişim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kişisel koruyucu donanımlar, üretici talimatlarına göre düzenli olarak temizlenmeli ve hasar belirtisi olup olmadığı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etkinliğini yitiren, çizilen veya yapısal bütünlüğü bozulan ekipman derhal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saklanması için uygun, tozsuz ve radyasyondan uzak ortamlar belirlenmeli; her çalışanın kendi donanımını koruması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periyotlarla yapılan ekipman kontrolleri, iş kazalarını önlemede en etkili idari önlemlerden biridir ve bu kontrollerin kayıtları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Endüstriyel Termal Stres Kaynakları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Dökümhaneler, cam üretim tesisleri ve ergitme fırınları, yüksek sıcaklıkların sürekli olduğu başlıca çalışma ortamlarıdır; bu alanlarda çalışanlar yoğun ısı maruziyeti altındadır.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sağlığını korumak adına ortamdaki ısı yükünü kontrol altına almak ve gerekli teknik önlemleri planlamakla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Fırın ve döküm ocakları gibi yüksek ısı yayan ekipmanlar, işyerinde sıcaklık kontrolünün en zor olduğu noktalardır; bu bölgelerde mühendislik önlemleri (yalıtım, havalandırma) önceliklidir.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termal koşulların iyileştirilmesi, sadece konfor değil, iş kazalarını önlemek adına hayati bir gerekliliktir; sıcaklık artışı, çalışanlarda dikkat dağınıklığı ve yorgunluğa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Radyant Isı ve Korunma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Radyant ısı, doğrudan sıcak yüzeylerden yayılan enerjidir ve hava sıcaklığından bağımsız olarak çalışan üzerinde ciddi bir termal yük oluşturur; bu enerji yansıyan veya doğrudan temas eden yüzeylerden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radyant ısı kaynaklarının etrafında koruyucu siperler veya ısıyı yansıtan bariyerler kullanılması, çalışanın doğrudan maruziyetini azaltmak için temel bir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Radyant ısıyı azaltmak için kullanılan yansıtıcı yüzeyler ve ısı perdeleri, ortamın genel sıcaklığını düşürmese bile çalışanın maruz kaldığı yoğun ısıyı önemli ölçüde keserek güvenli çalışma alanı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radyant ısıya karşı korunmasında, ısıya dayanıklı giysiler ve siperlikler gibi kişisel koruyucu donanımlar, mühendislik önlemlerinin yetersiz kaldığı durumlarda zorunlu bir tamamlayıcı olarak devreye girer.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Nem Faktörü ve Terleme Dengesi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nem oranı, vücudun terleme yoluyla serinleme mekanizmasını kısıtlar; havadaki nem doygunluğu arttıkça terin buharlaşması zorlaşır ve vücut ısısı tehlikeli seviyelere hızla yükselir.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Nemli ortamlarda çalışma süresi, kuru ve sıcak ortamlara göre daha sınırlı olmalıdır; 6331 sayılı Kanun gereği işveren, nemli ve sıcak alanlarda dinlenme sürelerini artırmalıdır.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nemin kontrolü için etkili havalandırma sistemleri ve nem alma cihazları kullanılmalı, havanın sürekli tazelenmesi sağlanarak terleme dengesi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nemli ortamlarda çalışanların sıvı tüketimi, susama hissi beklenmeden planlanmalı ve vücut sıvı kaybının (dehidrasyon) önüne geçilerek termal dengenin korunması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Fiziksel Yük ve Metabolik Hız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aktivite düzeyi, vücudun iç sıcaklığını doğrudan etkiler; ağır fiziksel işler, vücudun ürettiği metabolik ısıyı artırarak termal stresin etkilerini çok daha şiddetli hale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ağır fiziksel güç gerektiren işlerde çalışma-dinlenme döngülerinin işin ağırlığına göre optimize edilmesini zorunlu kılar; iş temposu sıcaklıkla ters orantılı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işlerde çalışan personelin dinlenme alanları, mutlaka serin ve havalandırılmış olmalıdır; vücudun ısıyı dışarı atabilmesi için dinlenme anı kritik bir fırsattır.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yükü azaltmak için mekanik taşıma araçları ve yardımcı ekipmanlar kullanılmalı, insan gücüyle yapılan işler minimize edilerek çalışanın metabolik ısı üretimi sınırlandırılmalıdır.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Stres Değerlendirme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termal stresin değerlendirilmesi, ortam sıcaklığı, nem, hava hızı ve radyant ısı gibi değişkenlerin ölçülmesiyle (WBGT indeksi gibi yöntemlerle) bilimsel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kapsamında gerçekleştirilen risk değerlendirmesi sürecinde, termal stres kaynakları mutlaka ayrı bir risk faktörü olarak tanımlanmalı ve periyodik ölçümlerle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sonuçlarına göre, riskli bölgedeki çalışanlar için sağlık gözetimi sıklığı artırılmalı ve termal strese bağlı meslek hastalıkları açısından düzenli tıbbi kontroller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konfor ölçümleri sonucunda elde edilen veriler, çalışma koşullarının iyileştirilmesi için bir yol haritası oluşturmalı ve bu veriler çalışanlarla paylaşılarak farkındalık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 Hastalıkları: Tanım ve Çeşitleri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hastalıkları, vücudun sıcaklığı dengeleme kapasitesinin aşılması sonucu ortaya çıkan ısı krampları, ısı yorgunluğu ve en ciddi form olan ısı çarpması gibi klinik tabloları kapsar; bu durumlar termal stresin doğrudan bir sonucudur.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krampları, aşırı terleme ile kaybedilen tuz ve su dengesizliği sonucu kaslarda oluşan ağrılı spazmlardır; genellikle ağır fiziksel aktivite sonrası dinlenme esnasında veya çalışma sırasında aniden meydana gelebilir.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yorgunluğu, vücut ısısının normalin üzerinde yükselmesiyle birlikte terleme mekanizmasının zorlanmasıdır; Acil müdahale edilmezse bu durum hızlıca ısı çarpması gibi daha ağır bir klinik tabloya dönüşebilir.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çarpması, vücut sıcaklığının 40 dereceyi aşmasıyla ortaya çıkan hayati tehlike arz eden bir acil tıbbi durumdur; bu aşamada vücudun soğutma mekanizmaları tamamen iflas eder ve organ yetmezliği riski başlar.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Belirtiler ve Tanılama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kramplarında en belirgin bulgular; kaslarda ani ağrılı spazmlar, aşırı terleme ve yorgunluk hissidir; çalışan genellikle bilinçlidir ancak hareket etmekte zorlanır ve şiddetli kas kasılmaları gözlemlenir.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yorgunluğunda ise baş ağrısı, mide bulantısı, baş dönmesi, soğuk ve nemli cilt yapısı, hızlı nabız ve halsizlik ön plandadır; bu aşamada kişi acilen serin bir ortama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çarpması belirtileri çok daha kritiktir; yüksek ateş, sıcak-kuru ve kırmızı cilt, bilinç bulanıklığı, deliryum veya koma hali gözlemlenir; terleme mekanizması durduğu için cilt dokunulduğunda kuru hissedilir.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bu tür belirtileri gösteren çalışanı derhal çalışma ortamından uzaklaştırmak ve sağlık birimine sevk etmekle yükümlüdür; belirtilerin izlenmesi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Gürültülü İşyerleri: İmalat, İnşaat ve Havalimanları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İmalat tesisleri, ağır sanayi, inşaat sahaları ve havalimanları gibi yüksek gürültülü alanlarda işitme kaybı en yaygın meslek hastalığı riskidir; 6331 sayılı İş Sağlığı ve Güvenliği Kanunu, işverene tehlikeli gürültü kaynaklarını kontrol altına alma yükümlülüğü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sadece işitme kaybına değil, aynı zamanda yüksek tansiyon, stres, uyku bozuklukları ve konsantrasyon eksikliği gibi sistemik sağlık sorunlarına da yol açabilir; bu etkiler iş kazası riskini dolaylı olarak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günlük maruziyetin 85 dB(A) sınırını aştığı durumlarda işveren gerekli koruyucu önlemleri almakla yükümlüdür; bu seviyenin altındaki gürültülerde de işitme koruması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gürültü düzeyi, yapılan işin türüne ve kullanılan ekipmanların niteliğine bağlı olarak değişir; özellikle basınçlı hava kullanımı, metal kesme işlemleri ve ağır iş makineleri en kritik gürültü kaynakları arasında yer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 Çarpması: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çarpması, tıbbi bir acil durumdur ve saniyelerin bile önemi vardır; İlkyardım Yönetmeliği gereği, bu durumda zaman kaybetmeden 112 Acil Çağrı Merkezi aranmalı ve profesyonel tıbbi yardım talep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 acilen doğrudan güneş ışığından ve sıcak ortamdan uzaklaştırılarak gölge veya klimalı bir alana taşınmalıdır; vücut sıcaklığını düşürmek için çalışanın üzerindeki giysilerin gevşetilmesi veya çıkarılması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Bilinci açık olan çalışana azar azar su içirilebilir, ancak bilinci kapalı olan kişiye kesinlikle ağızdan sıvı verilmemelidir; bu durum solunum yoluna sıvı kaçmasına ve boğulmaya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çarpması şüphesinde, soğuk uygulama sadece cilde değil, özellikle koltuk altı, kasık ve boyun gibi büyük damarların geçtiği bölgelere yapılmalıdır; bu yöntem vücut merkez ısısını daha hızlı düşürür.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Müdahale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krampları ve yorgunluğu yaşayan çalışana, tuz ve mineral kaybını karşılamak amacıyla elektrolit içeren içecekler veya tuzlu ayran verilmesi önerilir; bu, vücudun dengesini hızla geri kazanmasını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işlemi için havlu veya bez parçaları soğuk su ile ıslatılarak çalışanın vücuduna uygulanmalı ve bu işlem hasta rahatlayana kadar düzenli aralıklarla devam ettirilmelidir; fan veya vantilatör desteği soğutmayı hızlandırır.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durumu iyileşse dahi, gün içerisinde tekrar ağır fiziksel işlere dönmesine izin verilmemelidir; 6331 sayılı İSG Kanunu uyarınca, çalışanın dinlenmesi ve sağlık durumunun periyodik olarak kontrol edilmesi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eden ilkyardımcı, kendi güvenliğini de gözetmeli ve çalışanı serinletirken aşırı soğuk şokundan (titreme) kaçınmalıdır; titreme, vücudun ısı üretmesine neden olarak soğutma sürecini yavaşlatır.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Sevk ve Süreç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Profesyonel tıbbi yardım gelene kadar hasta yalnız bırakılmamalı ve solunumu ile nabzı sürekli takip edilmelidir; İlkyardım Yönetmeliği, bilinci kapalı olan hastaların yan yatırılarak (koma pozisyonu) hava yolunun açık tutulmasını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ekiplere, hastanın ne kadar süredir sıcak ortama maruz kaldığı ve ilk belirtilerin ne zaman başladığı hakkında net bilgiler verilmelidir; bu veriler hekimin doğru teşhis koyması için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çarpması geçiren çalışan, hastaneye sevk edildikten sonra işyeri hekimi tarafından süreç takip edilmeli ve çalışanın işe dönüşü için gerekli sağlık onayı alınmalıdır; işe dönüş muayenesi bu vakalarda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sonrası işyerinde kök neden analizi yapılmalı; ortam ısısının neden yükseldiği, havalandırma sistemlerinin yeterliliği ve çalışma sürelerinin mevzuata uygunluğu yeniden değerlendirilerek benzer durumların yaşanmaması için gerekli düzenlemeler hayata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Stres Faktörleri: Sıcaklık, Nem ve Hava 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ortam sıcaklığı ve nem oranı, vücudun terleme yoluyla ısıyı atma kapasitesini doğrudan kısıtlar; bu durum vücut çekirdek sıcaklığının tehlikeli seviyelere yükselmesine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hareketi (rüzgar veya vantilasyon), terin buharlaşmasını hızlandırarak serinletici bir etki yaratır; ancak çok düşük hava akımı hızları, sıcak ve nemli ortamlarda ısı birikimini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işyeri ortamı çalışanların sağlığını koruyacak düzeyde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Nemli ortamlarda hava sıcaklığı yükseldikçe, vücut ısısının dengelenmesi imkansız hale gelir; bu durum sıcağa bağlı bitkinlik ve ısı çarpması riskini ciddi oranda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Fiziksel Yük ve Kıyafetin Isı Dengesi Üzerindeki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aktivite düzeyi arttıkça vücudun metabolik ısı üretimi yükselir; ağır fiziksel işlerde çalışanların, hafif işlere göre ortam ısısından daha fazla etkilendiği unutulmamalıdır.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kıyafetler, özellikle hava geçirmeyen veya terin buharlaşmasını engelleyen (kimyasal koruyucu giysiler gibi) malzemeler, vücudun ısı atma mekanizmasını tamamen bloke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çalışanların çalışma hızı ve fiziksel kapasitesi dikkate alınarak iş süreçleri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Kıyafet seçimi, yapılacak işin türü ve ortamın termal özellikleri göz önüne alınarak, nefes alabilen ve ısı transferine izin veren malzemelerden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Stres İçin Bireysel Risk Faktörleri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 genel sağlık durumu, kronik hastalıklar (özellikle kalp ve diyabet) ve kullanılan bazı ilaçlar, bireyin sıcağa karşı toleransını önemli ölçüde düşürebilir.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kitle indeksi ve fiziksel kondisyon düzeyi, termal yük altında çalışan kişinin dayanıklılığını belirleyen temel bireysel göstergelerdir.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gereğince, riskli ortamlarda çalışanların periyodik sağlık kontrolleri titizlikle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Yeterli su ve elektrolit tüketimi, bireysel ısı toleransını artıran en önemli faktörlerden biridir; susuzluk, ısı stresinin etkilerini çok daha erken aşamada başlatır.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Aklimatizasyon Süreci ve Sıcağa Uyum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Aklimatizasyon, vücudun sıcak ortama kademeli olarak maruz bırakılmasıyla terleme hızının artması ve kalp hızı yükünün azalması sürecidir; tam uyum genellikle 7-14 gün sürer.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ortama yeni başlayan veya uzun süreli izinden dönen çalışanlar, ilk günlerde daha düşük iş yüküyle çalıştırılmalı ve kademeli olarak tam mesaiye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çerçevesinde, sıcak ortamlarda çalışma sürelerinin aklimatizasyon süreci gözetilerek düzenlenmesi bir işveren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Aklimatizasyon süreci kişiden kişiye değişebilir; bu dönemde çalışanlar, ısı stresi belirtileri konusunda eğitilmeli ve sürekli gözlem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Risklerin Değerlendirilmesi ve Önleyici Tedbirler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risklerin değerlendirilmesinde, ortamdaki sıcaklık, nem ve hava akımı ölçülerek WBGT (Islak Hazne Küresel Sıcaklık) gibi indeksler kullanılmalı ve risk düzeyi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önlemlerinde mühendislik çözümleri (lokal havalandırma, yalıtım, gölgeleme) idari önlemlerden (çalışma sürelerinin düzenlenmesi, dinlenme molaları) öncelikli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Hijyeni Ölçüm, Test ve Analizi Yapan Laboratuvarlar Hakkında Yönetmelik gereği, çalışma ortamındaki ısıl konfor şartları periyodik olarak ölçülmeli ve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planlarında, ısı çarpması gibi durumlara karşı ilk yardım prosedürleri açıkça belirtilmeli ve çalışanlar bu konuda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WBGT Ölçümü ve Maruziyet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WBGT (Wet Bulb Globe Temperature), sıcak çalışma ortamlarında çalışanların maruz kaldığı çevresel ısı stresini belirlemek amacıyla kullanılan birleşik bir endeks değeridir; yaş termometre, küre termometre ve kuru termometre verilerini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ortam sıcaklığı, nem, hava akımı ve radyant ısının etkilerini tek bir değerde birleştirerek, vücudun termoregülasyon kapasitesini zorlayan riskli durumları tanımlamayı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çalışanın üzerindeki termal yükün seviyesini doğrudan yansıtır ve çevresel faktörlerin insan fizyolojisi üzerindeki kümülatif etkisini belirlemede kritik bir gösterge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Hijyeni Ölçüm, Test ve Analizi Yapan Laboratuvarlar Hakkında Yönetmelik uyarınca, ölçümler yetkili kurumlarca, çalışma saatleri içerisinde ve en riskli zaman dilimlerinde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Metabolik İş Yükü ve Termal Stres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stres değerlendirmesinde sadece çevresel sıcaklık yeterli değildir; çalışanın yaptığı işin yoğunluğu (metabolik iş yükü) ile WBGT değeri birlikte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fiziksel işler, vücut ısısının artmasına neden olurken, yüksek WBGT değeri bu ısının dışarı atılmasını engeller; bu durum sıcak çarpması ve bitkinlik gibi ciddi sağlık sorunlarını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zorluk derecesi (hafif, orta, ağır, çok ağır) belirlenerek, maruz kalınabilecek maksimum WBGT sınır değerleri, çalışanların metabolik ihtiyaçlarına göre yeniden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işverenler risk değerlendirmesi yaparken çalışma temposu ve çevresel ısıyı bir bütün olarak analiz etmekle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Kaynaklarının Tespiti ve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kaynağının tespiti, işyerindeki tüm makine, ekipman ve çalışma süreçlerinin sistematik olarak gözden geçirilmesiyle başlar; Çalışanların Gürültü ile İlgili Risklerden Korunmalarına Dair Yönetmelik gereği, işveren gürültüye maruz kalma riskini değerlendirmelidir.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ses seviyesi ölçer (desibelmetre) cihazları ile yapılmalı ve en yüksek gürültü seviyesine sahip çalışma saatleri baz alınmalıdır; ölçüm sonuçları, makinelerin boşta ve yüklü çalışma durumlarına göre farklılık gösterebilir.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tespiti sırasında, gürültünün yansıma yüzeyleri ve yankılanma etkisi de analiz edilmelidir; bazı durumlarda makinenin kendisinden ziyade, sesin duvarlardan sekmesi maruziyeti katlayarak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gürültülü makineler, bakım ve onarım geçmişleri ile birlikte kayıt altına alınmalıdır; bu kayıtlar, risk değerlendirme raporunun ayrılmaz bir parçasıdır ve periyodik güncellemelerle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WBGT Ölçüm Yöntemi ve Ekipman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WBGT ölçümleri, standartlaştırılmış cihazlar kullanılarak, çalışanın bulunduğu solunum seviyesinde ve işin yapıldığı yerin merkezinde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 yaş termometre (nem etkisini ölçer), küre termometre (radyant ısıyı ölçer) ve kuru termometre (hava sıcaklığını ölçer) sensörlerini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kalibrasyonu, İş Hijyeni Ölçüm, Test ve Analizi Yapan Laboratuvarlar Hakkında Yönetmelik gereği düzenli olarak yapılmalı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sırasında cihazın doğrudan güneş ışığı veya yapay ısı kaynaklarından (fırınlar, motorlar) nasıl etkilendiği not edilmeli, gerekirse farklı noktalardan çoklu ölçüm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Sınır Değerler ve Yasal Dayanaklar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stres sınır değerleri, uluslararası standartlar ve ilgili İSG mevzuatı ile belirlenmiştir; bu değerler aşıldığında işyerinde acil önlem alınması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 çalışanın dinlenme periyotları ve çalışma sürelerine bağlı olarak değişkenlik gösterir; ağır işlerde bu eşik değerleri çok daha düşük tutulmaktadır.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sıcaklık ve nem değerlerinin kontrolü, İşyeri Bina ve Eklentilerinde Alınacak Sağlık ve Güvenlik Önlemlerine İlişkin Yönetmelik kapsamında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sınır değerlerin aşıldığı durumlarda çalışanların sağlık gözetimini artırmalı ve gerekli durumlarda çalışma sürelerini yeniden düzenlemelidir.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Sonrası Karar ve Kontrol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WBGT ölçümleri sonrası sınır değerlerin aşıldığı tespit edilirse, kontrol hiyerarşisi (mühendislik, idari ve KKD) uygulanarak riskin minimize edilmesi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 olarak ortam havalandırması, ısı yalıtımı, radyant ısı kaynaklarının ekranlanması veya klima sistemleri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kapsamında çalışma sürelerinin kısaltılması, dinlenme molalarının artırılması, ağır işlerin serin saatlere kaydırılması ve yeterli sıvı temini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uyarınca, alınan tüm önlemlerin etkinliği periyodik olarak kontrol edilmeli ve çalışanlar termal stresin belirtileri konusunda eğitilmelidir.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Mühendislik Kontrolleri: Havalandırma ve Isı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çalışma ortamının sıcaklığı çalışma şekline ve çalışanların harcadığı güce uygun olmalıdır; havalandırma sistemleri bu dengeyi sağlamak için kritik bir mühendislik çözümüdür.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Lokal havalandırma sistemleri, ısı yayan makinelerin üzerindeki sıcak havayı doğrudan ortamdan uzaklaştırarak çalışanların termal maruziyetini azaltır; bu sistemlerin etkinliği düzenli debi ölçümleri ile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bariyerleri, radyant ısı yayan yüzeylerin çevresine kurulan fiziksel engellerdir; bu bariyerler ısının çalışma alanına yayılmasını engelleyerek ortam sıcaklığını kontrol altında tutar ve toplu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Genel havalandırma, taze hava girişi ile kirli ve sıcak havanın tahliyesini sağlar; sistem tasarımı yapılırken hava akış hızının çalışanları rahatsız etmeyecek seviyede olması ve çalışma alanında ölü nokta bırakmaması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 Kaynağında Azaltma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belirlenen risk değerlendirmesi prensiplerine göre, tehlikeyi kaynağında yok etmek veya azaltmak temel bir önceliktir; ısı yayan makinelerin izolasyonu ilk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sıcaklıktaki boru hatları ve tankların ısı yalıtım malzemeleri ile kaplanması, yüzey sıcaklığını düşürerek çevreye yayılan radyant ısıyı minimize eder; bu işlem hem enerji tasarrufu sağlar hem de termal stresi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modifikasyonu ile ısı üreten operasyonların mümkünse daha düşük sıcaklıklarda gerçekleştirilmesi veya otomatikleştirilmesi, çalışanların ısı kaynağına olan fiziksel yakınlığını azaltan etkili bir mühendislik stratejisidir.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yayan ekipmanların çalışma alanından izole edilmesi, ayrı bir bölmeye alınması veya uzaktan kumanda sistemleri ile yönetilmesi, doğrudan maruziyeti ortadan kaldıran en güvenli yöntemlerden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İklimlendirme ve Ortam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kapalı işyerlerinde çalışanların taze hava ve uygun nem oranına sahip bir ortamda bulunması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İklimlendirme sistemleri, ortamdaki nem ve sıcaklığı belirli sınırlar içinde tutarak termal konforu sağlar; yüksek nem oranı terlemeyi engelleyerek vücudun ısı atma mekanizmasını bozduğundan nem kontrolü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sistemleri, özellikle yaz aylarında veya yüksek ısı üreten tesislerde ortam sıcaklığını düşürmek için kullanılır; bu sistemlerin termostatik kontrolleri, enerji verimliliği ve stabil bir çalışma ortamı için periyodik kalibre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 havasının sirkülasyonu sırasında hava temizliği ve filtreleme sistemlerinin çalışır durumda olması, sıcaklık kontrolünün yanı sıra solunum sağlığını da koruyan bütüncül bir yaklaşımdır.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Radyant Isıdan Korunma: Kalkanlama ve Bariyerler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Kanunu'ndaki korunma hiyerarşisi uyarınca, ısı kaynağı ile çalışan arasına yerleştirilen fiziksel kalkanlar, doğrudan ısı transferini engelleyen pasif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Yansıtıcı kalkanlar, metalik veya özel ısıya dayanıklı malzemelerden üretilerek radyant ısının geri yansıtılmasını sağlar; bu yöntem özellikle fırınlar, döküm ocakları veya yüksek sıcaklıklı makine çevrelerinde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Gölgeleme sistemleri, dış ortamda veya doğrudan güneş ışığı alan iç mekanlarda ısıl yükü azaltmak için kullanılır; pencerelere uygulanan yansıtıcı filmler veya dış cephe gölgeleme üniteleri ortam sıcaklığının yükselmesini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tasarımı, hava akışını tamamen kesmeyecek şekilde yapılmalıdır; hava geçişine izin veren ancak ısı radyasyonunu bloke eden delikli veya ızgaralı kalkanlar, iklimlendirme sisteminin etkinliğini bozmadan koruma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Bakımı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işyerindeki tüm havalandırma ve soğutma tesisatlarının düzenli bakımının yapılmasını ve çalışır durumda tutulmasını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kontrollerinin sürekliliği, sistemlerin performans kaybı yaşamaması için hayati önem taşır; filtre temizliği, fan kayışlarının kontrolü ve motor bakımları, sistemin verimliliğini doğrudan etkileyen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planları, beklenmedik arızaların önüne geçecek şekilde periyodik olarak düzenlenmeli ve arıza durumunda acil müdahale protokolleri belirlenmelidir; sistemin durması, ortam ısısının hızla yükselmesine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kayıtlarının tutulması, denetimler açısından zorunlu olduğu kadar, sistemin yaşlanma sürecini takip etmek ve zamanında yenileme yatırımı yapmak için de temel bir veri kaynağıdır.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Streste İdari Kontrol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kontroller, aşırı sıcak ortamlarda çalışanların maruziyetini azaltmak için kullanılan organizasyonel düzenlemelerdir; 6331 sayılı İş Sağlığı ve Güvenliği Kanunu kapsamında işveren, gerekli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yöntemler, doğrudan mühendislik önlemlerine alternatif veya destekleyici olarak uygulanır; çalışma sürelerinin düzenlenmesi ve ortamın izlenmesi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planlamada su-elektrolit dengesinin korunması, dinlenme molalarının sıklığı ve yeni çalışanlar için aklimatizasyon süreci kritik bileşenlerdir.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idari kontrol programı, termal stresin neden olduğu iş kazalarını ve meslek hastalıklarını önlemede en düşük maliyetli ancak en etkili yöntemlerden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Sıvı ve Elektrolit Dengesi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sıcakta vücut terleme yoluyla su ve elektrolit kaybeder; bu kayıp yerine konulmazsa dehidrasyon ve ciddi sağlık sorunları gelişebilir.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alanına yakın, kolay erişilebilir ve temiz içme suyu noktaları oluşturmalıdır; suyun sıcaklığı serin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Elektrolit dengesini sağlamak için sadece su yeterli olmayabilir; ağır işlerde çalışanlar için uygun içecekler veya beslenme destekleri sağlanabilir.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su içme hatırlatmaları yapılmalı, susama hissi beklenmeden periyodik sıvı alımı teşvik edilmelidir; ilgili İSG mevzuatı bu temel ihtiyacın karşılanmasını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Haritalama ve Risk Bölgeleri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haritalama, işyerindeki ses seviyelerinin bölgelere göre görselleştirilmesidir; bu haritalar, çalışanların hangi bölgelerde yüksek risk altında olduğunu belirlemek ve güvenli çalışma alanlarını tanımlamak için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Haritalama süreci, işyerinin genel yerleşim planı üzerinde farklı ses seviyelerinin renk kodlarıyla gösterilmesini içerir; kırmızı bölgeler, işitme koruyucusunun zorunlu olduğu yüksek sesli alanları temsil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yüksek gürültülü alanlar net bir şekilde işaretlenmeli ve sınırlandırılmalıdır; bu bölgelere girişler, sadece gerekli koruyucu donanımları kullanan personelle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Haritalama sonuçları, işyeri yerleşiminde değişiklik yapıldığında veya yeni makineler eklendiğinde mutlaka güncellenmelidir; statik bir harita, dinamik bir çalışma ortamında yanıltıcı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Dinlenme Molaları ve Mola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stres altında çalışanlar için standart mola süreleri yetersiz kalabilir; çalışma-dinlenme döngüsü sıcaklık şiddetine göre yeniden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molaları, vücut ısısının düşmesine olanak tanıyacak serin ve gölge bir ortamda gerçekleştirilmelidir; bu alanların hijyenik olması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ve nem değerleri arttıkça, çalışma süresi kısaltılıp mola süresi uzatılmalıdır; bu düzenleme işin verimliliğini korumak için de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çerçevesinde mola planlaması, risk değerlendirme raporuna dayandırılmalı ve tüm çalışanlara duyurulmalıdır; mola süreleri işveren tarafından organize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Kademeli Uyum: Aklimatizasyon Programı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Aklimatizasyon, vücudun yüksek sıcaklığa uyum sağlaması sürecidir; yeni başlayan çalışanlar veya uzun süre sıcak ortamdan uzak kalanlar için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Program, ilk günlerde daha kısa çalışma süreleri ve kademeli artışlarla uygulanmalı; vücudun ısı toleransını geliştirmesine zaman tanınmalıdır.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süreçte çalışanlar, sıcaklık stresine karşı daha duyarlı oldukları için yakından izlenmeli ve herhangi bir rahatsızlık durumunda müdahale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Aklimatizasyon süreci, işyerinin risk değerlendirmesi kapsamında tanımlanmalı ve işveren tarafından yönetimsel bir zorunluluk olarak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Stres İzleme ve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termal stresin izlenmesi, idari kontrollerin etkinliğini ölçmek için gereklidir; sıcaklık, nem ve hava hızı düzenli olarak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 termal stres belirtilerini (baş dönmesi, kramp, aşırı yorgunluk) erken tespit etmek için periyodik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işverenin çalışma ortamı koşullarını izleme ve gerekli iyileştirmeleri yapma yükümlülüğünü açıkça belirtmektedir; izleme sonuçları risk analizini günceller.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sürecinde çalışanların geri bildirimleri dikkate alınmalı, tehlikeli durumlar raporlanmalı ve acil durum planları sıcak hava koşullarına göre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Soğuk Çalışma Ortamları: Depolar ve Açık Hava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stres kaynakları temel olarak soğuk hava depoları, derin dondurucu üniteleri ve kış aylarında açık havada yapılan çalışma alanlarını kapsamaktadır. İşyeri Bina ve Eklentilerinde Alınacak Sağlık ve Güvenlik Önlemlerine İlişkin Yönetmelik uyarınca, bu alanlarda çalışanların termal konfor şartlarının korunması işverenin yasal yükümlülüğüdür.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hava depolarında yapılan çalışmalarda, ortam sıcaklığının sürekli düşük tutulması, çalışanlarda hipotermi ve donma gibi ciddi sağlık risklerini beraberinde getirmektedir. Bu alanlarda çalışacak personelin, ortamın gerektirdiği ısı yalıtımına sahip özel kişisel koruyucu donanımları eksiksiz kullanması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Açık havada kış koşullarında yapılan çalışmalarda ise hava sıcaklığının yanı sıra rüzgar ve yağış gibi çevresel faktörler, hissedilen sıcaklığı düşürerek riski artırmaktadır. Çalışma alanlarının düzenlenmesinde, çalışanların soğuktan korunabileceği kapalı ve ısıtmalı dinlenme alanlarının oluşturulması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çalışma alanlarının girişlerinde, sıcaklık değerlerini gösteren uyarı levhaları bulunmalı ve çalışanlar bu alanlarda geçirecekleri süre konusunda önceden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Düşük Sıcaklığın Fizyolojik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sıcaklıklar, vücudun ısı dengesini bozarak hipotermi ve donma gibi ciddi tıbbi durumlara yol açabilir; 6331 sayılı İş Sağlığı ve Güvenliği Kanunu kapsamında işveren, çalışanların sağlığını korumak adına ortam sıcaklığını kontrol altında tutmakla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ısısının 35 derecenin altına düşmesi olarak tanımlanan hipotermi, zihinsel karışıklık, konuşma bozukluğu ve nabız yavaşlaması gibi belirtilerle kendini gösterir; bu belirtiler görüldüğünde çalışan derhal sıcak bir ortama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Donma vakalarında ise vücudun uç bölgeleri olan eller, ayaklar, kulaklar ve burun gibi uzuvlarda kan dolaşımı yavaşlar ve doku hasarı meydana gelir; bu durumun ilerlemesi kalıcı uzuv kaybına varan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stresine maruz kalan çalışanlarda, soğuğa bağlı olarak el becerilerinde azalma ve dikkat dağınıklığı gözlemlenir; bu durum, iş kazalarına davetiye çıkaran bir faktör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Süresi ve Dinlenme Aralıkları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ortamlarda çalışma süresi, ortam sıcaklığı ve yapılan işin ağırlığına göre sınırlandırılmalıdır; 4857 sayılı İş Kanunu çerçevesinde çalışma ve dinlenme sürelerinin dengelenmesi, iş sağlığı açısından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soğuk ortamlarda geçireceği süreler, risk değerlendirmesi sonuçlarına göre belirlenmeli ve sürekli soğuk maruziyeti yerine rotasyonlu çalışma yöntemi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bir alanda çalışan personelin, belirli aralıklarla sıcak bir ortama geçerek vücut ısısını dengelemesine izin verilmelidir; bu molalar sırasında sıcak içecek tüketimi, vücut ısısının korunmasına destek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soğuk maruziyeti, yorgunluğu artırarak çalışanların karar verme yetisini zayıflatır; bu nedenle mola sürelerinin düzenli takip edilmesi, iş kazalarının önlenmesinde kritik bir idari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Nem ve Rüzgarın Etkisi: Hissedilen Sıcaklık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nem ve rüzgar hızı, ortamın gerçek sıcaklığından bağımsız olarak hissedilen sıcaklığı önemli ölçüde düşürür; İş Hijyeni Ölçüm, Test ve Analizi Yapan Laboratuvarlar Hakkında Yönetmelik kapsamında bu değerlerin ölçülmesi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 hızı arttıkça vücudun ısı kaybı hızlanır; bu durum, özellikle dış ortamda kış aylarında çalışanlar için donma riskini çok daha kısa sürede ortaya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Nemli ortamlarda çalışanların giysilerinin ıslanması, vücut ısısının çok daha hızlı kaybedilmesine neden olur; bu nedenle koruyucu giysilerin nem geçirmeyen özellikte ve nefes alabilir yapıda olması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Hissedilen sıcaklık değerleri, soğuk stresine karşı alınacak tedbirlerin seviyesini belirlemede esas alınmalı; rüzgarlı ve nemli günlerde koruyucu önlemler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Soğuk Stresinde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soğuk ortamlarda yapılan tüm işler için detaylı bir risk analizi yapılmalı ve tehlikeler önceden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ortam sıcaklığı, hava akımı, nem oranı ve çalışanın o ortamda geçireceği sürenin yanı sıra, kullanılan ekipmanların soğuktan etkilenme riski de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risklere karşı kontrol hiyerarşisi uygulanmalı; önce soğuğun kaynağında azaltılması (ısıtma), ardından idari önlemler (rotasyon) ve son olarak kişisel koruyucu donanım kullanımı ile önlemler güçlendirilmelidir.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raporları belirli aralıklarla güncellenmeli ve soğuk stresine bağlı bir olay yaşanması durumunda, mevcut önlemlerin yeterliliği tekrar gözden geçirilerek gerekli iyileştirmeler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Soğuk Hastalıkları: Hipotermi ve Donma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Hipotermi, vücut çekirdek sıcaklığının 35 derecenin altına düşmesiyle ortaya çıkan ve merkezi sinir sistemi fonksiyonlarını yavaşlatan ciddi bir tıbbi durumdur; 6331 sayılı İSG Kanunu gereği işverenler, soğuk ortamlarda çalışanların termal konforunu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Donma (frostbite), vücudun ekstremite bölgelerinde (el, ayak, kulak, burun) kan akışının azalması ve dokuların donmasıyla karakterize bir durumdur; hücre içindeki suyun kristalleşmesi doku ölümüne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Siper ayağı (trench foot), uzun süre nemli ve soğuk ortama maruz kalan ayaklarda doku hasarı, ödem ve sinir hasarı ile sonuçlanan bir durumdur; özellikle yeraltı veya ıslak dış saha çalışmalarında görülür.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soğuk maruziyetine karşı korunması için Yapı İşlerinde İş Sağlığı ve Güvenliği Yönetmeliği kapsamında uygun kıyafet seçimi, rotasyonlu çalışma ve ortam sıcaklığı takibi gibi teknik önlemler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Soğuk Hastalıklarının Belirtileri ve Tanınması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Hipoterminin erken evrelerinde şiddetli titreme, konuşma bozukluğu ve koordinasyon kaybı gözlemlenirken, ileri evrelerde titremenin durması ve bilinç kaybı hayati tehlikenin habercisidir.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Donma belirtileri arasında etkilenen bölgede hissizlik, deride mumsu beyaz veya gri bir renk değişimi, dokunulduğunda sertlik hissi ve ağrının kaybolması yer alır; bu durum doku hasarının ilerlediğini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Siper ayağında ayaklarda şişme, uyuşukluk, deri renginde mavimsi veya siyahlaşma ve ağrı görülür; uzun süreli nemli ortamda çalışanlarda bu belirtiler düzenli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denetimlerde, çalışanlarda bu belirtilerin erken tespiti için birbirlerini gözlemlemeleri teşvik edilmeli ve şüpheli durumlarda işyeri hekimine başvurulmalıdır.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Maruziyetinin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süresinin yönetimi, gürültüyle mücadelede idari bir yöntemdir; çalışanların yüksek gürültülü alanlarda geçirdiği süreleri kısıtlayarak veya vardiya düzenlemeleriyle maruziyet seviyesini düşürmek hedeflenir.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maruziyetin azaltılması için toplu koruma önlemleri kişisel koruyuculardan önce gelmelidir; yani makineyi susturmak veya izole etmek, kulaklık taktırmaktan daha öncelikli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gürültüye maruz kaldığı süre boyunca molalar verilmeli ve bu molalar gürültüsüz, sessiz ortamlarda geçirilmelidir; bu, işitme sisteminin dinlenmesine ve toparlanmasına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sınır değerlerine yaklaşıldığında, çalışanlara periyodik odyometrik testler (işitme testleri) uygulanmalıdır; bu testler, işitme kaybının erken evrede tespit edilmesi açısından hayati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Müdahale ve İlk Yardım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Hipotermi veya donma şüphesi olan bir çalışan, ivedilikle soğuk ortamdan uzaklaştırılarak sıcak ve korunaklı bir alana alınmalı; kişinin üzerindeki ıslak giysiler, ısı kaybını artırdığı için hemen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Hastanın bilinci yerindeyse, vücut ısısını desteklemek amacıyla şekerli ve sıcak içecekler verilebilir; ancak alkol ve kafeinli içecekler kan damarlarını etkilediği için kesinlikle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ve ilk yardım mevzuatı uyarınca, müdahale eden personel temel ilk yardım tekniklerini bilmeli; donma vakalarında hastanın hareket ettirilmesi doku kaybını artırabileceği için dikkatli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Hastanın hayati fonksiyonları (solunum ve nabız) sürekli kontrol edilmeli; bilinç kapalıysa veya genel durum kötüyse vakit kaybetmeden 112 Acil Çağrı Merkezi ile iletişime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Isıtma Yöntemleri ve Yanlış Uygulamalar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 bölgelerin ısıtılmasında en etkili yöntem, vücut ısısı veya 37-40 derece arasındaki ılık su banyosu gibi yavaş ve kademeli ısıtma teknikleridir; hızlı ısınma doku şokuna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Donmuş bölgenin doğrudan soba, radyatör veya sıcak hava üfleyicisi gibi yüksek ısılı kaynaklara tutulması, his kaybı nedeniyle fark edilemeyen ciddi yanıklara yol açar; bu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Donmuş dokunun ovulması veya masaj yapılması, buz kristallerinin doku hücrelerine zarar vermesine ve daha fazla hasara neden olacağı için asla yapılmamalıdır; bölge nazikçe sarılmalıdır.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acil durum planı kapsamında, soğuk maruziyetine karşı ısıtma ekipmanlarının güvenli kullanımı ve ilk yardım malzemelerinin (battaniye, kuru giysi) erişilebilirliği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Sevk ve Süreç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Ciddi hipotermi, bilinç bulanıklığı veya doku kaybı şüphesi taşıyan donma vakalarında, hastanın profesyonel tıbbi merkezlere sevki zorunludur; işyeri hekimi ilk müdahaleyi koordine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Sevk sırasında hastanın ısısının korunması için sarılması ve mümkünse ısıtılmış bir araçla taşınması sağlanmalı; tıbbi personele hastanın soğukta ne kadar kaldığı ve hangi ilk yardımın uygulandığı rapor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Meydana gelen soğuk hastalıkları, iş kazası veya meslek hastalığı kapsamında değerlendirilebileceği için yasal bildirim süreçleri başlatılmalı ve işyeri kayıtlarına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sonrası iş güvenliği uzmanı ve işveren, soğuk maruziyetine neden olan çevresel faktörleri analiz etmeli ve benzer durumların yaşanmaması için gerekli önleyici tedbirleri güncelleyerek risk değerlendirmesini revize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Rüzgar Soğukluğu Faktörü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 soğukluğu, havanın sıcaklığının yanı sıra rüzgar hızının vücuttan ısı kaybını ne kadar hızlandırdığını ifade eden bir değerdir; bu durum gerçek hava sıcaklığından daha düşük bir hissedilen sıcaklık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dış ortamda çalışanların soğuk hava koşullarına karşı korunması işverenin temel sorumlulukları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fiziksel etki, cilt yüzeyindeki ince hava tabakasının rüzgarla süpürülerek vücudun daha hızlı soğumasına neden olması sonucu oluşur; soğuk hava ile rüzgar birleştiğinde donma riski ciddi oranda artar.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kaldığı ortam koşullarının doğru belirlenmesi, rüzgar hızı ve hava sıcaklığı verilerinin birlikte değerlendirilmesini gerektiren teknik bir süreçtir.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Hissedilen Sıcaklık ve Isı Kaybı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Hissedilen sıcaklık, vücudun dış ortamla olan ısı dengesini korumak için harcadığı enerjiyi belirler; rüzgar hızı arttıkça vücut ısısının dışarı aktarımı hızlanır ve hipotermi riski başlar.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işverenlerin çalışanların sağlık ve güvenliğini sağlamak için ortamın fiziksel koşullarını sürekli izlemesi ve gerekli önlemleri alması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soğukla mücadele etmek için kan akışını hayati organlara yönlendirerek ekstremitelerdeki (el, ayak, yüz) ısıyı düşürür; bu durum el becerisinin azalmasına ve kaza riskinin artmasına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düşüşleri ile rüzgarın birleşimi, özellikle açık hava şantiyelerinde veya soğuk hava depolarında çalışanlar için profesyonel bir yaklaşım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Rüzgarın Fiziksel Etkileri ve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Rüzgarın etkisiyle ciltte meydana gelen ısı kaybı, özellikle yüz, kulaklar ve eller gibi korumasız bölgelerde donma (frostbite) olaylarına neden olmaktadır; bu bölgeler için özel koruma yöntemleri geliştirilmelidir.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Hijyeni Ölçüm, Test ve Analizi Yapan Laboratuvarlar Hakkında Yönetmelik uyarınca, soğuk maruziyeti yüksek olan işyerlerinde ortam ölçümlerinin düzenli olarak yapılması ve raporlanması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 yöntemleri, rüzgarın doğrudan çalışanla temasını kesmek için kullanılan geçici perdeler veya rüzgar kırıcı paneller, maruziyeti azaltmada kullanılan etkili mühendislik önlemleridir.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Doğrudan rüzgara karşı yapılan çalışmalarda, çalışma sürelerinin sınırlandırılması ve çalışanların düzenli aralıklarla ısıtılmış alanlarda dinlendirilmesi idari bir önlem olarak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soğuktan koruyucu giysilerin, rüzgar geçirmeyen ve nemi dışarı atan malzemelerden seçilmesi temel bir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katmanlı giyinme sistemi, çalışanların vücut ısısını korumada en etkili yöntemdir; iç katman teri uzaklaştırırken, dış katman rüzgar ve soğuğa karşı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ve yüz koruması için eldiven ve maske kullanımı, rüzgarın doğrudan temas ettiği bölgelerdeki ısı kaybını en aza indirir; ancak bu ekipmanların işin yapılmasına engel teşkil etmemesi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çalışanın hareket kabiliyetini kısıtlamamalı ve düzenli olarak hasar kontrolünden geçirilerek, yıpranmış veya nemli ekipman derhal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ve Kontrol Adımları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dış ortamdaki soğuk hava ve rüzgar koşulları, işin risk analizi sürecine mutlaka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değerlendirmesinde rüzgar hızı, hava sıcaklığı ve çalışanın maruziyet süresi parametreleri kullanılarak, kritik eşik değerler belirlenmeli ve bu değerler aşıldığında çalışma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soğuk hava maruziyeti belirtileri (titreme, cilt renginde değişim, uyuşma) konusunda eğitilmesi, erken müdahale şansını artırır ve ciddi sağlık sorunlarını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acil durum planları, aşırı soğuk hava koşulları için özel prosedürler içermeli ve soğuk kaynaklı sağlık problemlerinde ilk yardım adımları tüm çalışanlarca bilinmelidir.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Aşırı Soğuklarda Kalp ve Koordinasyon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soğuk maruziyeti, vücudun iç ısısını korumak için kalp-damar sistemini aşırı çalışmaya zorlar; bu durum özellikle önceden kalp rahatsızlığı olan çalışanlarda ciddi kardiyovasküler stres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ısısı düştükçe kan damarları daralarak kan akışını hayati organlara odaklar, bu süreçte periferik sinir iletimi yavaşlar ve kas koordinasyonu üzerinde doğrudan olumsuz etki yapar.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kaybı, çalışanın el ve ayak hareketlerinde hassasiyetin azalmasına yol açarak iş ekipmanlarının kullanımında hata yapma veya kaza geçirme riskini önemli ölçüde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risklerden korunması için 6331 sayılı İş Sağlığı ve Güvenliği Kanunu kapsamında risk değerlendirmesi yapılmalı ve soğuk ortamda çalışma süreleri sınırlandırılmalıdır.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Soğuk Stresinin Vücut Üzerindeki Fizyolojik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soğukla mücadele etmek için titreme mekanizmasını devreye sokar; bu istemsiz kas hareketleri yüksek enerji harcanmasına ve kısa sürede yorgunluğa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stresine karşı vücudun verdiği tepkiler arasında metabolik hızın artması yer alır, bu durum uzun süreli maruziyette enerji depolarının tükenmesine ve direnç kaybına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soğuk ortamlarda çalışanların dinlenme alanlarının uygun ısıda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soğuk maruziyetinde kanın yoğunlaşması ve dolaşım hızının düşmesi, doku hasarı ve donma (frostbite) riskini beraberinde getirerek tıbbi müdahale gerektiren durumlar yaratabilir.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Önlemleri ve Mühendislik Çözümleri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kontrolleri, gürültüyü kaynağında yok etmeyi amaçlar; makinelerin ses yalıtımlı kabinlere alınması, titreşim sönümleyicilerin kullanılması ve eskiyen parçaların bakımı, gürültü seviyesini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teknik çözümlerin yetersiz kaldığı durumlarda kişisel koruyucu donanım (kulaklık, kulak tıkacı) kullanımını zorunlu kılar; bu donanımlar, çalışanın maruz kaldığı gürültüyü güvenli seviyeye indirmelidir.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önlemlerinin etkinliği, uygulamadan sonra yapılan yeni ölçümlerle doğrulanmalıdır; eğer gürültü seviyesi hedeflenen oranda düşmediyse, yöntemler gözden geçirilerek daha etkin çözümler geliştirilmelidir.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içerisinde gürültüyle mücadele, tüm çalışanların katılımıyla sürdürülmelidir; çalışanlar, gürültü yalıtım panellerinin yerinden çıkarılmaması veya kulaklıkların takılı olması konusunda birbirlerini uyarmalıdır.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Düşük Sıcaklıklarda Kas Koordinasyonu ve Beceri Kaybı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sıcaklıklar, el becerisi gerektiren hassas işlerde çalışanların ince motor becerilerini kısıtlar; bu durum vidalama, montaj veya cihaz kontrolü gibi işlerde hata payını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Reaksiyon sürelerinin uzaması, anlık gelişen tehlikelere karşı çalışanın doğru tepki vermesini zorlaştırarak iş kazası olasılığını doğrudan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soğuk ortamlar için seçilen eldivenlerin hem ısı yalıtımı sağlaması hem de motor becerileri engellememesi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Beceri kaybı yaşayan çalışanın iş kalitesi düşerken, aynı zamanda çevresindeki diğer çalışanlar için de güvenlik riski oluşturmaya başladığı gözlemlenmektedir.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Soğuk Maruziyetinde Sağlık Gözetimi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kapsamında, soğuk ortamlarda çalışanların periyodik sağlık kontrolleri düzenli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hekimleri, soğuk maruziyeti riski taşıyan personelin kardiyovasküler ve solunum sistemi sağlık geçmişlerini detaylı bir şekilde değerlendirmelidir.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gözlemciler veya iş arkadaşları, bilinç bulanıklığı, konuşma bozukluğu veya aşırı titreme gibi soğuk stresi belirtilerini erken aşamada tespit etmek için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süreci, çalışanın soğuk ortama adaptasyon sürecini izlemeyi ve riskli durumlarda çalışanın ortamdan uzaklaştırılmasını içeren bir prosedür içermelidir.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Soğukla Mücadelede Koruyucu Önlemler ve Uygulamalar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 arasında çalışma alanlarının ısıtılması, hava akımının kontrolü ve rüzgâr kesici bariyerlerin kullanımı ilk sırada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olarak, çalışma-dinlenme döngüleri soğuk şiddetine göre planlanmalı ve çalışanlar sıcak bir ortamda mola vermeye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olarak katmanlı giyinme prensibi uygulanmalı; iç katman teri uzaklaştırmalı, dış katman ise rüzgâr ve nem geçirmemelidir.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soğukla ilgili eğitimler verilmeli ve acil durumlarda yapılacak bildirim süreçleri, İşyerlerinde Acil Durumlar Hakkında Yönetmelik çerçevesinde tanımlanmalıdır.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Katmanlı Giyim ve Yalıtım Stratejisi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Katmanlı giyim sistemi, vücut ısısını korumak için üç temel katmandan oluşur: nemi atan iç katman, ısıyı hapseden yalıtım katmanı ve dış etkenlerden koruyan dış katman. Bu yöntem, vücut ısısının dengelenmesini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yalıtımı sağlayan ara katmanlar, hava cepleri oluşturarak vücut ısısının dışarı kaçmasını engeller; bu katmanların seçimi, çalışma ortamının sıcaklık değerlerine ve fiziksel aktivite seviyesine göre titizlikle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 geçirmez dış katmanlar, soğuk havanın içeri girmesini engelleyerek rüzgarın yarattığı soğutma etkisini minimize eder; bu özellik, özellikle açık hava çalışmalarında hipotermi riskini azaltan kritik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işveren bu koruyucuları ortamın risklerine uygun olarak seçmeli ve çalışanlara eksiksiz bir şekilde temin etmekle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Nem Yönetimi ve Terleme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 yönetimi, soğuk ortamlarda vücut ısısını korumanın en kritik parçasıdır; terin cilt yüzeyinde kalması, vücudun hızla soğumasına ve hipotermi riskinin artmasına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Pamuklu giysiler teri emip ıslak kaldığı için soğuk ortamlarda tercih edilmemelidir; bunun yerine teri ciltten uzaklaştırıp dış katmana transfer eden sentetik veya yün esaslı kumaşlar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terlemesine sebep olan aşırı efor gerektiren işlerde, katmanların havalandırılması veya geçici olarak azaltılması, nemin giysi içinde hapsolmasını önleyen idari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ortamın nem ve sıcaklık koşulları değerlendirilmeli, çalışanların giysilerinin kuru kalmasını sağlayacak molalar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Uç Koruma: El, Ayak ve Baş Bölgesi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Vücudun uç noktaları (el, ayak, baş), soğuktan ilk etkilenen ve kan dolaşımının daha az olduğu bölgelerdir; bu nedenle bu bölgelerin yalıtımı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Soğuğa dayanıklı eldivenler, hem dokunma hassasiyetini korumalı hem de su/rüzgar geçirmemelidir; ayak koruyucular ise termal yalıtımlı, kaymaz tabanlı ve neme dayanıklı botlardan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ve boyun bölgesinden vücut ısısının büyük bir kısmı kaybedildiği için, baret altına uygun termal başlıkların kullanımı, hem baş güvenliğini hem de ısı korunumunu bir arada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kapsamında, her çalışana uygun bedende koruyucu donanım verilmesi ve bu donanımların düzenli kontrol edilmesi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Uygunluğu ve Mevzuat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tüm koruyucu giysiler, Kişisel Koruyucu Donanımların İşyerlerinde Kullanılması Hakkında Yönetmelik hükümlerine uygun olarak CE işaretli ve standartlara (EN standartları)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 seçiminden önce risk değerlendirmesi yaparak, soğuğa maruziyet süresini, ortam sıcaklığını ve yapılan işin ağırlığını dikkate alarak en uygun koruyucuyu belirlemek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çalışan tarafından benimsenmesi ve doğru kullanımı için eğitim verilmelidir; uygun olmayan veya hasarlı ekipmanlar asla kullanılmamalı,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Kanunu uyarınca, işveren çalışanların sağlığını korumakla yükümlüdür ve bu yükümlülük, doğru kişisel koruyucu donanımın seçimi ve sağlanması ile doğrudan ilişkilidir.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Bakım ve Saklama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giysilerin performansı, temizlik ve bakım süreçlerine doğrudan bağlıdır; kirlenen veya nemlenen giysiler, üretici talimatlarına uygun şekilde yıkanmalı ve tamamen kurutulmalıdır.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görsel kontroller yapılmalı, dikişlerdeki açılmalar, kumaş yırtıkları veya yalıtım özelliklerini kaybetmiş bölgeler, ekipmanın koruma kapasitesini düşürdüğü için profesyonelce tamir edilmeli veya imha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kullanılmadıkları zamanlarda nemsiz, temiz ve doğrudan güneş ışığı almayan ortamlarda, şekillerini bozmayacak şekilde depolanmalıdır; bu durum ekipman ömrünü uzatan temel bir uygulamadır.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 Yönetmeliği gereğince, koruyucu donanımların periyodik olarak kontrol edilmesi ve çalışanların bu konuda bilgilendirilmesi, iş kazalarını önlemede kritik bir idari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Soğuk Ortamlarda Güvenli Çalışma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soğuk ortamlarda çalışanların vücut ısısını korumak için sıcak içecek desteği sağlanmalı ve uygun ısınma molaları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düşük sıcaklıktaki çalışma alanlarında termal konfor şartlarını sağlamakla yükümlüdür; ısınma odaları, çalışanların soğuktan korunması için yasal bir gerekliliktir ve sürekli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içecekler, vücut ısısının korunmasına yardımcı olurken, aynı zamanda çalışanların mola sürelerini daha verimli geçirmelerini sağlayarak soğuğun olumsuz fizyolojik etkilerini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sıcaklığı, yapılan işin ağırlığına ve maruziyet süresine göre optimize edilmeli, çalışanların üşüme hissi oluşmadan önce gerekli önlemler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Isınma Alanlarının Tasarımı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belirlenen ısınma alanları, rüzgardan ve doğrudan soğuk hava akışından izole edilmeli; içerideki sıcaklık, vücudun dinlenme moduna geçmesine olanak tanıyacak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alanların hijyenik şartlara uygun olması ve çalışanların ıslak kıyafetlerini değiştirebilecekleri veya kurutabilecekleri bir düzenekle donatılması, genel İSG kuralları açısından oldukça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Isınma alanlarının kapasitesi, aynı anda molaya çıkan çalışan sayısına göre hesaplanmalı ve alan içerisinde çalışanların oturabileceği ergonomik düzenlemeler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Alanların periyodik olarak ısıtma sistemlerinin bakımı yapılmalı, arıza durumunda çalışma süreci durdurulmalı veya alternatif bir ısınma bölgesi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Kontrolünde Kabin ve Yalıtım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 yalıtım kabinleri, gürültülü makinelerin çalışma alanından fiziksel olarak ayrılmasını sağlayarak çalışanların doğrudan maruziyetini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Akustik paneller ve yalıtım malzemeleri, ses dalgalarının yansımasını engelleyerek işyeri ortamındaki yankıyı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gürültüye maruziyetini düşürmek için kabin içi izolasyon uygulamaları, Çalışanların Gürültü ile İlgili Risklerden Korunmalarına Dair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Yalıtım çözümleri seçilirken malzemenin ses yutuculuk katsayısı ve işyerinin fiziksel koşulları dikkate alınarak doğru mühendislik seçimi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Soğuk Ortamlarda Mola Yönetimi ve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soğuk maruziyetini sınırlamak amacıyla, işin yoğunluğuna göre sıklaştırılmış kısa molalar, uzun süreli molalardan daha etkili bir koruma yöntemi olarak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Molaların sıklığı, ortam sıcaklığı ve rüzgar hızı gibi parametreler göz önüne alınarak belirlenmeli; 6331 sayılı İş Sağlığı ve Güvenliği Kanunu kapsamında risk değerlendirmesi sonuçlarına göre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sürelerinde çalışanların vücut ısısının normale dönmesi beklenmeli ve çalışanlar, soğuk ortamın fizyolojik etkileri (titreme, his kaybı) konusunda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Molalarda dış ortamla temasın kesilmesi, ısınma odasına geçişin hızlı ve güvenli olması sağlanarak termal şok riskleri azaltılmalıdır.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Sıvı Tüketimi ve Hidrasyon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ortamlarda susuzluk hissi azalmasına rağmen, vücudun su ihtiyacı devam eder; bu nedenle çalışanların düzenli aralıklarla sıvı tüketmesi, genel sağlık ve soğuğa direnç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Kafeinli veya alkollü içeceklerden kaçınılmalıdır; çünkü bu maddeler kan damarlarını etkileyerek veya idrar söktürücü etkileriyle vücudun ısı kaybını hızlandırabilir.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İçme sularının oda sıcaklığında veya ılık olması, soğuk ortamda çalışanların iç organlarının ısı dengesini korumasına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tüketimini teşvik etmek için çalışma alanlarına yakın temiz su istasyonları kurulmalı ve çalışanların hidrasyon takibi için kısa bilgilendirmeler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Rotasyonu ve Arkadaş Sistemi ile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ortamlarda tek başına çalışma risklidir; arkadaş sistemi (buddy system) uygulanarak çalışanların birbirlerinin soğuk maruziyet belirtilerini gözlemlemesi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aynı çalışanın uzun süre soğuk alanda kalmasını önleyerek, personelin daha sıcak bölgelerde dinlenmesine ve soğuk stresini dağıtmasına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Arkadaş sistemi ile çalışanlar, birbirlerinde donma belirtileri (ciltte beyazlaşma, konuşma bozukluğu, koordinasyon kaybı) olup olmadığını kontrol ederek hızlı müdahale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uygulamalar, İş Sağlığı ve Güvenliği Hizmetleri Yönetmeliği çerçevesinde, çalışanın toplam maruziyet süresini minimize etmek için birer idari kontrol önlemi olarak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Hiperbarik Ortamlar: Tanım ve Uygulama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Hiperbarik ortamlar, atmosfer basıncından daha yüksek basınç altında çalışılan; dalış operasyonları, tünel kazıları ve keson sistemlerini kapsayan çalışma alanlarıdır.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bu alanlarda basınçlı hava sistemlerinin güvenliği ve ekipmanların dayanıklılığı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Tünel ve keson gibi kapalı ortamlarda, basınçlı hava ile çalışma süreçleri, çalışanların sağlığını doğrudan etkileyen kritik mühendislik önlemleri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öncesi tüm ekipmanların sızdırmazlık kontrolleri yapılmalı ve basınç dengeleme sistemleri düzenli olarak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Basınç Altında Fizyolojik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basınçlı ortamlarda azot narkozu ve dekompresyon hastalığı (vurgun), çalışanların en sık karşılaştığı ciddi sağlık sorunları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bu riskleri minimize etmek için çalışanların tıbbi gözetimini ve uygun koruyucu ekipman kullanımını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değişimleri, kulak zarı ve sinüslerde barotravma (basınç hasarı) riskini artırır; bu nedenle çalışanların düzenli sağlık taramalarından geçmesi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basınç düşüşlerinin önlenmesi için kademeli basınç tahliye yöntemleri uygulanmalı ve acil durum müdahale prosedürleri her zaman hazır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Süreleri ve Maruziyet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basınç altında çalışma süreleri, basınç seviyesine ve yapılan işin niteliğine göre mevzuatla belirlenen limitler dahilinde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basınçlı ortamdan çıkışlarda zorunlu dekompresyon süreleri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maruziyet süreleri takip edilmeli; vardiya değişimleri sırasında dinlenme ve basınç dengeleme süreleri asla atlanmamalıdır.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sınırlarının aşılması durumunda, ilgili çalışanın bir sonraki vardiyaya başlamadan önce yeterli dinlenme süresini geçirmesi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Gazları ve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ortamlarda kullanılan solunum gazlarının saflığı, 6331 sayılı İş Sağlığı ve Güvenliği Kanunu gereği düzenli olarak analiz edilmeli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toksisitesi riskini önlemek amacıyla, basınç seviyesine göre gaz karışımlarının oranı (trimix, heliox vb.) uzmanlar tarafından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dolum sistemleri ve tüpler, İş Ekipmanlarının Kullanımında Sağlık ve Güvenlik Şartları Yönetmeliği'ne uygun şekilde periyodik kontrolden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sistemindeki arızaları erken tespit etmek için ortamdaki gaz seviyelerini sürekli izleyen sensör ve alarm sistemleri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ve Operasyonel Prosedürler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Hiperbarik operasyonlarda, acil durum tahliyesi ve basınç odası (dekompresyon odası) kullanımı için yazılı prosedürler oluşturulmalı ve çalışanlara uygulamalı eğitim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sistemlerinin (telsiz, telefon) yüksek basınç altında çalışabilirliği test edilmeli ve herhangi bir arıza durumunda yedek iletişim hattı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acil durum anında müdahale edecek uzman personel operasyon alanında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sonrası yapılan tüm bildirimler ve kaza analizleri, benzer risklerin tekrarlanmaması için raporlanmalı ve güvenlik önlemleri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Dekompresyon Hastalığı ve Nedenleri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Dekompresyon hastalığı, yüksek basınçlı ortamdan düşük basınçlı ortama hızlı geçiş yapılması sonucunda vücut dokularında çözünmüş gazların serbest kalarak kabarcık oluşturması ile ortaya çıkan ciddi bir sağlık sorunudur.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Genellikle dalgıçlar, tünel işçileri ve basınçlı hava ile çalışan personelde görülen bu tablo, dokulardaki azotun ani basınç düşüşüyle gaz fazına geçmesiyle tetiklenmektedir.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kaldığı basınç değişimleri, 6331 sayılı İş Sağlığı ve Güvenliği Kanunu kapsamında risk analizi ile değerlendirilmeli ve uygun çalışma süreleri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Hastalığın önlenmesi için çalışma ortamındaki basınç değerleri sürekli izlenmeli, personelin fiziksel uygunluğu periyodik sağlık muayeneleri ile kontrol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Azot Kabarcığı Oluşumu ve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basınç altında solunan hava içerisindeki azot, dokularda çözünerek birikir; ortam basıncı aniden azaldığında ise bu azot dokulardan kan dolaşımına geçerek baloncuklar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Oluşan azot kabarcıkları kan damarlarını tıkayarak doku beslenmesini bozabilir veya sinir uçlarına baskı yaparak şiddetli ağrılara neden olabilir, bu durum emboli benzeri klinik tablolar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Azotun vücutta doygunluğa ulaşma süresi, maruz kalınan basınç miktarı ve süresi ile doğrudan ilişkilidir; bu nedenle çalışma süreleri titizlikle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Damar içi kabarcıklar, organ fonksiyonlarını ciddi şekilde kısıtlayabilir; özellikle beyin ve omurilik dokusunda meydana gelen kabarcık oluşumu kalıcı hasarlara yol açabilmektedir.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Kaynağında Azaltma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Kaynakta azaltma, gürültüyü oluşturan mekanik parçaların veya süreçlerin iyileştirilmesi ile doğrudan müdahale edilmesi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önleyici takozlar kullanılarak, makine kaynaklı gürültünün zemine iletilmesi engellenir ve toplam gürültü seviyesi düşürülür.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Gürültülü ekipmanların daha sessiz çalışan yeni modellerle değiştirilmesi, Çalışanların Gürültü ile İlgili Risklerden Korunmalarına Dair Yönetmelik uyarınca temel bir tercihtir.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Parçaların yağlanması veya aşınmış dişlilerin yenilenmesi gibi basit mekanik müdahaleler, beklenmedik sürtünme kaynaklı gürültüleri önemli oranda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İçin Yavaş Çıkış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Dekompresyon hastalığını önlemenin en temel kuralı, basınçlı ortamdan normal atmosfere geçişi kontrollü ve yavaş bir şekilde gerçekleştirmektir, bu süreç dekompresyon durakları ile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Çıkış hızı, dokulardaki fazla azotun kan yoluyla akciğerlere taşınarak vücuttan güvenli bir şekilde atılmasına olanak tanıyacak şekilde, uzmanlarca belirlenen sınır değerlerin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basınçlı ortamlarda kullanılan ekipmanların ve çıkış prosedürlerinin standartlara uygunluğu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acil durumda bile ani çıkıştan kaçınılmalı, belirlenen dekompresyon tabloları uygulanarak dokuların azot yükünden arınması için yeterli zaman tanınmalıdır.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Hastalık Belirtileri ve Tanıma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Dekompresyon hastalığının en yaygın belirtisi, büyük eklemlerde hissedilen şiddetli ağrılardır; bu ağrılar genellikle sürekli ve giderek artan bir karakter sergilemektedir.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 üzerinde kaşıntı, döküntü veya mermer görünümlü kızarıklıklar görülebilir; bu durum deri altı dokulardaki azot birikiminin bir göstergesi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dönmesi, denge kaybı, görme bozuklukları veya aşırı yorgunluk gibi nörolojik bulgular, hastalığın daha ağır formlarına işaret edebilir ve acil tıbbi müdahale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Belirtiler genellikle basınçlı ortamdan ayrıldıktan sonraki birkaç saat içinde ortaya çıkar; bu nedenle çalışanların çalışma sonrası gözlemlenmesi ve belirti bildiriminde bulunmaları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Tedavi Süreci ve Basınç Odası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Dekompresyon hastalığının kesin tedavisi, hastanın tekrar yüksek basınç altına alındığı basınç odalarında uygulanan hiperbarik oksijen tedavisidir; bu yöntem dokulardaki kabarcıkların küçülmesini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Tedavi sürecinde, vücuttaki azotun dokulardan daha hızlı uzaklaştırılması hedeflenir ve hastanın genel sağlık durumu uzman hekimler tarafından sürekli takip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ve diğer sağlık personelinin görevleri kapsamında, çalışanların acil durumlarda en yakın basınç odasına sevk süreçleri önceden planlanmış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Tedavi sonrası hastanın durumunun normale dönmesi için dinlenme süreci uygulanmalı ve hekim onayı olmadan tekrar basınçlı ortamlarda çalışmasına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Barotravma: Kulak, Sinüs ve Akciğer Yaralanmaları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Barotravma, vücuttaki hava dolu boşluklar ile dış ortam basıncı arasındaki dengesizlik nedeniyle dokularda meydana gelen fiziksel hasardır; özellikle orta kulak, sinüsler ve akciğerlerde basınç farkı nedeniyle doku yırtılmaları veya kanamalar oluşabilir (6331 sayılı İş Sağlığı ve Güvenliği Kanunu).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Dengeleme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ve dış basıncı eşitlemek için Valsalva veya Toynbee manevraları gibi teknikler kullanılmalı, bu süreçte hava yollarının açık olması ve mukozal tıkanıklık yaşanmaması hayati öneme sahiptir; aksi takdirde doku üzerinde ciddi baskı oluşur.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Değişiminde Yavaş Geçişin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değişiminin ani olması, gazların dokulardan çözünme hızını aşarak kabarcık oluşumuna neden olur; bu nedenle basınçlı ortamlarda yavaş iniş ve çıkış prosedürlerine harfiyen uyulması, dekompresyon hastalıklarını önlemek için zorunludur (Basınçlı Ekipmanlar Yönetmeliği).</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Belirti ve Bulguların Erken Tanınması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değişimleri sonucu oluşan barotravma belirtileri arasında şiddetli kulak ağrısı, baş dönmesi, oryantasyon bozukluğu ve azot narkozu kaynaklı bilinç bulanıklığı yer alır; bu semptomlar fark edildiği an basınçlı ortamdan uzaklaşılmalı ve tıbbi yardım alınmalıdır (6331 sayılı İş Sağlığı ve Güvenliği Kanunu).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Önleme ve Korunma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ortamlarda çalışanların düzenli sağlık gözetiminden geçmesi, periyodik eğitimlerle risk bilincinin artırılması ve kullanılan tüm basınçlı ekipmanların düzenli bakım/kontrol kayıtlarının tutulması temel önleme stratejileridir (Çalışanların Sağlık Gözetimine Yönelik Tıbbi Tetkiklerin Usul ve Esasları Hakkında Yönetmelik).</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Dekompresyon Tabloları ve Güvenli Yükselme Hızı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Dekompresyon tabloları, dalış veya basınçlı ortam süresi ile derinliğine göre vücutta biriken azot miktarını hesaplayarak güvenli çıkış sürelerini belirleyen teknik dokümanlardır. Güvenli yükselme hızı genellikle dakikada 10 ila 18 metre arasında sınırlandırılmıştır; bu hızın aşılması, dokularda çözünmüş olan azotun ani genleşerek kabarcıklaşmasına ve dekompresyon hastalığına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Dekompresyon Bekleme Duraklarının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Dekompresyon durakları, vücuttan azotun kontrollü bir şekilde atılmasını sağlamak için belirlenen derinliklerde yapılan zorunlu bekleme süreleridir. Bu duraklar, derinlik ve çalışma süresine bağlı olarak tablolarda belirtilen sürelerde eksiksiz uygulanmalıdır; durakların atlanması veya sürenin kısaltılması, vücutta biriken gaz basıncının dokulara zarar vermesine ve ciddi sağlık sorunlarına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ve İşitme Sağlığı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Maruziyeti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İyonlaştırıcı Radyasyon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İyonlaştırıcı Olmayan Radyasyon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Sıcak ve Termal Stres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Soğuk Maruziyeti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Anormal Basınç Ortamları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Tehlike Değerlendirmesi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Mühendislik Öncelikleri ve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kontrolleri, kişisel koruyucu donanımlardan önce gelen en etkili koruma yöntemi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seviyesini kontrol altına almak için toplu koruma yöntemleri, 6331 sayılı İş Sağlığı ve Güvenliği Kanunu kapsamında işverenin öncelikli yükümlülüğüdür.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Susturucular ve egzoz sistemlerinde yapılan modifikasyonlar, hava akışından kaynaklı yüksek frekanslı gürültüleri etkili bir şekilde bastırır.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projeleri tasarlanırken gürültü emisyon değerleri, ekipman satın alma şartnamesinde bir performans kriteri olarak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Çıkış Hızı Limitleri ve İzleme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Yükselme hızı limitleri, basıncın azalma oranını dengelemek amacıyla titizlikle takip edilmesi gereken hayati güvenlik parametreleridir. Modern dalış bilgisayarları ve basınçlı ortam takip cihazları, çıkış hızını anlık olarak izleyerek sesli veya görsel uyarı verir; bu limitlere uyulması, hava embolisi ve akciğer barotravması gibi hayati risklerin minimize edilmesinde en temel koruyucu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Dekompresyon ve Kurtarma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dekompresyon prosedürleri, planlanmamış bir yükselme, gaz bitmesi veya ekipman arızası gibi durumlarda uygulanması gereken özel kurtarma adımlarıdır. Bu prosedürlerde, çalışanın güvenli bir derinlikte nefes almasını sağlamak ve azotun vücuttan güvenli atılımını desteklemek için oksijen desteği veya acil çıkış gazları kullanılır; tüm personel bu prosedürleri ezbere bilmelidir.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Güvenlik ve Yasal Prosedürler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Dekompresyon prosedürleri, 6331 sayılı İSG Kanunu ve ilgili yönetmelikler çerçevesinde işyeri acil durum planlarına dahil edilmelidir. Her çalışma öncesi yükselme hızları ve acil durum durakları tüm ekibe hatırlatılmalı, olası kazalara karşı basınç odası veya tıbbi destek imkanları hazır bulundurulmalıdır; tüm uygulamalar kayıt altına alınarak periyodik denetimlere uygun hale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İrtifa Çalışmalarında Hipobarik Ortamlar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Hipobarik ortamlar, atmosfer basıncının deniz seviyesine göre düşük olduğu yüksek irtifa bölgelerini ifade eder ve 6331 sayılı İSG Kanunu kapsamında fiziksel risk etmeni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yüksek irtifada çalışan personelin maruz kaldığı düşük basınç koşullarını risk değerlendirmesi sürecine dahil etmeli ve bu ortamların sağlık etkilerini analiz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basınç seviyesi, çalışanların fizyolojik kapasitesini doğrudan etkilediğinden, bu tür bölgelerde görev yapacak personelin tıbbi uygunluk raporu alması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 Yönetmeliği uyarınca, yüksek irtifadaki çalışma alanlarında havalandırma ve acil durum tahliye planları özel olarak tasarlanmalıdır.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Hipoksi: Düşük Oksijenin Fizyolojik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Hipoksi, kanda veya dokularda oksijen seviyesinin yetersiz kalması durumudur ve yüksek irtifalarda hipobarik koşulların yarattığı en ciddi sağlık riskidir.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Hipoksinin erken evrelerinde çalışanlarda karar verme yetisinin zayıfladığı ve motor becerilerin yavaşladığı gözlemlenir; bu durum ciddi iş kazalarına davetiye çıkarabilir.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eksikliğine karşı koruyucu önlem olarak, yüksek riskli bölgelerde çalışanlara uygun solunum cihazları veya oksijen destek sistemleri temin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hipoksi riski altındaki çalışanların periyodik sağlık gözetimleri, solunum fonksiyon testleri ile desteklenmeli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İrtifaya Uyum: Aklimatizasyon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Aklimatizasyon, vücudun düşük oksijen ve basınç seviyelerine fizyolojik olarak uyum sağlama sürecidir ve yüksek irtifa çalışmalarında güvenliğin temel taşıdır.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personelini yüksek irtifaya çıkarmadan önce kademeli bir yükselme programı uygulamalı ve vücudun yeni ortama adapte olmasına zaman tanımalıdır.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süreçte çalışanların sıvı tüketimine dikkat etmeleri, alkol ve tütün ürünlerinden kaçınmaları, vücut dirençlerini korumaları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Aklimatizasyon süreci boyunca çalışanların sağlık durumu, saha hekimi veya İSG uzmanı tarafından yakından takip edilmeli ve herhangi bir uyum sorunu tespit edildiğinde çalışma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Dağ Hastalığı Belirtileri ve Sağlık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Dağ hastalığı, yüksek irtifaya hızlı çıkış sonrası vücudun uyum sağlayamaması sonucu gelişen; baş ağrısı, mide bulantısı, yorgunluk ve uyku bozukluğu ile kendini gösteren bir sendromdur.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dağ hastalığı belirtileri konusunda eğitilmeli ve en ufak bir rahatsızlık hissettiklerinde durumu üstlerine veya sağlık görevlilerine bildirmeleri konusunda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Belirtilerin ihmal edilmesi, akciğer veya beyin ödemi gibi hayati tehlike arz eden tablolara yol açabilir; bu nedenle erken teşhis ve müdahale hayat kurtarıcıdır.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yüksek irtifada çalışan her personel için özel bir sağlık takip kartı oluşturmalı ve belirti gösteren kişileri riskli sahalardan derhal uzaklaştırmalıdır.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İrtifadan Tahliye ve Güvenli İniş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irtifa çalışmalarında sağlık sorunu yaşayan bir çalışanın güvenli ve hızlı bir şekilde düşük irtifaya tahliye edilmesi, hayati bir acil durum prosedürüdür.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planları önceden hazırlanmalı, gerekli tıbbi ekipmanlar ve nakil araçları hazır tutulmalı ve tüm çalışanlara bu süreçle ilgili tatbikatlar yaptırılmalıdır.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durumda güvenli iniş, hastanın oksijen desteği alarak ve mümkünse basınçlı bir ortamda daha düşük rakıma taşınmasıyla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yüksek irtifa bölgelerindeki her türlü operasyon, olası bir tahliye durumunu içerecek şekilde bir acil durum yönetim planına sahip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Muayene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basınçlı ortamlara girmeden önce detaylı tıbbi muayeneleri yapılmalıdır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Kalp, akciğer ve kulak-burun-boğaz muayeneleri, basınç değişimlerine dayanıklılığı ölçmek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Muayeneler, periyodik olarak tekrarlanmalı ve sonuçlar sağlık raporu ile belgelenerek işyeri hekimine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kayıtlar, çalışanın mesleki maruziyet geçmişini yansıtacak şekilde düzenli olarak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Uygunluk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odası operatörleri, yüksek basınca fiziksel ve psikolojik olarak uyum sağladıklarını kanıtlamalıdır.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claustrophobia gibi panik atak tetikleyicisi olan rahatsızlıklarının bulunmaması güvenlik açısından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prosedürlerine uygunluk, operatörün basınç değişimlerini yönetme yeteneği ile doğrudan ilişkilidir.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uygunluk, periyodik sağlık kontrolleri ile sürekli denetlenmeli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Gürültü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düzenli bakımı, mekanik arızalardan kaynaklanan ani gürültü artışlarını önlemek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parçaların periyodik yağlanması ve gevşek bağlantıların sıkılması, aşırı titreşimi engelleyerek gürültü seviyesini düşük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 Çalışanların Gürültü ile İlgili Risklerden Korunmalarına Dair Yönetmelik çerçevesinde kayıt altına alınmalı ve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personelinin gürültüye karşı duyarlı olması, ekipmandaki anormal sesleri erken aşamada tespit edip müdahale etmelerini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Sertifikasyon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odası operatörlüğü için gerekli olan eğitim sertifikası, yetkili kurumlar tarafından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Sertifikasyon süreci, teorik bilgi sınavı ve pratik uygulama sınavını içermelidir (Çalışanların İSG Eğitimlerinin Usul ve Esasları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Belgelerin geçerlilik süresi düzenli olarak kontrol edilmeli ve süresi dolanlar zamanında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 çalışanın o ekipmanı kullanmaya yetkin olduğunu gösteren yasal bir belgedir ve dosyada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ve Tedavi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odasında meydana gelebilecek kazalarda acil tedavi protokolleri anında devreye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Dekompresyon hastalığı belirtileri gösteren personel için hızlı müdahale ekipmanları ve oksijen kaynakları hazır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ekipleri, basınçlı ortam tehlikeleri ve vurgun tedavisi konusunda özel olarak eğitilmiş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her türlü basınç arızası senaryosuna göre periyodik olarak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Ekip Yapısı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odası operasyonları, en az bir operatör ve bir gözlemci personelden oluşan uzman bir ekip tarafından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içi iletişim, basınç odası dışı kontrol birimi ile sürekli ve kesintisiz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Sorumluluk dağılımı, acil durumlarda kimin liderlik edeceği açıkça belirlenmiş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 birbirlerinin sağlık durumunu ve operasyonel güvenliğini takip etmekten yasal olarak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Maruziyetinin Ölçümü ve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 seviyesi ölçerler, işyerindeki anlık gürültü düzeyini desibel (dB) cinsinden belirlemek için kullanılır ve Çalışanların Gürültü ile İlgili Risklerden Korunmalarına Dair Yönetmelik uyarınca kritik bir araçtır.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Dozimetreler ise çalışanın vardiya boyunca maruz kaldığı toplam gürültü dozunu hesaplayarak, maruziyet sınır değerlerinin aşılıp aşılmadığını belirlemeye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çalışanların en çok bulunduğu noktalarda ve kulak hizasında yapılmalı; elde edilen veriler yasal sınırlarla karşılaştırılarak gerekli teknik önlemler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Risklerinin Tespit Edilmesi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gereğince, el-kol ve tüm vücut titreşimi ölçümleri, titreşim ölçer cihazları kullanılarak ivme değerleri üzerinden hesaplanır.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El-kol titreşimi için ölçümler aletin tutulduğu noktadan, tüm vücut titreşimi için ise oturulan veya ayakta durulan yüzeyden sensörler aracılığıyla gerçekleştirilir.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ölçümler, titreşime bağlı meslek hastalıklarını önlemek adına günlük maruziyet değerlerinin 8 saatlik çalışma süresine normalize edilerek değerlendirilmesini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Isıl Konfor ve Sıcaklık Ölçümleri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çerçevesinde, ortamın sıcaklık, nem ve hava akımı hızı gibi ısıl konfor şartları termometre ve WBGT cihazları ile izlenir.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WBGT cihazları, özellikle sıcak ve nemli çalışma ortamlarında çalışanların ısı stresine maruz kalma riskini çok boyutlu olarak analiz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mevsimsel değişimler dikkate alınarak günün farklı saatlerinde ve çalışma alanının çeşitli noktalarında tekrarlanmalıdır.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Ölçüm Cihazlarında Doğruluk ve Kalibrasyon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 kapsamında kullanılan tüm ölçüm cihazlarının, ulusal veya uluslararası standartlara uygun olarak periyodik kalibrasyonlarının yapılması, elde edilen verilerin güvenilirliği açısından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Kalibrasyonu yapılmamış cihazlardan elde edilen veriler, risk değerlendirmesi sürecinde hatalı sonuçlara yol açarak çalışan sağlığının korunmasında zafiyet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kalibrasyon sertifikaları güncel tutulmalı ve ölçüm öncesi basit işlevsel kontroller mutlaka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Verilerin Değerlendirilmesi ve Kayıt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cihazlarından elde edilen veriler, 6331 sayılı İş Sağlığı ve Güvenliği Kanunu uyarınca işverenin risk değerlendirmesi dosyasında kayıt altına alınmalı ve yasal denetimlerde sunulmaya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Elde edilen değerlerin sınır değerleri aşması durumunda, derhal iyileştirme planları oluşturulmalı ve alınan önlemlerin etkinliği tekrar ölçümlerle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meslek hastalıklarının takibi ve yasal sorumlulukların belirlenmesi sürecinde işveren için en güçlü kanıttır.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Günlük ve Haftalık Maruziyet Değerlendirme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değerlendirmesi, çalışanın fiziksel etmenlere (gürültü, titreşim vb.) maruz kaldığı sürenin ve şiddetin sistematik olarak ölçülmesini ifade eder; bu süreç, Çalışanların Gürültü ile İlgili Risklerden Korunmalarına Dair Yönetmelik esaslarına dayanır.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maruziyet, 8 saatlik bir çalışma süresi içindeki toplam maruziyet düzeyini tanımlarken, haftalık maruziyet özellikle gürültü gibi etmenlerin günlük değişim gösterdiği durumlarda 40 saatlik çalışma haftası üzerinden hesaplanan ortalama değeri temsil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yapılırken sadece operasyonel süreler değil, çalışanın maruz kaldığı tüm çalışma alanlarındaki toplam süreler dikkate alınmalı ve vardiya döngüleri titizlikle kayıt altına alınmalıdır; bu veriler risk değerlendirmesinin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 ve Şiddet İlişkisi: Zaman Ağırlıklı Ortalama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etmenlerin insan sağlığı üzerindeki etkisi, maruziyetin şiddeti ile doğrudan ilişkili olduğu kadar, bu şiddete maruz kalınan toplam sürenin uzunluğu ile de logaritmik veya doğrusal biçimde artış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 Ağırlıklı Ortalama (ZAO) hesaplaması, farklı şiddetteki maruziyetlerin 8 saatlik bir çalışma süresine indirgenerek tek bir değer olarak ifade edilmesini sağlar; böylece değişken çalışma koşullarında dahi güvenli sınır tespiti yapılabilir.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hesaplama yönteminde maruziyetin şiddeti (dB, m/s2 vb.) ve bu şiddetin sürdüğü süre (dakika/saat) bir arada değerlendirilir; hesaplamada ihmal edilen kısa süreli yüksek maruziyetler, toplam riskin yanlış hesaplanmasına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Verimlilik ve İdari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kontroller kapsamında yapılan vardiya düzenlemeleri, maruziyet süresini kısaltarak toplam gürültü dozunu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Gürültülü işlerin, çalışan sayısının az olduğu saatlere planlanması, etkilenen personel sayısını minimize eden bir idari stratejidir.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gürültü riskleri konusunda verilen düzenli eğitimler, iş disiplinini ve koruma yöntemlerinin etkinliğini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Verimlilik, gürültünün azaltılmasıyla doğrudan ilişkilidir çünkü daha sessiz çalışma ortamları çalışanların konsantrasyonunu ve hata yapma riskini iyileştirir.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Hesaplama Yöntemleri ve Teknik Detaylar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hesaplamaları, İş Hijyeni Ölçüm, Test ve Analizi Yapan Laboratuvarlar Hakkında Yönetmelik çerçevesinde yetkili kuruluşlar tarafından kalibre edilmiş cihazlarla ve standartlara uygun yöntemlerle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 sürecinde çevresel faktörler, işin niteliği, kullanılan ekipmanların teknik özellikleri ve çalışanın çalışma alanındaki hareketliliği gibi değişkenler formüle dahil edilerek maruziyet düzeyi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Elde edilen verilerin doğruluğu için ölçüm cihazlarının periyodik kalibrasyonları ve ölçüm esnasında çalışanın normal çalışma temposunun korunması kritik öneme sahiptir; hatalı ölçüm yöntemleri tüm risk değerlendirmesini geçersiz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Limit Değerlerle Karşılaştırma ve Yasal Çerçeve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hesaplamalar sonucunda elde edilen veriler, Çalışanların Gürültü ile İlgili Risklerden Korunmalarına Dair Yönetmelik veya ilgili fiziksel etmen yönetmeliğinde belirtilen yasal maruziyet sınır değerleri ile karşılaştırılır.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 çalışanın sağlığını korumak amacıyla aşılmaması gereken en üst düzeyleri temsil eder; bu değerlerin aşılması durumunda işveren, derhal teknik ve idari koruma önlemlerini devreye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Karşılaştırma sonucunda maruziyetin sınır değerin altında, üzerinde veya aksiyon değerlerinde olduğu belirlenerek, riskin düzeyi raporlanır; sınır değer aşımları yasal olarak kabul edilemez ve derhal müdahale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Değerlendirme Sonrası Aksiyon Planı ve Kontrol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değerlendirmesi sonucunda belirlenen risk düzeyi, kontrol hiyerarşisi ilkelerine göre; eliminasyon, ikame, mühendislik önlemleri, idari önlemler ve son çare olarak kişisel koruyucu donanım kullanımı ile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sınır değer aşımlarında çalışma sürelerini kısaltmak, ortamı izole etmek veya ekipmanları yenilemek gibi teknik önlemleri planlayarak uygulamaya koymalı ve bu süreçleri İş Sağlığı ve Güvenliği Risk Değerlendirmesi Yönetmeliği kapsamında güncellemelidir.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tüm kontrol önlemlerinin etkinliği, daha sonra yapılacak periyodik ölçümlerle doğrulanmalı ve çalışanların sağlık gözetimi, maruziyet düzeylerine uygun şekilde periyodik olarak devam ettirilmelidir.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Hiyerarşisi: Güvenli Çalışmanın Temeli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risklerin kaynağında yok edilmesini temel ilke olarak benimser.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hiyerarşisi; eliminasyon, ikame, mühendislik, idari önlemler ve KKD aşamalarından oluşan sistemli bir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hiyerarşi, iş kazalarını ve meslek hastalıklarını en aza indirmek için izlenmesi gereken zorunlu bir güvenlik stratejisidir.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bir adım, bir önceki adımın uygulanamadığı veya yetersiz kaldığı durumlarda devreye giren bütünsel bir koruma döngüsüdür.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Eliminasyon ve İkame: Kaynağında Çözüm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Eliminasyon, tehlikeli iş sürecini veya ekipmanı tamamen ortadan kaldırarak riski sıfırlamayı amaçlayan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İkame, tehlikeli bir maddeyi veya süreci, daha az tehlikeli olan bir alternatifiyle değiştirerek maruziyeti azaltma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Örneğin, zehirli bir kimyasal yerine su bazlı bir temizleyici kullanmak, riski kaynağından yönetmek adına atılmış en başarılı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iki yöntem, riskin çalışanlara ulaşmadan bertaraf edilmesini sağladığı için hiyerarşinin en üstünde ve en öncelikli sırada yer 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Mühendislik Önlemleri ile Teknik İzolasyon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 tehlikeyi kaynağında izole eden veya çalışanla tehlike arasına fiziksel engeller yerleştiren teknik düzenlemelerdir.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koruyucuları, havalandırma sistemleri ve gürültü yalıtım panelleri bu kategoride yer alan temel teknik koruma araçlarıdır.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önlemler, çalışanın inisiyatifinden bağımsız olarak çalıştığı için insan hatası riskini büyük oranda azaltan yapısal çözümlerdir.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teknik imkanlar dahilinde her zaman mühendislik kontrollerine öncelik vererek güvenli bir çalışma ortamı tesis etmekle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Önlemler ve Toplu Koruma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çalışma sürelerinin düzenlenmesi, rotasyon, eğitimler ve uyarı levhaları gibi davranış değişikliği hedefleyen uygulamalardır.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koruma, tek bir çalışanı değil alandaki herkesi koruyan bariyerler, korkuluklar ve ikaz sistemleri ile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Mevzuat, toplu koruma önlemlerinin kişisel koruyucu donanımlara göre her zaman öncelikli olarak uygulanması gerektiğini hükme bağlar.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düzenlenen periyodik eğitimler ve güvenlik prosedürleri, idari kontrollerin etkinliğini artırarak çalışan bilincini yüksek tutar.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Son Savunma Hattı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KKD kullanımı diğer önlemlerin yetersiz kaldığı durumlarda başvurulan son seçenektir.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çalışanı tehlikeden tamamen korumaz; yalnızca maruziyeti azaltarak meydana gelebilecek hasarın ciddiyetini minimize etmeyi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seçilen KKD'nin standartlara uygun olduğunu ve çalışanın yaptığı işe tam uyum sağladığını kontrol etmekle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asla teknik ve idari önlemlerin yerini tutan birincil çözüm olarak görülmemeli, tamamlayıcı bir unsur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Mühendislik Kontrolü: Kaynak, İzolasyon ve Havalandırma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kontrolleri, tehlikeyi kaynağında yok etmeyi veya çalışanı tehlikeden fiziksel olarak ayırmayı hedefler; bu yöntemler, işyerinde İşyeri Bina ve Eklentilerinde Alınacak Sağlık ve Güvenlik Önlemlerine İlişkin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kontrolü, tehlikeli enerjinin veya maddenin açığa çıkmasını engellemek için bariyerler veya kapalı sistemler kullanarak doğrudan kaynağa müdahale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tehlikeli alanların veya makinelerin fiziksel engellerle çevrilerek çalışan erişiminin kısıtlanmasıdır; bu sayede kaza riski minimize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ortamdaki zararlı gaz, toz veya dumanı yerel egzoz veya genel havalandırma ile uzaklaştırarak ortam havasının sağlığa uygun kalmasını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Risklerin Kaynağında Azaltılması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Tehlikelerin kaynağında azaltılması, riskin oluşumunu engellemek için en etkili yöntemdir ve 6331 sayılı İş Sağlığı ve Güvenliği Kanunu kapsamında işverenin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maddelerin veya süreçlerin daha az tehlikeli olanlarla ikame edilmesi, yani değiştirilmesi, risk düzeyini en baştan düşürerek çalışan maruziyetini ortadan kaldırır.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süreçlerinin modifikasyonu ile yüksek enerjili veya manuel işlemlerin otomatikleştirilmesi, çalışanın tehlikeli etkileşimini doğrudan azaltan bir mühendislik yaklaşımıdır.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Kaynakta kontrol, sadece verimliliği artırmakla kalmaz aynı zamanda işletmenin yasal uyum maliyetlerini düşürerek güvenli bir üretim ortamı oluşturulmasına katkıda bulunur.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Kulak Koruyucu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maruziyet düzeyine uygun KKD seçimi, 6331 sayılı İSG Kanunu ve ilgili yönetmelikler gereği işverenin sorumluluğundadır; seçim, işyerinde yapılan gürültü ölçümleri ve risk değerlendirmesi sonuçlarına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tıkaçları, düşük ve orta düzeyli gürültülü ortamlarda kullanım için uygundur; kullanım kolaylığı ve hafiflik sağlar. Ancak, yanlış yerleştirilirse koruyucu etkisi azalır, bu nedenle çalışanlara doğru takma yöntemi mutlaka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Kulaklıklar (manşon tipi), yüksek gürültülü ortamlarda ve uzun süreli maruziyetlerde daha etkili koruma sağlar; baş üstü veya ense bandı gibi farklı modelleri mevcuttur. Kullanıcının çalışma alanındaki hareket kabiliyetini kısıtlamamalıdır.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seçerken işin gerekliliklerini de göz önünde bulundurmak kritiktir; örneğin, iletişimin devam etmesi gereken durumlarda gürültüyü filtreleyen özel koruyucular tercih edilmelidir. Seçilen koruyucunun diğer KKD'lerle uyumlu olması gerekir.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Kalıcı Mühendislik Çözümleri ve Tasarım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Kalıcı mühendislik çözümleri, işyeri bina ve eklentilerinin tasarım aşamasında güvenliği entegre ederek tehlikelerin daha oluşmadan engellenmesini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sistem tasarımları, tehlikeli maddelerin çalışma ortamına sızmasını önleyerek çalışan sağlığını korumada en güvenilir mekanik yöntemlerdendir.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Uzaktan operasyon ve otomasyon sistemleri, yüksek riskli işlerde çalışanı tehlikeli alandan tamamen uzaklaştırarak iş kazası olasılığını sıfıra yaklaştırır.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entegrasyonu, makine güvenliği standartlarına uygun tasarım yaparak, müdahale gerektirmeyen veya hata payını minimize eden kalıcı sistemler kurulmasını içerir.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Mühendislik Sistemlerinde Bakım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kontrollerinin etkinliğini korumak için periyodik bakım ve kontrol süreçleri, ilgili İSG mevzuatı gereğince zorunlu ve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Önleyici bakım programları, havalandırma sistemleri ve izolasyon bariyerlerinin zamanla aşınmasını engelleyerek sistemin her an tasarım performansında çalışmasını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kayıt altına alınmalı ve yetkin personel tarafından gerçekleştirilmelidir; bu kayıtlar denetimlerde yasal uyumun ana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sürekliliği, arıza durumunda tehlikenin tekrar ortaya çıkmasını engelleyecek yedekleme veya alarm sistemlerinin de düzenli kontrol edilmesini kapsar.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Kontrollerin Etkinlik Doğrulaması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mühendislik kontrollerinin hedeflenen riski azaltıp azaltmadığı, periyodik ölçümler ve doğrulama testleri ile kanıtlanmalıdır.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 ölçümleri, havalandırma sistemlerinin veya izolasyonun etkinliğini sayısal verilerle (gürültü, toz, gaz seviyeleri) ortaya koyarak yasal sınırlarla karşılaştırılmasını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bildirim mekanizmaları ve çalışanların gözlemleri, sistemin operasyonel hatalarını tespit ederek sürekli iyileştirme döngüsüne katkıda bulunur.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süreçleri, bir kaza veya ramak kala olayı durumunda mühendislik önlemlerinin gözden geçirilerek gerekli revizyonların yapılmasını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Kontrol Yöntemi Olarak İş Rotasyonu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çalışanların fiziksel risklere maruziyet süresini sınırlayan ve vücudun farklı kas gruplarını kullanmasını sağlayan bir idari kontrol yöntemidir. 6331 sayılı İş Sağlığı ve Güvenliği Kanunu kapsamında işveren, maruziyeti azaltmak için bu tür organizasyonel tedbirleri uygulamakla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planlaması, işin niteliğine ve risk düzeyine göre belirlenerek, aynı hareketlerin tekrarlanması sonucu oluşabilecek kas ve iskelet sistemi rahatsızlıklarını engeller. Özellikle ergonomik risklerin yoğun olduğu üretim hatlarında çalışanların periyodik olarak farklı görevlere kaydırılması, meslek hastalıklarını önlemede oldukça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yapılırken her çalışanın yeni görev için gerekli yetkinliğe sahip olması ve eğitim alması şarttır; aksi takdirde yeni görevde oluşabilecek kazalar riskleri artırabilir. Görev değişimi sırasında iş güvenliği talimatları gözden geçirilerek, yeni çalışma alanına özgü tehlikeler hakkında bilgilendirme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çalışanların işe olan motivasyonunu artırırken, uzun süreli aynı işi yapmanın getirdiği dikkat dağınıklığını ve monotonluğu azaltarak iş kazası riskini düşürür. İşverenler bu rotasyonu, İş Kanununa İlişkin Çalışma Süreleri Yönetmeliği esaslarını gözeterek vardiya düzeniyle uyumlu hale getirmelidir.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Sürelerinin Sınırlandırılması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 sınırlandırması, özellikle fiziksel risk faktörlerinin bulunduğu işlerde, yorgunluğa bağlı dikkat dağınıklığını ve buna bağlı oluşabilecek iş kazalarını minimize etmek için uygulanan temel bir idari kontroldür. Sağlık Kuralları Bakımından Günde Azami Yedi Buçuk Saat veya Daha Az Çalışılması Gereken İşler Hakkında Yönetmelik bu sınırları belirlemiştir.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çalışma süreleri, çalışanların karar verme yetisini zayıflatarak tehlikeli durumlara karşı reflekslerini yavaşlatır; bu durum özellikle ağır makinelerle çalışılan sahalarda hayati risk teşkil eder. İşverenler, işin yoğunluğunu ve fiziksel yükü dikkate alarak dinlenme aralarını optimize etmeli ve yasal çalışma süresi sınırlarını aşmamalıdır.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sürelerinin düzenlenmesi, sadece fiziksel dinlenme değil, zihinsel toparlanma süreci olarak da görülmelidir; bu sayede çalışanların gün boyu yüksek dikkat seviyesini koruması hedeflenir. İdari kontroller kapsamında yapılan süre düzenlemeleri, işin verimliliğini artırırken sağlığı koruyan en önemli yasal gerekliliklerden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fazla mesai uygulamalarında 6331 sayılı İş Sağlığı ve Güvenliği Kanunu çerçevesinde risk değerlendirmesini güncel tutmalı ve yorgunluk kaynaklı riskleri analiz etmelidir. Çalışanların çalışma sürelerine uyumu, İnsan Kaynakları ve İSG birimlerinin ortak takibi ile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Eğitimleri: İdari Kontrolün Temel Taşı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eğitim programları işyerindeki tüm fiziksel tehlikelerin farkındalığını artırmak için tasarlanmış en temel idari kontrol aracıdır. Eğitimler, çalışana tehlikeyi tanıma ve güvenli çalışma yöntemlerini uygulama becerisi kazandırır.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programlarının içeriği, işyerine özgü risk değerlendirmesi sonuçlarına göre hazırlanmalı ve periyodik olarak güncellenerek çalışanların güncel mevzuat ve teknikler hakkında bilgilenmesi sağlanmalıdır. Sadece teorik bilgi değil, pratik uygulamalar ve acil durum senaryoları da programın bir parçası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etkinliğini ölçmek için sınavlar yapılmalı ve eğitimin çalışan davranışlarında somut bir iyileşme yaratıp yaratmadığı gözlemlenmelidir; eğitim kayıtları yasal olarak saklanmalıdır. Bilinçli çalışanlar, işyerindeki fiziksel tehlikeleri önceden tespit ederek ramak kala durumlarını rapor edebilir ve kazaları önleyebilir.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eğitimin sadece bir yasal zorunluluk değil, güvenli bir çalışma kültürünün parçası olduğunu benimsetmelidir; eğitim almamış hiçbir personelin yüksek riskli alanlarda çalışmasına izin verilmemelidir. Eğitimler, yöneticilerin de katılımıyla üst düzeyde desteklenmeli ve sürekli bir öğrenme süreci haline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Maruziyeti Azaltma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 azaltma prosedürleri, fiziksel tehlike kaynağı ile çalışan arasındaki etkileşimi idari yollarla kesen veya minimize eden kurallar bütünüdür; 6331 sayılı İş Sağlığı ve Güvenliği Kanunu bu prosedürlerin oluşturulmasını zorunlu kılar. İdari kontrol, teknik önlemlerin yetersiz kaldığı durumlarda korumayı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prosedürler, tehlikeli alanlara giriş yetkilerini kısıtlamayı, uyarı levhaları ile çalışma alanlarını belirginleştirmeyi ve belirli işler için izin belgeleri düzenlemeyi içerir. Prosedürlerin net ve uygulanabilir olması, çalışanların hata yapma payını en aza indirerek güvenliği sürekli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fiziksel tehlike içeren alanlarda çalışma sürelerini ve giriş sıklığını prosedürlerle sınırlandırarak çalışanların maruziyet dozunu yasal sınırların altında tutmalıdır. Prosedürler, acil durum planları ile entegre edilmeli ve her çalışanın bu kurallara harfiyen uyması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prosedürlerin etkinliği, iş sahasındaki denetimler ve çalışan geri bildirimleri ile düzenli olarak kontrol edilmeli; aksayan noktalar risk değerlendirmesine yansıtılarak revize edilmelidir. Prosedürlerin yazılı hale getirilmesi, sorumlulukların netleşmesi ve yasal denetimlerde kanıt olarak sunulması açısından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Kontrollerin İzlenmesi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kontrollerin başarısı, sürekli izleme ve periyodik denetimlerle ölçülür; İş Sağlığı ve Güvenliği Kanunu, işverene uygulanan tedbirlerin etkinliğini kontrol etme sorumluluğu yükler. İzleme süreci, riskin azalıp azalmadığını verilerle ortaya koyar.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idari kontrollerin fiziksel tehlikelere karşı ne kadar koruyucu olduğunu anlamak için yapılan tıbbi muayeneleri ve tetkikleri kapsar; bu sayede meslek hastalıkları erken aşamada teşhis edilir. Özellikle maruziyetin yüksek olduğu işlerde periyodik sağlık kontrolleri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kayıtları, geçmiş kaza verileri ve risk değerlendirme raporları ile kıyaslanarak idari kontrollerin revizyonu için bir girdi oluşturur; bu döngü sürekli iyileştirme prensibini destekler. İşveren, bu izleme sonuçlarını çalışanlarla paylaşarak şeffaf bir güvenlik kültürü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kontrol sisteminin sürekliliği için, yöneticilerin sahada aktif denetim yapması ve çalışanların prosedürlere uyumunu gözlemlemesi büyük önem taşır. Denetimlerde tespit edilen eksiklikler, derhal düzeltici ve önleyici faaliyetler kapsamında ele alınarak güvenli çalışma ortamı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Secimi, Bakimi ve Egitim Surecleri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secimi, isyerindeki risklerin belirlenmesi ve uygun donanimin saptanmasi ile baslar. Kisisel Koruyucu Donanimlarin Isyerlerinde Kullanilmasi Hakkinda Yonetmelik geregi, ekipmanlar ise ve kullaniciya tam uyum saglamalidir.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Secilen ekipmanlarin bakimi, uretici talimatlarina gore duzenli araliklarla yapilmalidir. Hasarli veya miadi dolmus ekipmanlar derhal kullanim disi birakilarak yenisiyle degistirilmeli, bu surec kayit altina alinmalidir.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Calisanlara KKD'lerin dogru kullanimi konusunda egitim verilmesi zorunludur. Calisanlarin Is Sagligi ve Guvenligi Egitimlerinin Usul ve Esaslari Hakkinda Yonetmelik kapsaminda, egitimler uygulamali olmali ve duzenli araliklarla tazelenmelidir.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Egitimler, KKD'nin koruma kapasitesi, sinirliliklari ve bakim sureclerini kapsamalidir. Calisanlar, ekipmani kullanmadan once kontrol etme ve ariza durumunda bildirimde bulunma sorumlulugunu ogrenmelidir.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Analizine Uygun KKD Secimi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secimi, oncelikle toplu koruma yontemlerinin yeterli olmadigi durumlarda devreye giren bir onlemdir. Kisisel Koruyucu Donanimlarin Isyerlerinde Kullanilmasi Hakkinda Yonetmelik, risk degerlendirmesi sonuclarina gore ekipman secilmesini zorunlu kilar.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analizi sirasinda, maruz kalinan riskin niteligi, suresi ve yogunlugu dikkatle analiz edilmelidir. Sadece tek bir riske karsi degil, calisma ortaminda mevcut olan tum potansiyel tehlikeler dikkate alinarak butuncul bir yaklasim benimsenmelidir.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secimi, calisanin saglik durumu ve fizyolojik yapisi ile uyumlu olmalidir. Ornegin, gozluk kullanan bir calisana uygun goz koruyucu secimi veya solunum cihazi kullanacak kisinin uygunluk testi yapilmasi kritik onem tasir.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Secilen KKD'ler, calisma ortaminda yeni bir tehlike yaratmamalidir. Ekipman secimi yapilirken isin verimliligi kadar, calisanin hareket kabiliyetini kisitlamayacak ve konforunu bozmayacak tasarimlar tercih edilerek kullanim surekliligi saglanmalidir.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SNR Değeri ve Gürültü Azaltma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SNR (Single Number Rating), kulak koruyucularının gürültü azaltma kapasitesini temsil eden tek bir değerdir ve desibel (dB) cinsinden ifade edilir. SNR değeri ne kadar yüksekse, koruyucunun sağladığı gürültü engelleme kapasitesi o kadar fazladır.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gürültü seviyesinden, koruyucunun SNR değerini çıkararak çalışanın maruz kaldığı net gürültü düzeyi hesaplanabilir. Hedef, çalışanın maruziyetini yasal sınır olan 85 dB'in altına indirmektir.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gürültü düzeyi sınır değerleri aşıyorsa, en uygun SNR değerine sahip KKD'lerin seçimi zorunludur. Yanlış SNR seçimi, çalışanın işitme kaybı riskini ortadan kaldırmaz ve yasal uyumsuzluğa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SNR değeri, laboratuvar testleriyle belirlenir; ancak gerçek çalışma koşullarında uyum ve kullanım hataları nedeniyle gerçek koruma performansı, etikette yazan değerden daha düşük olabilir. Bu farka gerçek dünya koruması denir.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Uygunlugu ve Standartlara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Kullanilacak her turlu KKD, ilgili mevzuat ve teknik standartlara uygun olmalidir. Kisisel Koruyucu Donanimlarin Isyerlerinde Kullanilmasi Hakkinda Yonetmelik uyarinca, standart disi veya onaysiz urunlerin kullanimi kesinlikle yasaktir.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Uygunluk degerlendirmesi, ekipmanin maruz kalinacak risk duzeyi ile eslesip eslesmedigini dogrular. Ureticinin sagladigi kullanim kilavuzlari, ekipmanin hangi kosullarda hangi korumayi sagladigina dair temel referans kaynagidir.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KKD'nin ayni anda kullanilmasi gerekiyorsa, ekipmanlarin birbirini engellememesi gerekir. Ornegin, baret uzerine takilan kulakligin baretin koruma performansini dusurmemesi veya gozlugun maske ile uyumlu olmasi sarttir.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uygunlugu, isyeri degisikligi veya calisma kosullarinin farklilasmasi durumunda yeniden gozden gecirilmelidir. Mevzuat, calisma ortamindaki her turlu degisikligin, koruyucu donanimin etkinligini etkileyip etkilemediginin denetlenmesini sart kosar.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Kullaniminda Calisan Yukumlulukleri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Calisanlar, kendilerine verilen KKD'leri talimatlara uygun sekilde kullanmakla yukumludur (6331 sayili Is Sagligi ve Guvenligi Kanunu). Ekipmanin amaci disinda kullanilmasi, hem calisanin guvenligini tehlikeye atar hem de hukuki sorumluluk dogurur.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kullanimi sirasinda meydana gelen ariza veya hasarlar, derhal isverene veya ISG sorumlusuna bildirilmelidir. Calisan, kisisel koruyucusunu kendi inisiyatifiyle degistirmemeli veya uzerinde hicbir modifikasyon yapmamalidir.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Kisisel hijyen kurallari geregi, kisiye ozel olarak tahsis edilen ekipmanlarin baska calisanlar tarafindan ortak kullanimi engellenmelidir. Ozellikle maske, kulak tikaci veya giysi gibi hijyenik hassasiyeti olan urunlerin takibi dikkatle yapilmalidir.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Calisanin KKD kullanimina itirazi veya uyum sorunu yasamasi durumunda, durumun kok nedeni arastirilmalidir. Egitim eksikligi veya konforsuzluk gibi nedenler, calisanin guvenli calisma motivasyonunu olumsuz etkileyebilecegi icin hizlica cozume kavusturulmalidir.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Bakim, Onarim ve Takip Programlari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programlarinin basarisi, ekipmanlarin duzenli bakim ve onarim sureclerinin takip edilmesine baglidir. Kisisel Koruyucu Donanimlarin Isyerlerinde Kullanilmasi Hakkinda Yonetmelik, ekipmanlarin her zaman kullanima hazir tutulmasini emreder.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Takip programi, her bir ekipmanin zimmet kaydini, kullanim suresini ve periyodik kontrol tarihlerini icermelidir. Dijital kayit sistemleri veya manuel takip cizelgeleri, ekipmanlarin miadini doldurmadan once yenilenmesini saglar.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Bakim surecleri sadece hasar tespiti degil, temizlik ve depolama kosullarini da kapsamalidir. Ekipmanlar, kullanilmadiklari zamanlarda, tozdan, nemden ve gunes isigindan korunacak sekilde, ureticinin onerdigi ortamlarda saklanmalidir.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yetkili kisiler tarafindan yapilmali ve sonuclar raporlanmalidir. Yapilan denetimlerde tespit edilen eksiklikler, 6331 sayili Is Sagligi ve Guvenligi Kanunu cercevesinde isverenin sorumlulugunda olup, gerekli duzeltici faaliyetler zamaninda baslatilmalidir.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Fiziksel Tehlikeler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Konfor ve Ergonomik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koruyucularının uzun süreli kullanımı, çalışanın konforuna doğrudan bağlıdır; rahatsız edici bir koruyucu, çalışan tarafından sürekli olarak çıkartılma riski taşır. Konfor seviyesi, ürünün malzemesi, ağırlığı ve basınç noktalarına göre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tıkaçları, kulak kanalına tam oturmalı ve genişleyerek kanalı tamamen kapatmalıdır; her çalışanın kulak yapısı farklıdır ve tek tip ürün herkese uymayabilir. Doğru uyum, ağrı veya tahriş oluşturmamalıdır.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Manşon tipi kulaklıklarda, kulak kepçesini çevreleyen yastıkçıkların yumuşaklığı ve kafa bandının basıncı konforu belirler. Yastıkçıklar zamanla sertleşirse, koruyucu performansını kaybeder ve mutlaka değiştirilmesi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kişisel tercihlerine önem vermek ve deneme yoluyla en uygun ürünü seçmelerini sağlamak, koruyucuların kullanım oranını artırır. Konforu düşük koruyucular, iş güvenliği kültürünün önündeki en büyük engellerden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Kullanım Disiplini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korumasında en kritik nokta, gürültülü ortamda bulunulan her saniye koruyucunun takılı olmasıdır; koruyucunun sadece kısa bir süre çıkarılması bile, toplam koruma performansını ciddi oranda düşürür ve maruziyet dozunu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gürültü maruziyetinin olduğu tüm çalışma süresince KKD kullanımını zorunlu kılar. Kısa süreli molalarda veya gürültünün azaldığı anlarda koruyucunun çıkarılması, limitlerin aşılmasına ve işitme kaybına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gürültülü alanlara girişlerde, koruyucu takma zorunluluğunu hatırlatan görsel uyarı levhaları bulunmalıdır. Sürekli kullanım disiplini, çalışanların bilinçlenmesi ve işyerinde denetim mekanizmalarının etkin işletilmesiyle mümkündür.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Gürültüye bağlı işitme kaybı genellikle sinsi ilerler ve ağrı yapmaz; bu nedenle çalışanlar koruyucu takmadıklarında hemen bir zarar görmediklerini düşünebilirler. Ancak biriken maruziyet, kalıcı işitme hasarına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tüm çalışanlara KKD kullanımı konusunda uygulamalı eğitim verilmelidir. Teorik bilgi, doğru kullanım pratiği ile birleştiğinde anlam kazanır.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koruyucunun neden kullanılması gerektiğini, nasıl takılıp çıkarılacağını, temizlik ve bakım prosedürlerini kapsamalıdır. Çalışan, koruyucunun performansını nasıl test edeceğini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düzenli aralıklarla tekrarlanmalı ve yeni işe giren çalışanlara mutlaka verilmelidir. Eğitimlerde, yanlış kullanımın yaratacağı riskler ve işitme kaybının kalıcı etkileri mutlaka anlatılmalıdır.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sadece KKD'yi temin etmekle kalmamalı, aynı zamanda kullanımın doğru olup olmadığını sürekli denetlemelidir. Denetim sırasında tespit edilen yanlış kullanımlar, anında eğitimle düzeltilmeli ve güvenli alışkanlık pekiştirilmelidir.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Odyometri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maruziyeti bulunan işlerde, çalışanların periyodik odyometrik işitme testlerinin yapılması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çerçevesinde, gürültü düzeyi ölçümleri ile sağlık gözetimi entegre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programı, maruziyet düzeyi ve çalışan sağlığı verilerine dayalı olarak işyeri hekimi gözetiminde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 işitme sağlığının korunması ve gürültüye bağlı meslek hastalıklarının önlenmesi için temel bir idari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Giriş ve Periyodik Muayeneler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giriş muayeneleri, çalışanın işe başlamadan önce işitme fonksiyonlarının bazal değerlerini belirlemek için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gereği, periyodik muayeneler belirlenen aralıklarla tekrarlanır.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Muayeneler sırasında çalışanın geçmiş maruziyeti, tıbbi öyküsü ve varsa kullandığı ilaçlar detaylı bir şekilde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muayeneler, işitme kaybının mesleki mi yoksa çevresel mi olduğunun ayrımında hukuki ve tıbbi bir kanıt niteliği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Düzeyleri ve Yasal Maruziyet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işitme kaybına yol açabilen istenmeyen ses enerjisidir; 'Çalışanların Gürültü ile İlgili Risklerden Korunmalarına Dair Yönetmelik' gereği 8 saatlik çalışma süresi için en yüksek maruziyet eylem değeri 85 dB(A) olarak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sınır değeri 87 dB(A) olup bu değer belirlenirken çalışanın kullandığı kulak koruyucusunun (KKD) sağladığı azaltma etkisi dikkate alınır (eylem değerleri 80/85 dB'de ise KKD etkisi dikkate alınmaz); bu sınır, işitme sağlığının korunması için kesinlikle aşılmaması gereken üst limitidir.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Desibel (dB) ölçeği logaritmik bir birimdir; gürültü seviyesindeki 3 dB’lik artış, ses enerjisinin iki katına çıkması anlamına gelir ve bu durum risk seviyesini ciddi oranda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gürültü seviyelerini belirlemek ve riskleri kontrol altına almak amacıyla 6331 sayılı İş Sağlığı ve Güvenliği Kanunu kapsamında gerekli teknik önlemleri almakla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Tanı ve Koruyucu Yaklaşımlar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Odyometrik testlerdeki küçük değişimler, kalıcı işitme kaybı oluşmadan önce erken uyarı işareti olarak titizlikle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tanı sayesinde, işitme sağlığını korumak adına mühendislik önlemleri veya kişisel koruyucu donanım kullanımı derhal güncellenebilir.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ve Diğer Sağlık Personelinin Görev, Yetki, Sorumluluk ve Eğitimleri Hakkında Yönetmelik uyarınca hekim, riskli durumlarda çalışanı ve işvereni bilgilendirir.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tanı, meslek hastalığı vakalarının önlenmesinde ve çalışan yaşam kalitesinin uzun vadede korunmasında en etkili koruyucu yaklaşımdır.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Veri Yönetimi ve Kayıt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sağlık muayeneleri ve odyometri sonuçları, ilgili mevzuat gereğince gizlilik prensiplerine uygun olarak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işitme kaybı trendlerini analiz etmek ve işyerindeki gürültü kontrol stratejilerini iyileştirmek için temel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kayıtları, işten ayrılma durumunda bile çalışanın sağlık geçmişini belgelemek için yasal süre boyunca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veri yönetimi, çalışanların sağlık verilerine erişimi kolaylaştırarak kurumsal denetim süreçlerinde şeffaflık ve hesap verebilirlik sağlamaktadır.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Uygunluk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 çalışanın mevcut işinde çalışmaya devam edip edemeyeceğine dair tıbbi kanaati şekillendirir.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uygunluk değerlendirmesi, 6331 sayılı İş Sağlığı ve Güvenliği Kanunu kapsamında işverenin gözetim borcunun kritik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kaybı tespit edilen çalışanlar için, iş değişikliği veya gürültüsüz ortamda görevlendirme gibi koruyucu tedbirler derhal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sadece bir yasal zorunluluk değil, çalışanın uzun vadeli duyusal sağlığını korumaya yönelik proaktif bir süreçtir.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El-Kol Titreşimi ve Mekanik Kaynaklar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El-kol titreşimi, zımpara, matkap, çekiç ve darbeli el aletlerinin kullanımı sırasında meydana gelen, el ve kollar üzerinden vücuda yayılan mekanik titreşimlerdir.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kapsamında, bu aletlerin uzun süreli kullanımı sinir ve damar sisteminde kalıcı hasarlara yol açabilmektedir.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titreşim oluşturan ekipmanların seçiminde titreşimi minimize eden modelleri tercih etmeli ve ekipmanların bakımını düzenli olarak yaparak titreşim seviyesini düşük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kullanımı sırasında elin alet üzerindeki kavrama kuvveti, titreşimin vücuda iletim hızını doğrudan artırdığı için operatörlerin doğru tutuş teknikleri konusunda eğitilmesi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El-Kol Titreşim Sendromu (HAVS)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El-Kol Titreşim Sendromu (HAVS), titreşimli aletlerin uzun süreli kullanımı sonucu ortaya çıkan, parmaklarda beyazlaşma, uyuşma ve el becerisinde kayıpla karakterize meslek hastalığıdır.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bu tür risklerle çalışan personelin periyodik sağlık gözetiminden geçirilmesi ve semptomların erken tespiti yasal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evrede teşhis edilmeyen HAVS vakaları, ilerleyen dönemlerde doku hasarına ve ciddi damar problemlerine dönüşerek çalışanın iş yapma kapasitesini tamamen kısıtlayabilmektedir.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çalışanların el ve kollarındaki güç kaybını veya duyu azalmasını takip etmek için düzenli aralıklarla nörolojik ve vasküler muayenelerin yapılmasını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Ölçümleri ve Sınır Değerler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maruziyeti, m/s kare birimiyle ifade edilen ivme değerleri üzerinden ölçülür ve Çalışanların Titreşimle İlgili Risklerden Korunmalarına Dair Yönetmelik sınır değerlerini baz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Sekiz saatlik çalışma süresi için günlük maruziyet sınır değeri 5 metre bölü saniye kare, eylem değeri ise 2.5 metre bölü saniye kare olarak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ölçüm sonuçlarını teknik uzmanlar aracılığıyla yaptırmalı ve sınır değerlerin aşıldığı durumlarda derhal iyileştirici önlemleri devreye alarak çalışma düzenini değiştirmelidir.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aletin tipine, kullanılan malzemenin sertliğine ve operatörün çalışma şekline göre farklılık gösterebileceği için rutin kontroller mutlaka güncel çalışma koşullarında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Süreleri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Titreşime maruziyet süresi, sadece aletin çalıştığı fiili süre değil, çalışanın elini titreşimli ekipman üzerinde tuttuğu toplam süreyi kapsayan kümülatif bir veridir.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saatlerinin titreşimli aletlerle yapılan işlerde sınırlandırılması, günlük maruziyet dozunu düşürmek için kullanılan en etkili idari kontrol yöntemlerinden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rotasyon sistemi ile çalışanların titreşimli aletlerle geçirdiği süreyi azaltmalı ve yoğun titreşimli işleri kısa süreli periyotlara bölerek dinlenme süreleri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maruziyetin yarattığı yorgunluk, dikkati azaltarak kazalara ve hatalı ekipman kullanımına yol açabileceği için mola saatlerinin verimli kullanımı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Titreşimden Korunma ve Kontrol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Titreşimden korunmada en etkili yöntem, titreşimi kaynağında azaltan teknolojik çözümlerin kullanılması ve gerekirse iş süreçlerinin tamamen değiştirilmesidir.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kapsamında, titreşimli el aletlerini kullanan personele özel eğitimler verilmeli ve doğru ekipman kullanımı ile kişisel koruyucu donanım seçimi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Titremeyi sönümleyici eldivenler, her ne kadar düşük frekanslı titreşimlerde sınırlı etkiye sahip olsa da, soğuktan koruyarak elin kan dolaşımını desteklemeye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bakım, tüm teknik ekipmanların titreşim değerlerini orijinal fabrika verilerine yakın tutarak, zamanla artan mekanik aşınmalardan kaynaklı riskleri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Kaynaklı Beyaz Parmak Sendromu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Beyaz parmak sendromu, el-kol sistemine iletilen titreşimli aletlerin uzun süreli kullanımı sonucu ortaya çıkan, damar ve sinir sistemini etkileyen mesleki bir hastalıktır; Çalışanların Titreşimle İlgili Risklerden Korunmalarına Dair Yönetmelik kapsamında ele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hastalıkta, parmaklardaki kılcal damarların aşırı duyarlı hale gelmesiyle kan akışı kesintiye uğrar ve etkilenen bölgelerde doku hasarı başlar; genellikle pnömatik kırıcılar, zımpara makineleri ve darbeli el aletleri kullanan çalışanlarda görülür.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Tanı sürecinde, kişinin maruz kaldığı titreşimin şiddeti ve süresi, iş yeri hekimi tarafından yapılan tıbbi tetkiklerle ilişkilendirilir; erken teşhis, hastalığın ilerlemesini durdurmak adına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titreşim maruziyetini en aza indirmek için uygun iş ekipmanlarını seçmekle ve çalışanları bu riskler hakkında bilgilendirmekle yükümlüdür; 6331 sayılı İş Sağlığı ve Güvenliği Kanunu, bu tür risklerin önlenmesini işverenin genel yükümlülüğü olarak tanımlar.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ve Kollarda Kan Dolaşımı Bozuklukları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Titreşime maruz kalan ellerde, kan damarları spazm geçirerek daralır ve parmak uçlarına giden kan akışı ciddi oranda azalır; bu durum özellikle soğuk çalışma ortamlarında çok daha belirgin hale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dolaşımı bozukluğu, sadece parmaklarda değil, tüm elin duyusal fonksiyonlarında kayba yol açabilir; İş Hijyeni Ölçüm, Test ve Analizi Yapan Laboratuvarlar Hakkında Yönetmelik gereği, işyeri ortamındaki titreşim düzeyleri belirli periyotlarla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Damarların daralması sonucu dokular yeterince beslenemez ve bu durum, uzun vadede parmak uçlarında soğukluk hissi, karıncalanma ve doku nekrozu gibi ciddi sağlık sorunlarının temelini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ortamındaki sıcaklık ve titreşim seviyesini kontrol altında tutarak, dolaşım sistemi üzerindeki baskıyı azaltmalı ve çalışanları düzenli sağlık gözetimine tabi tutmalıdır; bu, İşyeri Hekimi ve Diğer Sağlık Personelinin Görev, Yetki, Sorumluluk ve Eğitimleri Hakkında Yönetmelik gereğidir.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Gürültüde Aksiyon Değerleri ve İşveren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düşük maruziyet eylem değeri 80 dB(A) seviyesidir; bu değer aşıldığında işveren, çalışanlara kulak koruyucuları temin etmeli ve gürültü riskleri hakkında bilgilendirme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yüksek maruziyet eylem değeri 85 dB(A) seviyesidir; bu noktada işveren, gürültüye maruziyeti azaltacak teknik ve idari kontrol tedbirlerini uygulamak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Aksiyon değerleri aşıldığında, gürültüye maruz kalan bölgeler işaretlenmeli ve erişim sınırlandırılmalıdır; bu önlemler, işitme kaybını önlemek adına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gürültüye bağlı sağlık risklerini düzenli olarak değerlendirmeli ve çalışanların işitme sağlığını korumak için periyodik sağlık gözetimi uygulamalıdır.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Belirti ve Bulguların Tanınması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Sendromun ilk belirtileri arasında, özellikle sabah saatlerinde veya soğukla temas edildiğinde parmakların beyazlaşması, ardından maviye dönmesi ve ısınırken kızarması (üç fazlı renk değişimi) görülür.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Uyuşma ve karıncalanma, sinir uçlarındaki baskının bir göstergesidir; el becerilerinde azalma, nesneleri tutma güçlüğü ve ince motor becerilerinde kayıp, hastalığın ilerlediğine dair somut işaretlerdir.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el ve kollarında hissettikleri bu olağandışı değişimleri vakit kaybetmeden işyeri hekimine bildirmelidir; çünkü 6331 sayılı Kanun gereği, sağlık gözetimi çalışanın kendi beyanları ve periyodik muayenelerle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Belirtileri görmezden gelmek, hastalığın daha ileri evrelere geçmesine ve tedavi sürecinin zorlaşmasına neden olur; bu nedenle, işyerinde titreşimli el aleti kullanan herkesin bu belirtiler konusunda bilgilendirilmesi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Kalıcı Hasarlar ve Geri Dönüşsüz Süreç</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Titreşime uzun süre maruz kalmak, sinir ve damar yapısında kalıcı hasarlar bırakır; bu aşamada hastalık artık geri dönüşsüz bir sürece girmiş olabilir ve tıbbi müdahale ile iyileşme şansı oldukça düşüktür.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Kalıcı hasar durumunda, el ve parmaklardaki duyu kaybı kalıcı hale gelir, kaslarda zayıflama görülür ve bireyin günlük yaşam aktiviteleri ile mesleki becerileri ciddi şekilde kısıtlanır.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uyarınca, riskli işlerde çalışanlar, bu tür kalıcı hasarları önlemek adına periyodik nörolojik ve vasküler testlerden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tür geri dönüşsüz hasarların oluşmaması için risk değerlendirmesini güncel tutmalı ve İş Sağlığı ve Güvenliği Risk Değerlendirmesi Yönetmeliği çerçevesinde, maruziyet sürelerini sınırlandıran idari önlemleri devreye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Maruziyetini Önleme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Titreşimi kaynağında azaltmak için titreşim sönümleyici teknolojilere sahip modern ekipmanlar tercih edilmeli ve Kişisel Koruyucu Donanımların İşyerlerinde Kullanılması Hakkında Yönetmelik gereği, titreşim azaltıcı özel eldivenler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 olarak, tek bir çalışanın uzun süre titreşimli alet kullanması engellenmeli ve iş rotasyonu ile maruziyet süreleri parçalara bölünerek toplam maruziyet miktarı yasal sınırların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sıcaklığı optimize edilerek el ve kolların soğuktan korunması sağlanmalı, ekipmanların bakımı düzenli yapılarak titreşim artışına neden olan aşınmalar ve arızalar anında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İşçilerin, titreşimli aletleri kullanırken doğru tutuş tekniklerini uygulaması ve yeterli dinlenme araları vermesi, meslek hastalığı riskini minimize eden en etkili davranışsal önlemler arasında yer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Tüm Vücut Titreşimi ve Operatör Sağlığı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vücut titreşimi, forklift, kamyon ve iş makinesi gibi araçların kullanımı sırasında zeminden vücuda aktarılan mekanik titreşimleri ifade eder; bu durum omurga üzerinde ciddi mekanik stres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kapsamında, işveren titreşimi minimize edecek teknik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maruz kaldığı titreşim seviyesi, aracın süspansiyon durumu, zemin bozuklukları ve sürüş hızına bağlı olarak doğrudan değişkenlik göstermektedir.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titreşimler zamanla kas-iskelet sistemi hastalıklarına yol açarak, çalışanların uzun vadeli iş göremezlik yaşamasına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Omurga ve Bel Sağlığı Üzerindeki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omurganın doğal esnekliğini bozarak diskler üzerindeki basıncı artırır ve bel fıtığı gibi kronik rahatsızlıkları tetikleyebilir; bu durum uzun süreli operasyonlarda daha belirgindir.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çalışanların fiziksel sağlığını korumak adına ergonomik çalışma koşullarını sağlamakla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Operatörün sürüş sırasında dik oturması ve bel desteği kullanması, titreşimin omurga üzerindeki yıkıcı etkisini azaltmada kritik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sağlık gözetimleri ile çalışanlarda oluşabilecek erken dönem bel veya boyun ağrıları tespit edilerek meslek hastalıklarının önüne geçilebilir.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Koltuk Sönümleme ve Süspansiyon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makinelerinde kullanılan süspansiyonlu koltuklar, titreşimin operatör vücuduna geçişini azaltan en temel mühendislik önlemidir; bu sistemlerin periyodik bakımı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tüm iş ekipmanlarının bakım ve kontrolleri yetkili kişilerce düzenli aralıklarla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Koltuk süspansiyonu, operatörün kilosuna ve boyuna göre mutlaka ayarlanmalı; bozuk veya işlevini yitirmiş koltuklar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Sönümleme sisteminin kalitesi, maruz kalınan toplam titreşim enerjisini doğrudan düşürerek uzun süreli operasyonlarda yorgunluğu ve risk faktörünü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Sınır Değerleri ve Çalışma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tüm vücut titreşimi için günlük maruziyet sınır değerini 8 saatlik çalışma süresi için 1,15 m/s² (el-kol titreşiminde 5,0 m/s²) olarak belirlemiştir.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eylem değeri ise 0.5 m/s2 olarak tanımlanmıştır; bu değer aşıldığında işveren derhal gerekli kontrol ve önleyici faaliyetleri başlatmalıdır.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günlük çalışma süreleri, titreşim maruziyetine göre sınırlandırılmalı ve molalarla desteklenerek vücudun toparlanması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programı içerisinde rotasyon sistemi uygulanarak, aynı operatörün gün boyunca yüksek titreşimli ekipmanda kalması önlenmeli ve risk dağıtılmalıdır.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Ölçümü ve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tüm vücut titreşimi seviyeleri, standartlara uygun ölçüm cihazları kullanılarak yetkili uzmanlar tarafından periyodik olarak tespit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6331 sayılı İş Sağlığı ve Güvenliği Kanunu kapsamında yapılan risk değerlendirmesi raporlarına eklenerek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Elde edilen veriler ışığında, riskli bölgeler belirlenmeli ve teknik öncelikler (bakım, zemin iyileştirme, ekipman değişimi) buna göre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ve değerlendirme süreçleri, çalışanların sağlığını doğrudan etkileyen bir parametre olduğu için şeffaflıkla yönetilmeli ve sonuçlar çalışanlarla paylaşılmalıdır.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Sınır Değerleri ve A(8) Kavramı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kapsamında, sekiz saatlik çalışma süresi için günlük maruziyet sınır değeri, el-kol titreşimi için 5,0 m/s² olarak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vücut titreşimi için ise günlük maruziyet sınır değeri, sekiz saatlik çalışma süresi için 1,15 m/s² olarak tanımlanmış olup bu değerlerin aşılması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maruziyet değeri olan A(8), titreşimin frekans ağırlıklı ivme değerlerinin sekiz saatlik bir süreye normalize edilmiş halidir; bu hesaplama, çalışanın maruz kaldığı toplam yükü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sınır değerlerin aşılmadığından emin olmak için gerekli teknik ve idari önlemleri almakla yükümlüdür; sınır değerler, çalışanın sağlığını korumak adına belirlenmiş en üst seviyedir.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Aksiyon ve Limit Değerler Arasındaki Fark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El-kol titreşimi için maruziyet eylem değeri 2,5 m/s² iken, maruziyet sınır değeri 5,0 m/s² olarak belirlenmiştir; eylem değeri aşıldığında işveren riskleri azaltmak için derhal harekete geçmelidir.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vücut titreşiminde maruziyet eylem değeri 0,5 m/s², sınır değer ise 1,15 m/s²'dir; eylem değerinin geçilmesi, işverenin risk kontrol tedbirlerini uygulamaya koyması için bir uyarı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Eylem değerlerinin aşılması durumunda, işveren titreşim kaynaklı riskleri minimize etmek için iş organizasyonunda düzenlemeler yapmalı ve uygun teknik ekipmanları kullanıma sunmalıdır.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Limit değerlerin aşılması halinde, çalışanların güvenliği için maruziyetin derhal sonlandırılması ve çalışma koşullarının yönetmelik standartlarına uygun hale getirilmesi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Eşdeğer Gürültü Seviyesi (Leq) ve Zaman Faktörü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Eşdeğer gürültü seviyesi (Leq), belirli bir zaman dilimindeki toplam gürültü enerjisinin ortalamasını ifade eder; değişken gürültü kaynaklarının olduğu ortamlarda toplam maruziyeti hesaplamak için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8 saatlik çalışma süresi boyunca maruz kalınan gürültü, Leq değeri üzerinden hesaplanarak yasal sınırlarla karşılaştırılır; bu hesaplama, çalışanın işitme sağlığını uzun vadede korumak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 kısaldıkça, maruz kalınabilecek gürültü seviyesi desibel bazında artış gösterebilir; ancak 87 dB(A) sınırı, çalışma süresinden bağımsız olarak her koşulda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düzeyi ölçümleri, çalışanın maruz kaldığı tüm ses kaynaklarını kapsayacak şekilde, temsil edici bir iş günü süresince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Maruziyetinin Hesaplanması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maruziyeti hesaplanırken, çalışılan süre boyunca maruz kalınan ivme değerleri, frekans ağırlıklı olarak ölçülür ve sekiz saatlik bir çalışma periyoduna göre zaman ağırlıklı ortalama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Çalışanların Titreşimle İlgili Risklerden Korunmalarına Dair Yönetmelik hükümlerine uygun olarak, uluslararası standartlara göre kalibre edilmiş cihazlar kullanılarak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 sürecinde, çalışanın gün içerisinde birden fazla titreşimli ekipman kullanması durumunda, her bir ekipman için ayrı ayrı maruziyet süreleri ve ivme değerleri dikkate alınarak toplam maruziyet hesaplanır.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Elde edilen sonuçlar, 6331 sayılı İş Sağlığı ve Güvenliği Kanunu uyarınca risk değerlendirmesi raporuna işlenmeli ve maruziyetin sınır değerler içerisinde kalıp kalmadığı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Sürelerinin Yönetimi ve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maruziyetini azaltmanın en temel yolu, titreşimli ekipmanlarla çalışma süresini kısıtlamak ve çalışanların maruziyet periyotlarını düzenli aralıklarla bölmektir.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organizasyonunda, titreşimli işlerin ardından titreşimsiz işler planlanarak çalışanın vücudunun iyileşmesine ve toparlanmasına fırsat tanıyan molalar verilmesi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düzenli bakımı, titreşimin kaynağında azaltılması için kritiktir; aşınmış parçalar, dengesiz dönen aksamlar ve gevşek bağlantılar titreşim ivmesini ciddi oranda artırarak sınır değerleri zorlayabilir.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titreşimli ekipmanları doğru ve güvenli kullanmaları konusunda eğitim verilmeli, titreşimi azaltan aksesuarlar veya kişisel koruyucu donanımlar uygun şekilde temin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titreşime maruziyet durumlarını gösteren ölçüm sonuçlarını ve değerlendirme raporlarını, İSG mevzuatı gereği düzenli olarak kayıt altına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Titreşime maruz kalan çalışanların, periyodik olarak işyeri hekimi tarafından sağlık gözetimine tabi tutulması, meslek hastalıklarının erken teşhisi için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kayıtları, çalışanın işten ayrılmasından sonra da belirli sürelerle saklanmalı ve gerekli durumlarda yetkili kurumların incelemesine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sağlık şikayeti veya maruziyet sınır aşımı durumunda, işveren 6331 sayılı Kanun kapsamında gerekli önlemleri almalı ve gerekirse sağlık gözetim sıklığını artırmalıdır.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Korunma: Anti-Vibrasyon Eldiven ve Süspansiyon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Anti-vibrasyon eldivenleri, el-kol titreşimine maruz kalan çalışanlarda titreşimi kısmen sönümleyerek koruma sağlar; ancak bu eldivenler titreşimin tamamen yok edilmesini sağlamaz ve sadece yardımcı bir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Süspansiyonlu koltuklar, özellikle iş makineleri ve ağır vasıta operatörlerinde tüm vücut titreşimini azaltmak için tasarlanmıştır; koltuk ayarlarının operatörün kilosuna ve boyuna göre yapılması verimlilik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bu ekipmanlar işveren tarafından ücretsiz sağlanmalı ve çalışanın çalışma koşullarına uygunluğu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DİKKAT: Eldivenlerin ve koltukların yalıtım özellikleri zamanla aşınır; bu nedenle ekipmanlar düzenli olarak gözle muayene edilmeli ve deforme olmuş parçalar vakit kaybetmeden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Mühendislik Tedbirleri ve Sönümleme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Sönümleme yöntemleri, titreşimin kaynağında kesilmesini veya iletim yolunun engellenmesini hedefler; bu, kontrol hiyerarşisinde kişisel koruyuculardan daha etkili bir mühendislik çözümüdür.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makinelerinde titreşim izolasyonu için kauçuk veya yaylı sönümleyiciler kullanılır; bu parçalar titreşimin operatör kabinine veya el tutamaklarına ulaşmasını engelleyerek maruziyeti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 teknik imkanları kullanarak titreşimi kaynağında azaltmakla yükümlüdür; modern teknolojilerle üretilen sönümleme sistemleri kaza riskini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ÖNEMLİ: Sönümleme sistemlerinin montajı yetkili kişilerce yapılmalı ve sistemin etkinliği düzenli ölçümlerle doğrulanmalıdır; yanlış monte edilmiş bir sönümleyici titreşimi artırabilir.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Bakımı ve Operasyonel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seviyesi, ekipmanın mekanik durumu ile doğrudan ilişkilidir; bakımsız, yağsız veya aşınmış parçaları olan makineler, yeni hallerine göre çok daha yüksek titreşim yayar.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bakım programı, tüm hareketli parçaların yağlanmasını, gevşeyen cıvataların sıkılmasını ve aşınmış rulmanların değiştirilmesini kapsar; bu uygulamalar titreşimi doğal seviyesinde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iş makinelerinin periyodik kontrolleri ve bakımları, üretici talimatları ve yasal süreler doğrultusunda kayıt altına alınarak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UYARI: Bakım sırasında gözden kaçan küçük bir dengesizlik, operatör üzerinde uzun süreli maruziyete ve zamanla meslek hastalığı belirtilerine neden olabilir; bakım kayıtlarını titizlikle tutun.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Ekipman Seçimi ve Satın Alma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ekipman satın alırken, üreticinin sunduğu titreşim emisyon değerleri mutlaka incelenmelidir; düşük titreşim değerlerine sahip ekipmanlar uzun vadede maliyet ve sağlık açısından daha avantajlıdır.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tasarımlı el aletleri, titreşimi el ve kola daha eşit dağıtarak yerel odaklanmaları engeller; ekipman seçimi yapılırken çalışanın konforu ve kullanım kolaylığı ön planda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çerçevesinde, işveren işe uygun en güvenli ekipmanı seçmekle yükümlüdür; satın alma sürecine İSG uzmanının dahil edilmesi yasal bir gereklilik ve iyi bir uygulamadır.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İPUCU: Ekipman seçimi sırasında, sadece fiyatı değil, titreşim yayılımı ve bakım maliyetlerini de içeren toplam yaşam döngüsü maliyetini değerlendirin.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Etkinlik Değerlendirmesi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tüm azaltma yöntemlerinin etkinliği, periyodik maruziyet ölçümleri ile doğrulanmalıdır; ölçüm sonuçları, yasal sınır değerler ile karşılaştırılarak riskin durumu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periyodik sağlık gözetimleri, özellikle titreşime bağlı el-kol veya vücut rahatsızlıklarının erken teşhisi için hayati öneme sahiptir; şikayetler ciddiye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işveren ölçüm ve sağlık gözetimi sonuçlarını çalışanlarla paylaşmalı ve gerekli durumlarda çalışma süresini kısıtlamalıdır.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SONUÇ: Etkinlik değerlendirmesi sürekli bir süreçtir; maruziyet seviyelerinde artış tespit edilirse, kontrol yöntemleri gözden geçirilmeli ve gerekirse daha ileri mühendislik tedbirleri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Sürelerinin Sınırlandırılması ve Rotasyon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maruziyetini azaltmak için günlük çalışma sürelerinin sınırlandırılması temel bir idari önlemdir; uygulama İş Kanununa İlişkin Çalışma Süreleri Yönetmeliği esasları çerçevesinde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programları, aynı çalışanın gün boyu titreşimli ekipmana maruz kalmasını engeller; vardiya düzenlemeleri ile maruziyet süresi dengeli bir şekilde paylaştırılmalıdır.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toplam günlük titreşim maruziyet değerlerinin, yasal sınırların altında kalması için rotasyon periyotları titizlikle planlanmalı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süresi sınırlamalarını işin doğasına ve kullanılan ekipmanın titreşim şiddetine göre belirlemeli; bu süreçte İSG uzmanı görüşü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Teknik ve İdari Maruziyet Azaltma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seçiminde düşük titreşim değerine sahip makineler tercih edilmeli, 6331 sayılı İş Sağlığı ve Güvenliği Kanunu gereği risk değerlendirmesi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Makinelerin periyodik bakımları, titreşim seviyesini doğrudan etkiler; aşınmış parçaların değişimi ve yağlama işlemleri titreşimi minimize eden en önemli teknik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sönümleyici eldivenler ve ekipmanlar, kişisel koruyucu donanım kapsamında kullanılmalı; ancak bu donanımların etkinliği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titreşimi emici zemin kaplamaları veya platformlar kullanılarak, operatörün maruz kaldığı titreşim enerjisi yapısal olarak azaltılmalıdır.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Ölçüm Yöntemleri ve Ekipmanlar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ölçümleri, 'Çalışanların Gürültü ile İlgili Risklerden Korunmalarına Dair Yönetmelik' hükümlerine uygun olarak, kalibre edilmiş ses seviyesi ölçer cihazları veya gürültü dozimetreleri kullanılarak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sırasında cihazın mikrofonu, çalışanın kulağına mümkün olduğunca yakın tutulmalı ve ortamdaki yansımalar dikkate alınarak doğru pozisyonlandırılmalıdır.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yapacak personelin, cihaz kullanımı ve ölçüm teknikleri konusunda eğitimli olması gerekir; hatalı ölçüm, riskin yanlış değerlendirilmesine ve eksik önlem alınmasına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işyeri ortamının gerçek gürültü haritasını çıkaracak şekilde farklı zaman dilimlerinde ve farklı iş istasyonlarında tekrarlanmalıdır.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 Değişimi ve İş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değişimi uygulaması, titreşimli işlerde çalışanların statik yüklenmesini azaltarak kas-iskelet sistemi hastalıklarını önlemek adına kritik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maruziyeti yüksek olan işler ile düşük riskli işler arasında rotasyon sağlanmalı; çalışanların toplam maruziyet süresi ilgili İSG mevzuatı çerçevesinde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tanımları oluşturulurken, titreşim maruziyeti riski yüksek olan pozisyonlar özel olarak belirtilmeli ve çalışanlar bu konuda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planlamasında, titreşimli ekipman kullanımının yoğun olduğu saatler tespit edilmeli ve bu saatlerde görev değişimi ile maruziyet süresi bölünmelidir.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Düzenlemeleri ve İyileştirme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Titreşimli işlerde çalışanların kas-iskelet sistemini dinlendirmek amacıyla kısa ve sık molalar, uzun süreli molalardan daha verimli sonuçlar vermektedir.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sürelerinde çalışanın titreşimli ortamdan tamamen uzaklaşması sağlanmalı; vücudun titreşim etkisinden arınması için uygun dinlenme alanları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saatleri ve süreleri, İş Kanununa İlişkin Çalışma Süreleri Yönetmeliği ile tanımlanan yasal dinlenme hakları ile uyumlu şekilde yapılandırılmalıdır.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dönemlerinde yapılan hafif germe egzersizleri, titreşime bağlı gelişebilecek dolaşım ve sinir sistemi problemlerinin azaltılmasına yardımcı olmaktadır.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Maruziyet Kontrol Planı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hazırlanan titreşim maruziyet kontrol planı, risk değerlendirmesinin bir parçası olmalı ve 6331 sayılı İş Sağlığı ve Güvenliği Kanunu kapsamında periyodik olarak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planında, hangi ekipmanın ne kadar süreyle kullanılacağı ve hangi personelin rotasyona dahil edileceği net bir şekilde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ölçüm sonuçlarına dayalı olarak oluşturulan bu plan, çalışanların sağlık gözetimi süreçleriyle entegre edilmeli ve sonuçlar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Yöneticiler, kontrol planının uygulanmasından sorumlu tutulmalı; hedeflenen maruziyet sınırlarına uyulup uyulmadığı düzenli denetimlerle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Alfa ve Beta Parçacıkları: Özellikler ve Davranışlar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Alfa parçacıkları iki proton ve iki nötrondan oluşur, kütlesi büyüktür ancak havada çok kısa mesafede durur; kağıt veya cilt tabakası tarafından kolayca durdurulabilir, iç maruziyet durumunda oldukça tehlikelidir.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Beta parçacıkları yüksek hızlı elektronlardır, alfa parçacıklarına göre daha fazla nüfuz etme özelliğine sahiptir; ince metal levhalar veya pleksiglas gibi malzemelerle koruma sağlanması gerekir, ciltle temas etmemelidir.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uyarınca bu tür iyonlaştırıcı radyasyon kaynakları ile çalışan personelin doz takibi yapılmalı, maruziyet riskleri her zaman en düşük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bu parçacıkların tespiti için özel dedektörler kullanılmalı; ölçüm sonuçları kayıt altına alınarak çalışanların yıllık doz sınırları yönetmelikte belirtilen değerleri asla aşmamalıdır.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Gama ve X-Işınları: Nüfuz Gücü ve Ekranlama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Gama ışınları, atom çekirdeğinden yayılan yüksek enerjili elektromanyetik dalgalardır; vücudun tamamından geçebilecek kadar yüksek nüfuz gücüne sahiptir, bu nedenle ağır koruma (kurşun, beton)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X-ışınları, atomun iç yörünge elektron geçişlerinden (karakteristik) veya hızlandırılmış elektronların hedefte yavaşlamasından (röntgen tüpü/bremsstrahlung) üretilen enerjidir; tıbbi görüntüleme ve endüstriyel kontrollerde yaygın kullanılır, gama ışınları gibi ciddi doku hasarına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gereği, bu ışınlarla çalışan alanlarda kurşun zırhlama veya kalın beton duvarlar gibi fiziksel bariyerler kullanılması, çalışan güvenliğini sağlamak için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Gama ve X-ışını kaynaklarının bulunduğu odalarda uyarı levhaları bulunmalı, girişler kontrollü olmalı ve dozimetre kullanımı çalışanlar için mutlak bir kural olarak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Nötron Radyasyonu: Ekranlama Zorlukları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Nötron radyasyonu, atom çekirdeğinden kopan yüksüz parçacıklardır; yüksek nüfuz gücüne sahip oldukları için durdurulmaları zordur, genellikle hafif atom çekirdekleri (su, parafin, plastik) ile yavaşlatılmaları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Nötronlar maddelerle etkileşime girdiğinde ikincil radyasyonlar oluşturabilir, bu nedenle ekranlama tasarımı oldukça karmaşıktır; yanlış ekranlama malzemesi seçimi radyasyon seviyesini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risk değerlendirmesi yaparken nötron kaynaklarının özel tehlikelerini göz önünde bulundurmalı ve uzman görüşü alarak güvenli çalışma alanları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Nötron kaynakları ile çalışan laboratuvar veya endüstriyel tesislerde, çalışma süresi kısıtlaması uygulanmalı ve çalışanların maruz kaldığı doz değerleri periyodik olarak uzman fizikçiler tarafından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Kaynakları: Doğal ve Yapay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kaynakları doğal (güneş, toprak, radon gazı) ve yapay (tıbbi cihazlar, nükleer santraller, endüstriyel ölçüm cihazları) olmak üzere ikiye ayrılır; her iki durumda da iyonlaştırıcı etki aynıdır.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yapay radyasyon kaynaklarının tescilini, stok takibini ve kullanımını sıkı kurallara bağlamıştır; yetkisiz kişilerin bu kaynaklara erişimi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Endüstriyel tesislerde kullanılan radyografi cihazları veya yoğunluk ölçerlerde kaynak muhafazası düzenli kontrol edilmeli, kaynağın sızdırmazlık testleri yasal sürelerinde uzman kurumlarca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radyasyon kaynaklarının yoğun olduğu maden veya yeraltı çalışma alanlarında, havalandırma sistemleri radon gazı birikimini önleyecek kapasitede tasarlanmalı ve ortam ölçümleri süreklilik arz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Radyasyondan Korunma: ALARA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Radyasyondan korunmada temel kural ALARA prensibidir; yani maruziyet mümkün olan en düşük seviyede tutulmalıdır, bu durum zaman, mesafe ve zırhlama kriterleriyle yönetilir.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 prensibi, kaynağın yanında geçirilen süreyi azaltmayı; mesafe prensibi, kaynaktan uzaklaşarak radyasyon şiddetini kare yasasına göre düşürmeyi ifade eder, bu yöntemler en maliyetsiz korunma yollarıdır.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Zırhlama prensibi, radyasyonun türüne uygun malzeme (kurşun, beton, su) kullanarak ışınları engellemek veya şiddetini azaltmaktır; 6331 sayılı Kanun gereği bu önlemlerin etkinliği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radyasyon güvenliği eğitimleri, acil durum planları ve dozimetre kullanımı, yönetmeliklere uygun şekilde yürütülmeli ve tüm süreçler iş sağlığı uzmanları tarafından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Radyasyonun Sağlık Etkileri: Deterministik ve Stokastik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Deterministik etkiler, belirli bir doz eşiğinin aşılması sonucu ortaya çıkan ve şiddeti eşik aşıldıktan sonra dozla birlikte artan etkilerdir; genellikle ani doku hasarlarıyla kendini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Stokastik etkiler ise eşik değeri olmayan, ortaya çıkma olasılığı doz miktarıyla artan ancak şiddeti dozdan bağımsız olan etkilerdir; kanser riski ve genetik değişimler buna örnektir.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kapsamında, her iki etki türü de çalışma ortamında titizlikle izlenmeli ve maruziyet sınırları (doz limitleri) kesinlikle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Deterministik etkiler genellikle kısa vadeli gözlemlenebilirken, stokastik etkiler uzun yıllar sonra ortaya çıkabilir; bu nedenle uzun dönemli sağlık gözetimi süreçleri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Deterministik Etkiler: Eşik Değer ve Radyasyon Yanığı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Deterministik etkiler, hücrelerin ölümü veya fonksiyon kaybı nedeniyle oluşur ve radyasyon yanığı, katarakt veya deri eritemi gibi somut klinik tablolarla karşımıza çıkar.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etkilerin ortaya çıkması için bir eşik doz değeri mevcuttur; bu değerin altında kalan maruziyetlerde klinik düzeyde belirgin bir hasar beklenmez ancak eşik aşılırsa hasar kaçınılmazdır.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radyasyon kaynaklarıyla çalışılan alanlarda bu eşik değerlerin aşılmasını önleyecek teknik koruma önlemlerini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kaldığı dozun doğru ölçülmesi için kişisel dozimetre kullanımı zorunludur; dozimetre kayıtları düzenli olarak denetlenmeli ve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Ölçüm Kayıtları ve Belgeleme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ölçüm sonuçları, tarih, ölçüm noktası, kullanılan cihaz ve ölçümü yapan personel bilgileri ile birlikte yazılı bir rapor haline getirilerek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kayıtları, işverenin risk değerlendirme dosyasının ayrılmaz bir parçasıdır; iş müfettişlerinin denetimlerinde veya olası bir meslek hastalığı incelemesinde kanıt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uzun süreli sağlık gözetimi süreçlerinde çalışanın maruziyet geçmişini izlemek için kullanılmalı ve gizlilik kurallarına uygun şekilde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sonuçlarına göre alınan önlemlerin etkinliği, periyodik olarak yapılacak yeni ölçümlerle doğrulanmalı ve gerekli durumlarda risk değerlendirmesi revize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Stokastik Etkiler: Kanser Riski ve Kalıtsal Hasarlar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Stokastik etkiler, radyasyonun DNA yapısında meydana getirdiği kalıcı mutasyonlar sonucu oluşur; bu mutasyonlar kanser oluşumuna veya gelecek nesillere aktarılabilecek genetik hasarlara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etkilerde güvenli bir doz eşiği yoktur; alınan en küçük doz bile teorik olarak kanser veya genetik bozukluk riskini bir miktar artırabilir, bu yüzden maruziyet her zaman minimumda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çalışanların ömür boyu alabileceği kümülatif dozları sınırlandırarak stokastik riskleri kabul edilebilir seviyelerde tutmayı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 özellikle genetik yatkınlık ve uzun süreli maruziyet geçmişi dikkate alınarak periyodik olarak profesyonel hekimler tarafından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Doz-Etki İlişkisi ve ALARA Prensibi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Doz-etki ilişkisi, maruz kalınan radyasyon miktarı ile biyolojik hasarın şiddeti veya olasılığı arasındaki matematiksel ilişkiyi ifade eder ve radyasyondan korunmanın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ALARA (As Low As Reasonably Achievable) prensibi, tüm radyasyon maruziyetlerinin ekonomik ve teknik imkanlar dahilinde mümkün olan en düşük seviyede tutulmasını emreder.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sağladığı çerçeve içerisinde, işverenler iş süreçlerini optimize ederek çalışanların radyasyon kaynağına gereksiz maruziyetini engellemelidir.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Maruziyetin yoğun olduğu alanlarda çalışma süreleri sınırlandırılmalı ve doz-etki grafikleri incelenerek riskli bölgeler için ilave koruyucu bariyerler inşa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Radyasyondan Korunma: Teknik ve İdari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 mesafe ve zırhlama, radyasyondan korunmada kullanılan temel üçlü kuraldır; radyasyon kaynağına yakınlık süresi azaltılmalı, mesafe artırılmalı ve uygun zırhlama malzemeleri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Yönetmeliği'ne göre, radyasyonla çalışılan alanlar işaretlenmeli, giriş-çıkışlar kontrollü hale getirilmeli ve yetkisiz kişilerin girişi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radyasyon kaynaklarının periyodik bakım ve kalibrasyonlarını yetkili kuruluşlara yaptırmalı ve bu süreçte çalışanlara düzenli İSG eğitimi vererek farkındalıklarını yüksek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olası bir sızıntı veya kontrol dışı radyasyon yayılımına karşı hazırlanmalı ve bu planlar düzenli olarak tatbikatlarla çalışanlara öğretilmelidir.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Kaynaklarının Kullanım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görüntüleme sistemleri (röntgen, bilgisayarlı tomografi) ve radyoterapi cihazları, teşhis ve tedavi süreçlerinde iyonlaştırıcı radyasyon yaymaktadır. Bu kaynaklar, hastaların sağlığı için kritik veriler sunarken çalışanlar için maruziyet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Endüstriyel alanda kullanılan radyasyon kaynakları ise tahribatsız muayene (radyografi), kalınlık ölçümü ve sterilizasyon gibi süreçlerde yoğun olarak tercih edilir. Bu cihazların kullanımı sırasında yayılımın sınırlandırılması, radyasyon güvenliği açısından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uyarınca, bu cihazların kurulumu ve işletimi sırasında radyasyondan korunma prensipleri (uzaklık, zırhlama ve süre) titizlikle uygulanmalıdır. Her türlü radyasyon kaynağı, belirlenen güvenlik eşik değerleri gözetilerek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kaynakların enerjisi ve aktivitesi, cihazın kullanım amacına göre farklılık gösterir. İşveren, ilgili cihazların teknik özelliklerini ve yaydığı radyasyon tipini bilmekle ve çalışanları bilgilendirmekle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Kaynağı Envanter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İşletmede bulunan tüm radyasyon kaynaklarının güncel bir envanteri tutulmalı ve bu kayıtlar düzenli olarak güncellenmelidir. Envanterde cihazın markası, modeli, seri numarası, aktivite değeri ve kullanım amacı açıkça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gereği, kaynakların devri, taşınması veya hizmet dışı bırakılması durumunda kayıtlar derhal güncellenmelidir. Kayıtların doğruluğu, denetimlerde ve acil durum planlamalarında hayati bir rol oynamaktadır.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Envanter yönetimi, kaynakların kaybolmasını veya yetkisiz kişilerin eline geçmesini engellemek amacıyla fiziksel güvenlik önlemleri ile desteklenmelidir. Kayıtların dijital ve basılı kopyaları, güvenli bir şekilde saklanmalı ve yetkili personele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Kaynakların envanter kayıtları, Radyasyon Güvenliği Yönetmeliği uyarınca yetkili otoritenin denetimine hazır tutulmalıdır. Düzenli envanter kontrolleri, işletmedeki radyasyon yükünün takibi için temel bir veri kaynağıdır.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Güvenliği ve Kontrol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kaynaklarının bulunduğu alanlarda, radyasyon seviyesinin sınırlandırılması amacıyla zırhlama, mesafe ve süre kısıtlaması gibi temel korunma yöntemleri uygulanmalıdır. Bu önlemler, çalışanların yıllık doz sınırlarını aşmamasını sağlamak amacıyla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 radyasyon şiddetine göre sınıflandırılmalı ve girişler mutlaka kontrol altında tutulmalıdır. Radyasyon kaynağının bulunduğu bölgelere, yetkisiz girişleri engelleyen uyarı levhaları ve fiziksel bariyerler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kontrol alanlarında radyasyon doz hızının sürekli izlenmesini ve periyodik ölçümlerin yapılmasını zorunlu kılar. Ölçüm cihazları, kalibrasyonu yapılmış ve standartlara uygun ekipmanlar arasından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İyonlaştırıcı radyasyon yayan cihazların bakım ve onarım süreçleri, sadece yetkili teknik personel tarafından gerçekleştirilmelidir. Bakım sırasında cihazın kapalı olduğundan ve radyoaktif kaynağın güvenli konumda kilitlendiğinden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Kaynaklarında Lisanslama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İyonlaştırıcı radyasyon kaynağı bulunduran veya kullanan her işletme, Radyasyon Güvenliği Yönetmeliği kapsamında yetkili kurumdan lisans almak zorundadır. Lisans süreci, cihazın kurulumundan işletmeye alınmasına kadar olan tüm aşamaları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Lisans başvurusu sırasında, radyasyon güvenliği sorumlusu atanmalı ve tesisin radyasyondan korunma planı sunulmalıdır. Bu plan, acil durum senaryolarını, doz takip prosedürlerini ve çalışanların eğitim planlarını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Lisansın geçerliliği, tesisin radyasyon güvenliği standartlarına sürekli uyumuna bağlıdır ve periyodik olarak denetlenir. Lisans koşullarında meydana gelen herhangi bir değişiklik, zaman kaybetmeden ilgili otoriteye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Lisanssız radyasyon kaynağı kullanımı, ağır yasal yaptırımlara ve işyerinin faaliyetinin durdurulmasına yol açabilir. 6331 sayılı İSG Kanunu ve ilgili yönetmelikler çerçevesinde, işletme sahibi lisanslama sürecinin tüm aşamalarından doğrudan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İzleme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ile çalışan personelin maruz kaldığı doz, kişisel dozimetreler aracılığıyla düzenli olarak ölçülmeli ve kayıt altına alınmalıdır. Dozimetreler, çalışanın vücudunun en yüksek doza maruz kalabilecek bölgesine takılmalıdır.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gereği, çalışanların yıllık doz sınırlarını aşmadığı takip edilmeli ve sonuçlar İSG birimi ile paylaşılmalıdır. Doz limitlerinin aşılması durumunda, derhal soruşturma başlatılmalı ve gerekli düzeltici faaliyetler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Radyasyonla çalışanlar için periyodik sağlık muayeneleri, özellikle kan değerleri ve radyasyona duyarlı organlar gözetilerek yapılmalıdır. Sağlık gözetimi sonuçları, çalışanların işe uygunluğunu ve radyasyonun olası etkilerini izlemek için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verileri, uzun vadeli sağlık etkilerinin takibi amacıyla yıllarca saklanmalı ve çalışanın sağlık dosyasında muhafaza edilmelidir. Bu veriler, meslek hastalığı şüphesi durumunda temel kanıt niteliği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Doz Sınırları ve Yasal Düzenlemeler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uyarınca, radyasyon görevlisi için etkin doz sınırı, birbirini izleyen beş yılın ortalaması 20 mSv olacak ve herhangi bir yılda 50 mSv'i aşmayacak şekilde belirlenmiştir. Bu sınır, mesleki maruziyetin kontrol altına alınması ve çalışan sağlığının korunması amacıyla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çalışanların bu sınırı aşmaması için gerekli mühendislik önlemlerini almak ve çalışma sürelerini optimize etmekle yükümlüdür. Radyasyon kaynağı ile çalışılan alanlarda doz sınırları düzenli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yıllık doz limitlerini aşması durumunda, Radyasyon Güvenliği Yönetmeliği çerçevesinde işe devam etme durumu yeniden değerlendirilmelidir. Sınır değerlerin takibi, kurumun radyasyondan korunma sorumlusu tarafından titizlikle yürütülür.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Doz Takibi ve Dozimetre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dozimetreler, radyasyonla çalışan her personelin maruz kaldığı radyasyon miktarını ölçen temel cihazlardır. Bu cihazlar, vücudun radyasyona en çok maruz kalan bölgesinde, genellikle göğüs hizasında veya yaka kısmında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Dozimetreler, yasal mevzuata uygun olarak belirli periyotlarla (aylık veya üç aylık) değerlendirme merkezlerine gönderilerek okunmalıdır. Dozimetrelerin kaybolması veya hasar görmesi durumunda, derhal radyasyondan korunma sorumlusuna bildirim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yanlış kullanımı veya radyasyon kaynağına doğrudan maruz bırakılması, ölçüm sonuçlarının hatalı çıkmasına neden olur. Kişisel dozimetreler sadece ilgili çalışana aittir ve başkası tarafından kullanılamaz.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İşitme Kaybı Türleri ve Tinnitus</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işitme kaybı, aşırı gürültüye kısa süreli maruziyet sonucu oluşur ve genellikle dinlenme sonrası düzelir; ancak bu durum işitme sisteminin zorlandığının en temel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Kalıcı işitme kaybı, uzun süreli gürültü maruziyeti ile iç kulaktaki tüy hücrelerinin geri dönüşümsüz hasar görmesiyle meydana gelir; bu durum tedavi edilemez ve işitme kaybı ömür boyu sürer.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Tinnitus (kulak çınlaması), dışarıdan bir ses olmamasına rağmen kulakta sürekli bir çınlama veya uğultu duyulmasıdır; Çalışanların Gürültü ile İlgili Risklerden Korunmalarına Dair Yönetmelik kapsamında bu durum önemli bir belirtidir.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Tinnitus, genellikle gürültüye bağlı hasarın ilk evrelerinde ortaya çıkar ve yaşam kalitesini ciddi oranda düşürerek uyku bozukluklarına ve psikolojik stres faktörlerine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Ölçüm Yöntemleri ve Ekipmanlar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ölçümleri, pasif dozimetrelerin yanı sıra aktif (dijital) dozimetreler kullanılarak da gerçekleştirilebilir. Aktif dozimetreler, çalışana anlık doz hızı bilgisi vererek, belirlenen sınır aşımında alarm sistemi ile uyarı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ekipmanlarının kalibrasyonu, Radyasyon Güvenliği Yönetmeliği gereğince yetkili laboratuvarlar tarafından düzenli aralıklarla yapılmalıdır. Kalibrasyonu geçmemiş cihazlarla yapılan ölçümler yasal geçerliliğe sahip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radyasyon seviyelerinin izlenmesi için alan dozimetreleri de kullanılmaktadır. Bu cihazlar, çalışma alanındaki radyasyonun homojen dağılıp dağılmadığını kontrol etmek amacıyla stratejik noktalara yerleştirilir.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Doz Sınırı Aşımı Durumunda İnceleme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doz sınırının aşıldığının tespit edilmesi durumunda, kurum yönetimi ve radyasyondan korunma sorumlusu tarafından derhal bir inceleme süreci başlatılmalıdır. Bu süreçte maruziyetin kaynağı, süresi ve nedeni detaylıca araştırılmalıdır.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Olayın tekrarlanmaması için çalışma prosedürleri gözden geçirilerek, gerekli teknik ve idari önlemler alınmalıdır. Aşımın gerçekleştiği çalışma süreci, inceleme sonuçlanana kadar geçici olarak durdurulabilir.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aşımı durumu, mevzuat gereği düzenleyici ve denetleyici kurum olan Nükleer Düzenleme Kurumu (NDK) birimlerine bildirilmelidir. Çalışanın sağlık gözetimi, işyeri hekimi tarafından daha yakından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Yasal Saklama Zorunlulukları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maruziyet kayıtları, çalışanın mesleki hayatı boyunca ve sonrasında belirli bir süre boyunca saklanmak zorundadır. Bu kayıtlar, işverenin yasal sorumluluğunun bir parçasıdır ve denetimlerde ibraz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çalışanın dozimetre sonuçları, dosyalanarak güncel tutulmalıdır. Kayıtlar, kişinin hangi tarihlerde, hangi doz değerlerine maruz kaldığını gösteren kanıt niteliğindedir ve meslek hastalıkları süreçlerinde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dijital ortamda yedeklenmesi ve yetkisiz kişilerin erişimine kapatılması, veri gizliliği açısından gereklidir. İSG mevzuatı kapsamında, bu dokümanların düzenli tutulmaması idari yaptırımlara konu olabilmektedir.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ALARA Prensibinin Temel Taşları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ALARA prensibi, radyasyon maruziyetini teknik ve ekonomik imkanlar dahilinde mümkün olan en düşük seviyede tutmayı hedefler; bu yaklaşım Radyasyon Güvenliği Yönetmeliği ile yasal çerçeveye oturtulmuştur.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 faktörü, radyasyon kaynağına yakın geçen sürenin minimize edilmesini gerektirir; işin daha kısa sürede tamamlanması, toplam dozu doğrudan azaltan en etkili yöntemlerden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Mesafe kuralına göre, radyasyon kaynağı ile aradaki mesafe arttıkça maruziyet karesiyle orantılı olarak azalır; uzaktan kumandalı cihazlar veya tutacaklar kullanılarak güvenli mesafe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Zırhlama, kurşun, beton veya özel kompozit malzemelerden yapılmış kalkanlar kullanılarak radyasyonun çalışan vücuduna ulaşmasının engellenmesidir; kalkanın kalınlığı ve malzeme türü radyasyonun enerjisine göre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Güvenliğinde Optimizasyon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Optimizasyon prensibi, radyasyon maruziyetinin her durumda ekonomik ve sosyal faktörler göz önünde bulundurularak, makul düzeyde en düşük seviyede tutulmasını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radyasyon kaynaklı faaliyetlerde çalışanların ve toplumun maruz kalacağı dozu, uluslararası standartlara ve ilgili İSG mevzuatına uygun olarak optimize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Optimizasyon süreci, sadece teknik önlemleri değil, aynı zamanda çalışma prosedürlerinin düzenli olarak gözden geçirilmesini ve işin gerekliliğinin sorgulanmasını kapsayan bir yönetim sistemidir.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süreçte elde edilen veriler, risk değerlendirmesi raporlarına yansıtılmalı ve radyasyon güvenliği uzmanı tarafından periyodik olarak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Gereksiz Maruziyetten Kaçınma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kaynaklı her türlü işlem, elde edilecek faydanın oluşacak riskten daha büyük olduğu doğrulanmış bir gerekçeye dayanmalıdır; gereksiz hiçbir işleme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radyasyon alanına girişleri, sadece görev tanımı gereği zorunlu olan kişilerle sınırlandırılmalı ve yetkisiz kişilerin kontrollü alanlara erişimi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Maruziyetin önlenmesi için, radyasyon kaynaklarının aktif olduğu süreler dışında güvenli depolama alanlarında muhafaza edilmesi ve kilit sistemlerinin aktif tutulması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çalışanların radyasyonun zararları ve korunma yolları konusunda bilinçlenmesini sağlayarak, gereksiz maruziyetlerin önüne geçilmesinde en önemli idari önlem olarak yer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 Uygulamalarında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Kontrollü alanlarda çalışma yürütülürken, radyasyon seviyelerini anlık olarak takip eden dozimetre cihazlarının kullanımı yasal bir zorunluluktur ve bu cihazlar vücudun en uygun bölgesine takılmalıdır.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içerisinde görsel uyarı levhaları, ikaz lambaları ve sesli alarm sistemleri, çalışanların radyasyon kaynağının durumu hakkında sürekli bilgilendirilmesini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işlerinde radyasyon kaynaklarının doğrudan teması yerine, uzun saplı veya mekanik kavrayıcı ekipmanların kullanımı, kaza riskini ve maruziyet süresini minimuma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sonrası, radyasyon kaynağının güvenli bir şekilde kapatıldığı ve kaynak muhafazasının kilitlendiği, sorumlu personel tarafından onaylanarak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İzleme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radyasyon maruziyet dozları düzenli olarak ölçülmeli ve bu sonuçlar Radyasyon Güvenliği Yönetmeliği kapsamında, yasal süreler boyunca arşivlenerek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değerlerinin belirlenen sınırları aşması durumunda, derhal iş durdurulmalı, kaza incelemesi yapılmalı ve ilgili kamu kurumlarına gerekli bildirimler eksiksiz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İyonlaştırıcı radyasyonla çalışan personel için periyodik sağlık muayeneleri, Çalışanların Sağlık Gözetimine Yönelik Tıbbi Tetkiklerin Usul ve Esasları Hakkında Yönetmelik uyarınca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 çalışanın radyasyon işinde çalışmaya uygunluğunu belirlemek amacıyla kullanılmalı ve olası meslek hastalığı belirtileri erken aşamada teşhis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Güvenlik Programı ve Eğitim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güvenlik programı, iyonlaştırıcı radyasyon kaynakları ile çalışılan tesislerde radyasyon güvenliğini sağlamak için hazırlanan yazılı dökümanlardır.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program kapsamında çalışanlara radyasyonun doğası, riskleri ve korunma yolları hakkında periyodik eğitimler verilmesi Radyasyon Güvenliği Yönetmeliği gereği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kaynakları ile çalışacak personelin, radyasyon güvenliği konusunda gerekli izinlere sahip olması ve bu izinlerin güncel tutulması, tesisin güvenli işletimi açısından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içerikleri, çalışılan radyasyon kaynağının türüne ve personelin görev tanımına özel olarak hazırlanarak, güvenli çalışma kültürünün yerleşmesi hedeflenmelidir.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Radyasyondan Korunma Sorumlusu Görevleri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Radyasyondan Korunma Sorumlusu (RKS), tesisin radyasyon güvenliği politikalarının uygulanmasından birinci derecede sorumlu olan, özel eğitim almış uzman kişidir.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RKS, radyasyon kaynaklarının envanterini tutmak, çalışma alanlarında radyasyon doz ölçümlerini takip etmek ve personelin dozimetre kullanımını denetlemekle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Ayrıca, mevzuat gereği meydana gelebilecek aksaklıkları işverene raporlamak ve gerekli iyileştirme önerilerinde bulunmak, RKS'nin temel görevleri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sorumluluk, 6331 sayılı İş Sağlığı ve Güvenliği Kanunu kapsamında işverenin gözetim yükümlülüğünü doğrudan destekleyen bir idari mekanizmadır.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Gürültüye Bağlı İşitme Kaybı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Gürültüye bağlı işitme kaybı, kulak içindeki koklea yapısında bulunan hassas tüy hücrelerinin yüksek ses basıncı nedeniyle mekanik olarak bozulması ve ölmesiyle gerçekleşir.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kaybı süreci genellikle sinsi ilerler; başlangıçta yüksek frekanslı sesler duyulamaz hale gelirken, zamanla konuşmayı anlama yeteneği de ciddi düzeyde zayıflar.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maruziyet sınır değerlerinin aşılması durumunda işitme sisteminde kalıcı hasar oluşma riski katlanarak artmaktadır.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sisteminin yorulması, hücrelerin kendini yenileme kapasitesini aşan sürekli bir stres altında kalmasıdır; bu durum zamanla hücresel düzeyde nekroz veya apoptoz ile sonuçlanır.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Prosedürleri ve Acil Durumlar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kaynakları ile çalışma prosedürleri, radyasyon doz sınırlarının aşılmaması için belirlenen güvenli çalışma yöntemlerini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zırhlama, mesafe bırakma ve çalışma süresini kısıtlama prensipleri (ALARA ilkesi) uygulanarak maruziyet en düşük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 prosedürleri, olası bir radyasyon sızıntısı veya kaza anında yapılacak tahliye, temizlik ve bildirim süreçlerini detaylı olarak tanımlamalıdır.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acil durum planları düzenli olarak tatbikatlarla denenmeli ve çalışanların bu süreçlere aşinalığı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Sağlık Gözetimi ve Tetkikler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ile çalışan personelin sağlık gözetimi, işe giriş ve periyodik sağlık muayenelerini kapsayan düzenli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kaynaklarına maruz kalan çalışanların kan değerleri, radyolojik tetkikleri ve genel sağlık durumları, belirlenen periyotlarda uzman hekim tarafından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gereği, bu kayıtlar radyasyon güvenliği programının bir parçası olarak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verileri, çalışanın radyasyon riskine karşı korunup korunmadığını doğrulayan en temel göstergedir ve bu verilerin gizliliği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ve Sürekli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güvenlik programının etkinliği, düzenli olarak yapılan iç denetimler ve dış kurum denetimleri ile sürekli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denetimlerde, çalışma prosedürlerine uyum, personel eğitim kayıtları ve radyasyon dozimetre verileri kontrol edilerek eksiklikler tespit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denetim süreçleri ise yasal mevzuat gereği yetkili kurumlar tarafından gerçekleştirilir ve tesisin radyasyon güvenliği standartlarını karşıladığı bağımsız olarak teyit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bulguları, programın sürekli iyileştirilmesi için bir veri kaynağı olarak kullanılmalı ve gerekli düzeltici faaliyetler ivedilikle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Ultraviyole Radyasyonu: Kaynaklar ve Maruziyet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Ultraviyole radyasyonu, kaynak işlemleri, ultraviyole lambalar ve güneş ışığı gibi çeşitli kaynaklardan yayılan iyonlaştırıcı olmayan bir radyasyon türüdür; çalışanlar üzerinde akut ve kronik etkiler bırakabilir.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düzeyi, radyasyonun şiddetine, kaynağa olan mesafeye ve maruz kalınan süreye bağlı olarak değişiklik gösterir; bu nedenle risk değerlendirmesi yaparken kaynakların türü ve yaydığı radyasyon spektrumu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ve Yapay Optik Radyasyon Kaynaklarıyla Çalışmalarda Sağlık ve Güvenlik Önlemleri Hakkında Yönetmelik kapsamında, işverenler UV kaynaklı riskleri analiz etmekle ve gerekli teknik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radyasyon maruziyetini sınırlamak için çalışma alanlarında sınır değerler belirlenmeli ve radyasyon seviyeleri periyodik olarak ölçülerek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Kaynak İşlerinde UV Riski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işlemleri sırasında oluşan yoğun UV radyasyonu, çalışanlarda cilt yanıklarına ve gözlerde 'ark gözü' olarak bilinen fotokeratit rahatsızlığına neden olabilir; bu durum kısa süreli maruziyette bile şiddetli ağrı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arkından yayılan radyasyon, korumasız cilt üzerinde güneş yanığına benzer semptomlar gösterir; uzun vadede ise cilt kanseri gibi ciddi sağlık sorunlarına yol açabilecek kümülatif risk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kaynak bölgelerini fiziksel perdeler veya kaynak kabinleri ile izole ederek, radyasyonun çevreye yayılmasını mühendislik önlemleriyle engellemelidir; bu, toplu koruma prensibinin bir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Kaynakçılar için uygun filtre numarasına sahip maskeler ve radyasyona dayanıklı özel giysiler seçilmeli; bu ekipmanların periyodik olarak hasar kontrolü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Yansıma ve Çevresel Maruziyet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UV radyasyonu parlak ve yansıtıcı yüzeylerden sekerek dolaylı yoldan maruziyete neden olabilir; bu durum, doğrudan kaynağa bakmayan çalışanlar için de ciddi bir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Metalik yüzeyler, beyaz duvarlar veya su birikintileri gibi yansıtıcı ortamlar, radyasyonun etkisini artırabilir; bu nedenle çalışma ortamının tasarımı yansımayı minimize edecek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işyerindeki tüm fiziksel risk etmenlerini değerlendirmelidir; yansımadan kaynaklı dolaylı maruziyet de bu risk değerlendirmesinin bir parçası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mat boya kullanımı ve yansıtıcı yüzeylerin kapatılması gibi basit idari ve teknik önlemler, dolaylı radyasyon maruziyetini önemli ölçüde azaltacaktır.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Süresinin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UV radyasyonuna maruziyet süresi, sağlık üzerindeki olumsuz etkilerin şiddetini doğrudan belirler; maruziyet süresi arttıkça doku hasarı ve kronik rahatsızlık riski katlanarak artar.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radyasyon kaynaklı işlerde rotasyon sistemi uygulayarak veya molalarla maruziyet süresini sınırlandırarak, her bir çalışanın toplam dozunu güvenli sınırlar içerisinde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günlük toplam maruziyet süreleri izlenmeli ve vardiya düzenlemeleri, mümkün olduğunca radyasyon kaynaklı işlerin toplam süresini azaltacak şekilde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Yapay Optik Radyasyon Yönetmeliği ve 6331 risk değerlendirmesi çerçevesinde, maruziyet süreleri ve doz aşım riskleri eğitimlerde düzenli olarak çalışanlara aktarılmalı; çalışanlar kendi maruziyet sürelerini takip etme konusunda bilinçlendirilmelidir.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Korunma Yöntemleri ve KKD</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UV radyasyonuna karşı korunmada hiyerarşi; kaynağın elimine edilmesi, ikame edilmesi, mühendislik önlemleri, idari önlemler ve son çare olarak kişisel koruyucu donanım (KKD) kullanımı şeklindedir.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maruz kalınan UV spektrumuna uygun olmalı; göz koruyucular ve cilt koruyucu giysiler, radyasyonu süzme kapasitesine sahip onaylı ürünler (CE belgeli) arasından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seçilen KKD'lerin bakım, temizlik ve değişim periyotlarını belirlemeli ve çalışanlara bu ekipmanların doğru kullanımına dair uygulamalı eğitimler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uyarınca, tüm koruyucu önlemlerin sürekliliği sağlanmalı ve çalışanların koruyucu ekipman kullanımı işveren tarafından aktif olarak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Ultraviyole Radyasyonun Sağlık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UV radyasyonu, iyonlaştırıcı olmayan radyasyon grubunda yer alır ve cilde doğrudan nüfuz ederek hücresel DNA yapısında hasara yol açabilir. Bu durum, uzun süreli maruziyetlerde cilt kanseri oluşumuna zemin hazırlayan temel risk faktörlerinden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Kanserojen veya Mutajen Maddelerle Çalışmalarda Sağlık ve Güvenlik Önlemleri Hakkında Yönetmelik kapsamında, çalışanların UV radyasyonuna maruziyeti minimize edilmelidir. İşveren, çalışma ortamındaki UV kaynaklarını belirleyerek gerekli mühendislik önlemlerini planlamalıdır.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 kanseri riski, maruz kalınan toplam radyasyon dozu ile doğrudan ilişkilidir; özellikle açık havada çalışanlar ve kaynak gibi yoğun UV yayan ekipman kullananlar yüksek risk grubundadır.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teşhis için düzenli sağlık gözetimi şarttır; İşyeri Hekimi ve Diğer Sağlık Personelinin Görev, Yetki, Sorumluluk ve Eğitimleri Hakkında Yönetmelik gereği riskli işlerde çalışanların periyodik muayeneleri aksatılmamalıdır.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UV Radyasyonunun Göz Sağlığına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Fotokeratitis, halk arasında kaynak gözü olarak bilinen ve kornea tabakasının UV radyasyonu ile ani yanması sonucu oluşan akut bir göz rahatsızlığıdır. Şiddetli ağrı, gözlerde kumlanma hissi ve ışığa karşı aşırı hassasiyetle kendini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ve tekrarlayan UV maruziyeti, göz merceğinin saydamlığını kaybederek bulanıklaşmasına ve katarakt oluşumuna neden olur. Katarakt, görme kaybına kadar varabilen ciddi bir mesleki sağlık sorunudur ve cerrahi müdahale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çalışanlara UV ışınlarına karşı koruma sağlayan onaylı gözlük veya yüz siperlikleri temin edilmelidir. Bu ekipmanlar, işin riskine uygun filtreleme kapasitesine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sağlığının korunması için sadece KKD kullanımı yeterli değildir; çalışma ortamında aydınlatma ve yansıtıcı yüzeylerin kontrol altına alınması gibi toplu koruma önlemleri de eş zamanlı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244</Slides>
  <Notes>244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244</vt:i4>
      </vt:variant>
    </vt:vector>
  </HeadingPairs>
  <TitlesOfParts>
    <vt:vector size="24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Fiziksel Tehlikeler</dc:title>
  <dc:subject>Fiziksel Tehlikeler</dc:subject>
  <dc:creator>Riskmatik İSG Platform</dc:creator>
  <cp:lastModifiedBy>Riskmatik İSG Platform</cp:lastModifiedBy>
  <cp:revision>1</cp:revision>
  <dcterms:created xsi:type="dcterms:W3CDTF">2026-07-27T18:37:18Z</dcterms:created>
  <dcterms:modified xsi:type="dcterms:W3CDTF">2026-07-27T18:37:18Z</dcterms:modified>
</cp:coreProperties>
</file>