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slideMasters/slideMaster29.xml" ContentType="application/vnd.openxmlformats-officedocument.presentationml.slideMaster+xml"/>
  <Override PartName="/ppt/slides/slide29.xml" ContentType="application/vnd.openxmlformats-officedocument.presentationml.slide+xml"/>
  <Override PartName="/ppt/slideMasters/slideMaster30.xml" ContentType="application/vnd.openxmlformats-officedocument.presentationml.slideMaster+xml"/>
  <Override PartName="/ppt/slides/slide30.xml" ContentType="application/vnd.openxmlformats-officedocument.presentationml.slide+xml"/>
  <Override PartName="/ppt/slideMasters/slideMaster31.xml" ContentType="application/vnd.openxmlformats-officedocument.presentationml.slideMaster+xml"/>
  <Override PartName="/ppt/slides/slide31.xml" ContentType="application/vnd.openxmlformats-officedocument.presentationml.slide+xml"/>
  <Override PartName="/ppt/slideMasters/slideMaster32.xml" ContentType="application/vnd.openxmlformats-officedocument.presentationml.slideMaster+xml"/>
  <Override PartName="/ppt/slides/slide32.xml" ContentType="application/vnd.openxmlformats-officedocument.presentationml.slide+xml"/>
  <Override PartName="/ppt/slideMasters/slideMaster33.xml" ContentType="application/vnd.openxmlformats-officedocument.presentationml.slideMaster+xml"/>
  <Override PartName="/ppt/slides/slide33.xml" ContentType="application/vnd.openxmlformats-officedocument.presentationml.slide+xml"/>
  <Override PartName="/ppt/slideMasters/slideMaster34.xml" ContentType="application/vnd.openxmlformats-officedocument.presentationml.slideMaster+xml"/>
  <Override PartName="/ppt/slides/slide34.xml" ContentType="application/vnd.openxmlformats-officedocument.presentationml.slide+xml"/>
  <Override PartName="/ppt/slideMasters/slideMaster35.xml" ContentType="application/vnd.openxmlformats-officedocument.presentationml.slideMaster+xml"/>
  <Override PartName="/ppt/slides/slide35.xml" ContentType="application/vnd.openxmlformats-officedocument.presentationml.slide+xml"/>
  <Override PartName="/ppt/slideMasters/slideMaster36.xml" ContentType="application/vnd.openxmlformats-officedocument.presentationml.slideMaster+xml"/>
  <Override PartName="/ppt/slides/slide36.xml" ContentType="application/vnd.openxmlformats-officedocument.presentationml.slide+xml"/>
  <Override PartName="/ppt/slideMasters/slideMaster37.xml" ContentType="application/vnd.openxmlformats-officedocument.presentationml.slideMaster+xml"/>
  <Override PartName="/ppt/slides/slide37.xml" ContentType="application/vnd.openxmlformats-officedocument.presentationml.slide+xml"/>
  <Override PartName="/ppt/slideMasters/slideMaster38.xml" ContentType="application/vnd.openxmlformats-officedocument.presentationml.slideMaster+xml"/>
  <Override PartName="/ppt/slides/slide38.xml" ContentType="application/vnd.openxmlformats-officedocument.presentationml.slide+xml"/>
  <Override PartName="/ppt/slideMasters/slideMaster39.xml" ContentType="application/vnd.openxmlformats-officedocument.presentationml.slideMaster+xml"/>
  <Override PartName="/ppt/slides/slide39.xml" ContentType="application/vnd.openxmlformats-officedocument.presentationml.slide+xml"/>
  <Override PartName="/ppt/slideMasters/slideMaster40.xml" ContentType="application/vnd.openxmlformats-officedocument.presentationml.slideMaster+xml"/>
  <Override PartName="/ppt/slides/slide40.xml" ContentType="application/vnd.openxmlformats-officedocument.presentationml.slide+xml"/>
  <Override PartName="/ppt/slideMasters/slideMaster41.xml" ContentType="application/vnd.openxmlformats-officedocument.presentationml.slideMaster+xml"/>
  <Override PartName="/ppt/slides/slide41.xml" ContentType="application/vnd.openxmlformats-officedocument.presentationml.slide+xml"/>
  <Override PartName="/ppt/slideMasters/slideMaster42.xml" ContentType="application/vnd.openxmlformats-officedocument.presentationml.slideMaster+xml"/>
  <Override PartName="/ppt/slides/slide42.xml" ContentType="application/vnd.openxmlformats-officedocument.presentationml.slide+xml"/>
  <Override PartName="/ppt/slideMasters/slideMaster43.xml" ContentType="application/vnd.openxmlformats-officedocument.presentationml.slideMaster+xml"/>
  <Override PartName="/ppt/slides/slide43.xml" ContentType="application/vnd.openxmlformats-officedocument.presentationml.slide+xml"/>
  <Override PartName="/ppt/slideMasters/slideMaster44.xml" ContentType="application/vnd.openxmlformats-officedocument.presentationml.slideMaster+xml"/>
  <Override PartName="/ppt/slides/slide44.xml" ContentType="application/vnd.openxmlformats-officedocument.presentationml.slide+xml"/>
  <Override PartName="/ppt/slideMasters/slideMaster45.xml" ContentType="application/vnd.openxmlformats-officedocument.presentationml.slideMaster+xml"/>
  <Override PartName="/ppt/slides/slide45.xml" ContentType="application/vnd.openxmlformats-officedocument.presentationml.slide+xml"/>
  <Override PartName="/ppt/slideMasters/slideMaster46.xml" ContentType="application/vnd.openxmlformats-officedocument.presentationml.slideMaster+xml"/>
  <Override PartName="/ppt/slides/slide46.xml" ContentType="application/vnd.openxmlformats-officedocument.presentationml.slide+xml"/>
  <Override PartName="/ppt/slideMasters/slideMaster47.xml" ContentType="application/vnd.openxmlformats-officedocument.presentationml.slideMaster+xml"/>
  <Override PartName="/ppt/slides/slide47.xml" ContentType="application/vnd.openxmlformats-officedocument.presentationml.slide+xml"/>
  <Override PartName="/ppt/slideMasters/slideMaster48.xml" ContentType="application/vnd.openxmlformats-officedocument.presentationml.slideMaster+xml"/>
  <Override PartName="/ppt/slides/slide48.xml" ContentType="application/vnd.openxmlformats-officedocument.presentationml.slide+xml"/>
  <Override PartName="/ppt/slideMasters/slideMaster49.xml" ContentType="application/vnd.openxmlformats-officedocument.presentationml.slideMaster+xml"/>
  <Override PartName="/ppt/slides/slide49.xml" ContentType="application/vnd.openxmlformats-officedocument.presentationml.slide+xml"/>
  <Override PartName="/ppt/slideMasters/slideMaster50.xml" ContentType="application/vnd.openxmlformats-officedocument.presentationml.slideMaster+xml"/>
  <Override PartName="/ppt/slides/slide50.xml" ContentType="application/vnd.openxmlformats-officedocument.presentationml.slide+xml"/>
  <Override PartName="/ppt/slideMasters/slideMaster51.xml" ContentType="application/vnd.openxmlformats-officedocument.presentationml.slideMaster+xml"/>
  <Override PartName="/ppt/slides/slide51.xml" ContentType="application/vnd.openxmlformats-officedocument.presentationml.slide+xml"/>
  <Override PartName="/ppt/slideMasters/slideMaster52.xml" ContentType="application/vnd.openxmlformats-officedocument.presentationml.slideMaster+xml"/>
  <Override PartName="/ppt/slides/slide52.xml" ContentType="application/vnd.openxmlformats-officedocument.presentationml.slide+xml"/>
  <Override PartName="/ppt/slideMasters/slideMaster53.xml" ContentType="application/vnd.openxmlformats-officedocument.presentationml.slideMaster+xml"/>
  <Override PartName="/ppt/slides/slide53.xml" ContentType="application/vnd.openxmlformats-officedocument.presentationml.slide+xml"/>
  <Override PartName="/ppt/slideMasters/slideMaster54.xml" ContentType="application/vnd.openxmlformats-officedocument.presentationml.slideMaster+xml"/>
  <Override PartName="/ppt/slides/slide54.xml" ContentType="application/vnd.openxmlformats-officedocument.presentationml.slide+xml"/>
  <Override PartName="/ppt/slideMasters/slideMaster55.xml" ContentType="application/vnd.openxmlformats-officedocument.presentationml.slideMaster+xml"/>
  <Override PartName="/ppt/slides/slide55.xml" ContentType="application/vnd.openxmlformats-officedocument.presentationml.slide+xml"/>
  <Override PartName="/ppt/slideMasters/slideMaster56.xml" ContentType="application/vnd.openxmlformats-officedocument.presentationml.slideMaster+xml"/>
  <Override PartName="/ppt/slides/slide56.xml" ContentType="application/vnd.openxmlformats-officedocument.presentationml.slide+xml"/>
  <Override PartName="/ppt/slideMasters/slideMaster57.xml" ContentType="application/vnd.openxmlformats-officedocument.presentationml.slideMaster+xml"/>
  <Override PartName="/ppt/slides/slide57.xml" ContentType="application/vnd.openxmlformats-officedocument.presentationml.slide+xml"/>
  <Override PartName="/ppt/slideMasters/slideMaster58.xml" ContentType="application/vnd.openxmlformats-officedocument.presentationml.slideMaster+xml"/>
  <Override PartName="/ppt/slides/slide58.xml" ContentType="application/vnd.openxmlformats-officedocument.presentationml.slide+xml"/>
  <Override PartName="/ppt/slideMasters/slideMaster59.xml" ContentType="application/vnd.openxmlformats-officedocument.presentationml.slideMaster+xml"/>
  <Override PartName="/ppt/slides/slide59.xml" ContentType="application/vnd.openxmlformats-officedocument.presentationml.slide+xml"/>
  <Override PartName="/ppt/slideMasters/slideMaster60.xml" ContentType="application/vnd.openxmlformats-officedocument.presentationml.slideMaster+xml"/>
  <Override PartName="/ppt/slides/slide60.xml" ContentType="application/vnd.openxmlformats-officedocument.presentationml.slide+xml"/>
  <Override PartName="/ppt/slideMasters/slideMaster61.xml" ContentType="application/vnd.openxmlformats-officedocument.presentationml.slideMaster+xml"/>
  <Override PartName="/ppt/slides/slide61.xml" ContentType="application/vnd.openxmlformats-officedocument.presentationml.slide+xml"/>
  <Override PartName="/ppt/slideMasters/slideMaster62.xml" ContentType="application/vnd.openxmlformats-officedocument.presentationml.slideMaster+xml"/>
  <Override PartName="/ppt/slides/slide62.xml" ContentType="application/vnd.openxmlformats-officedocument.presentationml.slide+xml"/>
  <Override PartName="/ppt/slideMasters/slideMaster63.xml" ContentType="application/vnd.openxmlformats-officedocument.presentationml.slideMaster+xml"/>
  <Override PartName="/ppt/slides/slide63.xml" ContentType="application/vnd.openxmlformats-officedocument.presentationml.slide+xml"/>
  <Override PartName="/ppt/slideMasters/slideMaster64.xml" ContentType="application/vnd.openxmlformats-officedocument.presentationml.slideMaster+xml"/>
  <Override PartName="/ppt/slides/slide64.xml" ContentType="application/vnd.openxmlformats-officedocument.presentationml.slide+xml"/>
  <Override PartName="/ppt/slideMasters/slideMaster65.xml" ContentType="application/vnd.openxmlformats-officedocument.presentationml.slideMaster+xml"/>
  <Override PartName="/ppt/slides/slide65.xml" ContentType="application/vnd.openxmlformats-officedocument.presentationml.slide+xml"/>
  <Override PartName="/ppt/slideMasters/slideMaster66.xml" ContentType="application/vnd.openxmlformats-officedocument.presentationml.slideMaster+xml"/>
  <Override PartName="/ppt/slides/slide66.xml" ContentType="application/vnd.openxmlformats-officedocument.presentationml.slide+xml"/>
  <Override PartName="/ppt/slideMasters/slideMaster67.xml" ContentType="application/vnd.openxmlformats-officedocument.presentationml.slideMaster+xml"/>
  <Override PartName="/ppt/slides/slide67.xml" ContentType="application/vnd.openxmlformats-officedocument.presentationml.slide+xml"/>
  <Override PartName="/ppt/slideMasters/slideMaster68.xml" ContentType="application/vnd.openxmlformats-officedocument.presentationml.slideMaster+xml"/>
  <Override PartName="/ppt/slides/slide68.xml" ContentType="application/vnd.openxmlformats-officedocument.presentationml.slide+xml"/>
  <Override PartName="/ppt/slideMasters/slideMaster69.xml" ContentType="application/vnd.openxmlformats-officedocument.presentationml.slideMaster+xml"/>
  <Override PartName="/ppt/slides/slide69.xml" ContentType="application/vnd.openxmlformats-officedocument.presentationml.slide+xml"/>
  <Override PartName="/ppt/slideMasters/slideMaster70.xml" ContentType="application/vnd.openxmlformats-officedocument.presentationml.slideMaster+xml"/>
  <Override PartName="/ppt/slides/slide70.xml" ContentType="application/vnd.openxmlformats-officedocument.presentationml.slide+xml"/>
  <Override PartName="/ppt/slideMasters/slideMaster71.xml" ContentType="application/vnd.openxmlformats-officedocument.presentationml.slideMaster+xml"/>
  <Override PartName="/ppt/slides/slide71.xml" ContentType="application/vnd.openxmlformats-officedocument.presentationml.slide+xml"/>
  <Override PartName="/ppt/slideMasters/slideMaster72.xml" ContentType="application/vnd.openxmlformats-officedocument.presentationml.slideMaster+xml"/>
  <Override PartName="/ppt/slides/slide72.xml" ContentType="application/vnd.openxmlformats-officedocument.presentationml.slide+xml"/>
  <Override PartName="/ppt/slideMasters/slideMaster73.xml" ContentType="application/vnd.openxmlformats-officedocument.presentationml.slideMaster+xml"/>
  <Override PartName="/ppt/slides/slide73.xml" ContentType="application/vnd.openxmlformats-officedocument.presentationml.slide+xml"/>
  <Override PartName="/ppt/slideMasters/slideMaster74.xml" ContentType="application/vnd.openxmlformats-officedocument.presentationml.slideMaster+xml"/>
  <Override PartName="/ppt/slides/slide74.xml" ContentType="application/vnd.openxmlformats-officedocument.presentationml.slide+xml"/>
  <Override PartName="/ppt/slideMasters/slideMaster75.xml" ContentType="application/vnd.openxmlformats-officedocument.presentationml.slideMaster+xml"/>
  <Override PartName="/ppt/slides/slide75.xml" ContentType="application/vnd.openxmlformats-officedocument.presentationml.slide+xml"/>
  <Override PartName="/ppt/slideMasters/slideMaster76.xml" ContentType="application/vnd.openxmlformats-officedocument.presentationml.slideMaster+xml"/>
  <Override PartName="/ppt/slides/slide76.xml" ContentType="application/vnd.openxmlformats-officedocument.presentationml.slide+xml"/>
  <Override PartName="/ppt/slideMasters/slideMaster77.xml" ContentType="application/vnd.openxmlformats-officedocument.presentationml.slideMaster+xml"/>
  <Override PartName="/ppt/slides/slide77.xml" ContentType="application/vnd.openxmlformats-officedocument.presentationml.slide+xml"/>
  <Override PartName="/ppt/slideMasters/slideMaster78.xml" ContentType="application/vnd.openxmlformats-officedocument.presentationml.slideMaster+xml"/>
  <Override PartName="/ppt/slides/slide78.xml" ContentType="application/vnd.openxmlformats-officedocument.presentationml.slide+xml"/>
  <Override PartName="/ppt/slideMasters/slideMaster79.xml" ContentType="application/vnd.openxmlformats-officedocument.presentationml.slideMaster+xml"/>
  <Override PartName="/ppt/slides/slide79.xml" ContentType="application/vnd.openxmlformats-officedocument.presentationml.slide+xml"/>
  <Override PartName="/ppt/slideMasters/slideMaster80.xml" ContentType="application/vnd.openxmlformats-officedocument.presentationml.slideMaster+xml"/>
  <Override PartName="/ppt/slides/slide80.xml" ContentType="application/vnd.openxmlformats-officedocument.presentationml.slide+xml"/>
  <Override PartName="/ppt/slideMasters/slideMaster81.xml" ContentType="application/vnd.openxmlformats-officedocument.presentationml.slideMaster+xml"/>
  <Override PartName="/ppt/slides/slide81.xml" ContentType="application/vnd.openxmlformats-officedocument.presentationml.slide+xml"/>
  <Override PartName="/ppt/slideMasters/slideMaster82.xml" ContentType="application/vnd.openxmlformats-officedocument.presentationml.slideMaster+xml"/>
  <Override PartName="/ppt/slides/slide82.xml" ContentType="application/vnd.openxmlformats-officedocument.presentationml.slide+xml"/>
  <Override PartName="/ppt/slideMasters/slideMaster83.xml" ContentType="application/vnd.openxmlformats-officedocument.presentationml.slideMaster+xml"/>
  <Override PartName="/ppt/slides/slide83.xml" ContentType="application/vnd.openxmlformats-officedocument.presentationml.slide+xml"/>
  <Override PartName="/ppt/slideMasters/slideMaster84.xml" ContentType="application/vnd.openxmlformats-officedocument.presentationml.slideMaster+xml"/>
  <Override PartName="/ppt/slides/slide84.xml" ContentType="application/vnd.openxmlformats-officedocument.presentationml.slide+xml"/>
  <Override PartName="/ppt/slideMasters/slideMaster85.xml" ContentType="application/vnd.openxmlformats-officedocument.presentationml.slideMaster+xml"/>
  <Override PartName="/ppt/slides/slide85.xml" ContentType="application/vnd.openxmlformats-officedocument.presentationml.slide+xml"/>
  <Override PartName="/ppt/slideMasters/slideMaster86.xml" ContentType="application/vnd.openxmlformats-officedocument.presentationml.slideMaster+xml"/>
  <Override PartName="/ppt/slides/slide86.xml" ContentType="application/vnd.openxmlformats-officedocument.presentationml.slide+xml"/>
  <Override PartName="/ppt/slideMasters/slideMaster87.xml" ContentType="application/vnd.openxmlformats-officedocument.presentationml.slideMaster+xml"/>
  <Override PartName="/ppt/slides/slide87.xml" ContentType="application/vnd.openxmlformats-officedocument.presentationml.slide+xml"/>
  <Override PartName="/ppt/slideMasters/slideMaster88.xml" ContentType="application/vnd.openxmlformats-officedocument.presentationml.slideMaster+xml"/>
  <Override PartName="/ppt/slides/slide88.xml" ContentType="application/vnd.openxmlformats-officedocument.presentationml.slide+xml"/>
  <Override PartName="/ppt/slideMasters/slideMaster89.xml" ContentType="application/vnd.openxmlformats-officedocument.presentationml.slideMaster+xml"/>
  <Override PartName="/ppt/slides/slide89.xml" ContentType="application/vnd.openxmlformats-officedocument.presentationml.slide+xml"/>
  <Override PartName="/ppt/slideMasters/slideMaster90.xml" ContentType="application/vnd.openxmlformats-officedocument.presentationml.slideMaster+xml"/>
  <Override PartName="/ppt/slides/slide90.xml" ContentType="application/vnd.openxmlformats-officedocument.presentationml.slide+xml"/>
  <Override PartName="/ppt/slideMasters/slideMaster91.xml" ContentType="application/vnd.openxmlformats-officedocument.presentationml.slideMaster+xml"/>
  <Override PartName="/ppt/slides/slide91.xml" ContentType="application/vnd.openxmlformats-officedocument.presentationml.slide+xml"/>
  <Override PartName="/ppt/slideMasters/slideMaster92.xml" ContentType="application/vnd.openxmlformats-officedocument.presentationml.slideMaster+xml"/>
  <Override PartName="/ppt/slides/slide92.xml" ContentType="application/vnd.openxmlformats-officedocument.presentationml.slide+xml"/>
  <Override PartName="/ppt/slideMasters/slideMaster93.xml" ContentType="application/vnd.openxmlformats-officedocument.presentationml.slideMaster+xml"/>
  <Override PartName="/ppt/slides/slide93.xml" ContentType="application/vnd.openxmlformats-officedocument.presentationml.slide+xml"/>
  <Override PartName="/ppt/slideMasters/slideMaster94.xml" ContentType="application/vnd.openxmlformats-officedocument.presentationml.slideMaster+xml"/>
  <Override PartName="/ppt/slides/slide94.xml" ContentType="application/vnd.openxmlformats-officedocument.presentationml.slide+xml"/>
  <Override PartName="/ppt/slideMasters/slideMaster95.xml" ContentType="application/vnd.openxmlformats-officedocument.presentationml.slideMaster+xml"/>
  <Override PartName="/ppt/slides/slide95.xml" ContentType="application/vnd.openxmlformats-officedocument.presentationml.slide+xml"/>
  <Override PartName="/ppt/slideMasters/slideMaster96.xml" ContentType="application/vnd.openxmlformats-officedocument.presentationml.slideMaster+xml"/>
  <Override PartName="/ppt/slides/slide96.xml" ContentType="application/vnd.openxmlformats-officedocument.presentationml.slide+xml"/>
  <Override PartName="/ppt/slideMasters/slideMaster97.xml" ContentType="application/vnd.openxmlformats-officedocument.presentationml.slideMaster+xml"/>
  <Override PartName="/ppt/slides/slide97.xml" ContentType="application/vnd.openxmlformats-officedocument.presentationml.slide+xml"/>
  <Override PartName="/ppt/slideMasters/slideMaster98.xml" ContentType="application/vnd.openxmlformats-officedocument.presentationml.slideMaster+xml"/>
  <Override PartName="/ppt/slides/slide98.xml" ContentType="application/vnd.openxmlformats-officedocument.presentationml.slide+xml"/>
  <Override PartName="/ppt/slideMasters/slideMaster99.xml" ContentType="application/vnd.openxmlformats-officedocument.presentationml.slideMaster+xml"/>
  <Override PartName="/ppt/slides/slide99.xml" ContentType="application/vnd.openxmlformats-officedocument.presentationml.slide+xml"/>
  <Override PartName="/ppt/slideMasters/slideMaster100.xml" ContentType="application/vnd.openxmlformats-officedocument.presentationml.slideMaster+xml"/>
  <Override PartName="/ppt/slides/slide100.xml" ContentType="application/vnd.openxmlformats-officedocument.presentationml.slide+xml"/>
  <Override PartName="/ppt/slideMasters/slideMaster101.xml" ContentType="application/vnd.openxmlformats-officedocument.presentationml.slideMaster+xml"/>
  <Override PartName="/ppt/slides/slide101.xml" ContentType="application/vnd.openxmlformats-officedocument.presentationml.slide+xml"/>
  <Override PartName="/ppt/slideMasters/slideMaster102.xml" ContentType="application/vnd.openxmlformats-officedocument.presentationml.slideMaster+xml"/>
  <Override PartName="/ppt/slides/slide102.xml" ContentType="application/vnd.openxmlformats-officedocument.presentationml.slide+xml"/>
  <Override PartName="/ppt/slideMasters/slideMaster103.xml" ContentType="application/vnd.openxmlformats-officedocument.presentationml.slideMaster+xml"/>
  <Override PartName="/ppt/slides/slide103.xml" ContentType="application/vnd.openxmlformats-officedocument.presentationml.slide+xml"/>
  <Override PartName="/ppt/slideMasters/slideMaster104.xml" ContentType="application/vnd.openxmlformats-officedocument.presentationml.slideMaster+xml"/>
  <Override PartName="/ppt/slides/slide104.xml" ContentType="application/vnd.openxmlformats-officedocument.presentationml.slide+xml"/>
  <Override PartName="/ppt/slideMasters/slideMaster105.xml" ContentType="application/vnd.openxmlformats-officedocument.presentationml.slideMaster+xml"/>
  <Override PartName="/ppt/slides/slide105.xml" ContentType="application/vnd.openxmlformats-officedocument.presentationml.slide+xml"/>
  <Override PartName="/ppt/slideMasters/slideMaster106.xml" ContentType="application/vnd.openxmlformats-officedocument.presentationml.slideMaster+xml"/>
  <Override PartName="/ppt/slides/slide106.xml" ContentType="application/vnd.openxmlformats-officedocument.presentationml.slide+xml"/>
  <Override PartName="/ppt/slideMasters/slideMaster107.xml" ContentType="application/vnd.openxmlformats-officedocument.presentationml.slideMaster+xml"/>
  <Override PartName="/ppt/slides/slide107.xml" ContentType="application/vnd.openxmlformats-officedocument.presentationml.slide+xml"/>
  <Override PartName="/ppt/slideMasters/slideMaster108.xml" ContentType="application/vnd.openxmlformats-officedocument.presentationml.slideMaster+xml"/>
  <Override PartName="/ppt/slides/slide108.xml" ContentType="application/vnd.openxmlformats-officedocument.presentationml.slide+xml"/>
  <Override PartName="/ppt/slideMasters/slideMaster109.xml" ContentType="application/vnd.openxmlformats-officedocument.presentationml.slideMaster+xml"/>
  <Override PartName="/ppt/slides/slide109.xml" ContentType="application/vnd.openxmlformats-officedocument.presentationml.slide+xml"/>
  <Override PartName="/ppt/slideMasters/slideMaster110.xml" ContentType="application/vnd.openxmlformats-officedocument.presentationml.slideMaster+xml"/>
  <Override PartName="/ppt/slides/slide110.xml" ContentType="application/vnd.openxmlformats-officedocument.presentationml.slide+xml"/>
  <Override PartName="/ppt/slideMasters/slideMaster111.xml" ContentType="application/vnd.openxmlformats-officedocument.presentationml.slideMaster+xml"/>
  <Override PartName="/ppt/slides/slide111.xml" ContentType="application/vnd.openxmlformats-officedocument.presentationml.slide+xml"/>
  <Override PartName="/ppt/slideMasters/slideMaster112.xml" ContentType="application/vnd.openxmlformats-officedocument.presentationml.slideMaster+xml"/>
  <Override PartName="/ppt/slides/slide112.xml" ContentType="application/vnd.openxmlformats-officedocument.presentationml.slide+xml"/>
  <Override PartName="/ppt/slideMasters/slideMaster113.xml" ContentType="application/vnd.openxmlformats-officedocument.presentationml.slideMaster+xml"/>
  <Override PartName="/ppt/slides/slide113.xml" ContentType="application/vnd.openxmlformats-officedocument.presentationml.slide+xml"/>
  <Override PartName="/ppt/slideMasters/slideMaster114.xml" ContentType="application/vnd.openxmlformats-officedocument.presentationml.slideMaster+xml"/>
  <Override PartName="/ppt/slides/slide114.xml" ContentType="application/vnd.openxmlformats-officedocument.presentationml.slide+xml"/>
  <Override PartName="/ppt/slideMasters/slideMaster115.xml" ContentType="application/vnd.openxmlformats-officedocument.presentationml.slideMaster+xml"/>
  <Override PartName="/ppt/slides/slide115.xml" ContentType="application/vnd.openxmlformats-officedocument.presentationml.slide+xml"/>
  <Override PartName="/ppt/slideMasters/slideMaster116.xml" ContentType="application/vnd.openxmlformats-officedocument.presentationml.slideMaster+xml"/>
  <Override PartName="/ppt/slides/slide116.xml" ContentType="application/vnd.openxmlformats-officedocument.presentationml.slide+xml"/>
  <Override PartName="/ppt/slideMasters/slideMaster117.xml" ContentType="application/vnd.openxmlformats-officedocument.presentationml.slideMaster+xml"/>
  <Override PartName="/ppt/slides/slide117.xml" ContentType="application/vnd.openxmlformats-officedocument.presentationml.slide+xml"/>
  <Override PartName="/ppt/slideMasters/slideMaster118.xml" ContentType="application/vnd.openxmlformats-officedocument.presentationml.slideMaster+xml"/>
  <Override PartName="/ppt/slides/slide118.xml" ContentType="application/vnd.openxmlformats-officedocument.presentationml.slide+xml"/>
  <Override PartName="/ppt/slideMasters/slideMaster119.xml" ContentType="application/vnd.openxmlformats-officedocument.presentationml.slideMaster+xml"/>
  <Override PartName="/ppt/slides/slide119.xml" ContentType="application/vnd.openxmlformats-officedocument.presentationml.slide+xml"/>
  <Override PartName="/ppt/slideMasters/slideMaster120.xml" ContentType="application/vnd.openxmlformats-officedocument.presentationml.slideMaster+xml"/>
  <Override PartName="/ppt/slides/slide120.xml" ContentType="application/vnd.openxmlformats-officedocument.presentationml.slide+xml"/>
  <Override PartName="/ppt/slideMasters/slideMaster121.xml" ContentType="application/vnd.openxmlformats-officedocument.presentationml.slideMaster+xml"/>
  <Override PartName="/ppt/slides/slide121.xml" ContentType="application/vnd.openxmlformats-officedocument.presentationml.slide+xml"/>
  <Override PartName="/ppt/slideMasters/slideMaster122.xml" ContentType="application/vnd.openxmlformats-officedocument.presentationml.slideMaster+xml"/>
  <Override PartName="/ppt/slides/slide122.xml" ContentType="application/vnd.openxmlformats-officedocument.presentationml.slide+xml"/>
  <Override PartName="/ppt/slideMasters/slideMaster123.xml" ContentType="application/vnd.openxmlformats-officedocument.presentationml.slideMaster+xml"/>
  <Override PartName="/ppt/slides/slide123.xml" ContentType="application/vnd.openxmlformats-officedocument.presentationml.slide+xml"/>
  <Override PartName="/ppt/slideMasters/slideMaster124.xml" ContentType="application/vnd.openxmlformats-officedocument.presentationml.slideMaster+xml"/>
  <Override PartName="/ppt/slides/slide124.xml" ContentType="application/vnd.openxmlformats-officedocument.presentationml.slide+xml"/>
  <Override PartName="/ppt/slideMasters/slideMaster125.xml" ContentType="application/vnd.openxmlformats-officedocument.presentationml.slideMaster+xml"/>
  <Override PartName="/ppt/slides/slide125.xml" ContentType="application/vnd.openxmlformats-officedocument.presentationml.slide+xml"/>
  <Override PartName="/ppt/slideMasters/slideMaster126.xml" ContentType="application/vnd.openxmlformats-officedocument.presentationml.slideMaster+xml"/>
  <Override PartName="/ppt/slides/slide126.xml" ContentType="application/vnd.openxmlformats-officedocument.presentationml.slide+xml"/>
  <Override PartName="/ppt/slideMasters/slideMaster127.xml" ContentType="application/vnd.openxmlformats-officedocument.presentationml.slideMaster+xml"/>
  <Override PartName="/ppt/slides/slide127.xml" ContentType="application/vnd.openxmlformats-officedocument.presentationml.slide+xml"/>
  <Override PartName="/ppt/slideMasters/slideMaster128.xml" ContentType="application/vnd.openxmlformats-officedocument.presentationml.slideMaster+xml"/>
  <Override PartName="/ppt/slides/slide128.xml" ContentType="application/vnd.openxmlformats-officedocument.presentationml.slide+xml"/>
  <Override PartName="/ppt/slideMasters/slideMaster129.xml" ContentType="application/vnd.openxmlformats-officedocument.presentationml.slideMaster+xml"/>
  <Override PartName="/ppt/slides/slide129.xml" ContentType="application/vnd.openxmlformats-officedocument.presentationml.slide+xml"/>
  <Override PartName="/ppt/slideMasters/slideMaster130.xml" ContentType="application/vnd.openxmlformats-officedocument.presentationml.slideMaster+xml"/>
  <Override PartName="/ppt/slides/slide130.xml" ContentType="application/vnd.openxmlformats-officedocument.presentationml.slide+xml"/>
  <Override PartName="/ppt/slideMasters/slideMaster131.xml" ContentType="application/vnd.openxmlformats-officedocument.presentationml.slideMaster+xml"/>
  <Override PartName="/ppt/slides/slide131.xml" ContentType="application/vnd.openxmlformats-officedocument.presentationml.slide+xml"/>
  <Override PartName="/ppt/slideMasters/slideMaster132.xml" ContentType="application/vnd.openxmlformats-officedocument.presentationml.slideMaster+xml"/>
  <Override PartName="/ppt/slides/slide132.xml" ContentType="application/vnd.openxmlformats-officedocument.presentationml.slide+xml"/>
  <Override PartName="/ppt/slideMasters/slideMaster133.xml" ContentType="application/vnd.openxmlformats-officedocument.presentationml.slideMaster+xml"/>
  <Override PartName="/ppt/slides/slide133.xml" ContentType="application/vnd.openxmlformats-officedocument.presentationml.slide+xml"/>
  <Override PartName="/ppt/slideMasters/slideMaster134.xml" ContentType="application/vnd.openxmlformats-officedocument.presentationml.slideMaster+xml"/>
  <Override PartName="/ppt/slides/slide134.xml" ContentType="application/vnd.openxmlformats-officedocument.presentationml.slide+xml"/>
  <Override PartName="/ppt/slideMasters/slideMaster135.xml" ContentType="application/vnd.openxmlformats-officedocument.presentationml.slideMaster+xml"/>
  <Override PartName="/ppt/slides/slide135.xml" ContentType="application/vnd.openxmlformats-officedocument.presentationml.slide+xml"/>
  <Override PartName="/ppt/slideMasters/slideMaster136.xml" ContentType="application/vnd.openxmlformats-officedocument.presentationml.slideMaster+xml"/>
  <Override PartName="/ppt/slides/slide136.xml" ContentType="application/vnd.openxmlformats-officedocument.presentationml.slide+xml"/>
  <Override PartName="/ppt/slideMasters/slideMaster137.xml" ContentType="application/vnd.openxmlformats-officedocument.presentationml.slideMaster+xml"/>
  <Override PartName="/ppt/slides/slide137.xml" ContentType="application/vnd.openxmlformats-officedocument.presentationml.slide+xml"/>
  <Override PartName="/ppt/slideMasters/slideMaster138.xml" ContentType="application/vnd.openxmlformats-officedocument.presentationml.slideMaster+xml"/>
  <Override PartName="/ppt/slides/slide138.xml" ContentType="application/vnd.openxmlformats-officedocument.presentationml.slide+xml"/>
  <Override PartName="/ppt/slideMasters/slideMaster139.xml" ContentType="application/vnd.openxmlformats-officedocument.presentationml.slideMaster+xml"/>
  <Override PartName="/ppt/slides/slide139.xml" ContentType="application/vnd.openxmlformats-officedocument.presentationml.slide+xml"/>
  <Override PartName="/ppt/slideMasters/slideMaster140.xml" ContentType="application/vnd.openxmlformats-officedocument.presentationml.slideMaster+xml"/>
  <Override PartName="/ppt/slides/slide140.xml" ContentType="application/vnd.openxmlformats-officedocument.presentationml.slide+xml"/>
  <Override PartName="/ppt/slideMasters/slideMaster141.xml" ContentType="application/vnd.openxmlformats-officedocument.presentationml.slideMaster+xml"/>
  <Override PartName="/ppt/slides/slide141.xml" ContentType="application/vnd.openxmlformats-officedocument.presentationml.slide+xml"/>
  <Override PartName="/ppt/slideMasters/slideMaster142.xml" ContentType="application/vnd.openxmlformats-officedocument.presentationml.slideMaster+xml"/>
  <Override PartName="/ppt/slides/slide142.xml" ContentType="application/vnd.openxmlformats-officedocument.presentationml.slide+xml"/>
  <Override PartName="/ppt/slideMasters/slideMaster143.xml" ContentType="application/vnd.openxmlformats-officedocument.presentationml.slideMaster+xml"/>
  <Override PartName="/ppt/slides/slide143.xml" ContentType="application/vnd.openxmlformats-officedocument.presentationml.slide+xml"/>
  <Override PartName="/ppt/slideMasters/slideMaster144.xml" ContentType="application/vnd.openxmlformats-officedocument.presentationml.slideMaster+xml"/>
  <Override PartName="/ppt/slides/slide144.xml" ContentType="application/vnd.openxmlformats-officedocument.presentationml.slide+xml"/>
  <Override PartName="/ppt/slideMasters/slideMaster145.xml" ContentType="application/vnd.openxmlformats-officedocument.presentationml.slideMaster+xml"/>
  <Override PartName="/ppt/slides/slide145.xml" ContentType="application/vnd.openxmlformats-officedocument.presentationml.slide+xml"/>
  <Override PartName="/ppt/slideMasters/slideMaster146.xml" ContentType="application/vnd.openxmlformats-officedocument.presentationml.slideMaster+xml"/>
  <Override PartName="/ppt/slides/slide146.xml" ContentType="application/vnd.openxmlformats-officedocument.presentationml.slide+xml"/>
  <Override PartName="/ppt/slideMasters/slideMaster147.xml" ContentType="application/vnd.openxmlformats-officedocument.presentationml.slideMaster+xml"/>
  <Override PartName="/ppt/slides/slide147.xml" ContentType="application/vnd.openxmlformats-officedocument.presentationml.slide+xml"/>
  <Override PartName="/ppt/slideMasters/slideMaster148.xml" ContentType="application/vnd.openxmlformats-officedocument.presentationml.slideMaster+xml"/>
  <Override PartName="/ppt/slides/slide148.xml" ContentType="application/vnd.openxmlformats-officedocument.presentationml.slide+xml"/>
  <Override PartName="/ppt/slideMasters/slideMaster149.xml" ContentType="application/vnd.openxmlformats-officedocument.presentationml.slideMaster+xml"/>
  <Override PartName="/ppt/slides/slide149.xml" ContentType="application/vnd.openxmlformats-officedocument.presentationml.slide+xml"/>
  <Override PartName="/ppt/slideMasters/slideMaster150.xml" ContentType="application/vnd.openxmlformats-officedocument.presentationml.slideMaster+xml"/>
  <Override PartName="/ppt/slides/slide150.xml" ContentType="application/vnd.openxmlformats-officedocument.presentationml.slide+xml"/>
  <Override PartName="/ppt/slideMasters/slideMaster151.xml" ContentType="application/vnd.openxmlformats-officedocument.presentationml.slideMaster+xml"/>
  <Override PartName="/ppt/slides/slide151.xml" ContentType="application/vnd.openxmlformats-officedocument.presentationml.slide+xml"/>
  <Override PartName="/ppt/slideMasters/slideMaster152.xml" ContentType="application/vnd.openxmlformats-officedocument.presentationml.slideMaster+xml"/>
  <Override PartName="/ppt/slides/slide152.xml" ContentType="application/vnd.openxmlformats-officedocument.presentationml.slide+xml"/>
  <Override PartName="/ppt/slideMasters/slideMaster153.xml" ContentType="application/vnd.openxmlformats-officedocument.presentationml.slideMaster+xml"/>
  <Override PartName="/ppt/slides/slide153.xml" ContentType="application/vnd.openxmlformats-officedocument.presentationml.slide+xml"/>
  <Override PartName="/ppt/slideMasters/slideMaster154.xml" ContentType="application/vnd.openxmlformats-officedocument.presentationml.slideMaster+xml"/>
  <Override PartName="/ppt/slides/slide154.xml" ContentType="application/vnd.openxmlformats-officedocument.presentationml.slide+xml"/>
  <Override PartName="/ppt/slideMasters/slideMaster155.xml" ContentType="application/vnd.openxmlformats-officedocument.presentationml.slideMaster+xml"/>
  <Override PartName="/ppt/slides/slide155.xml" ContentType="application/vnd.openxmlformats-officedocument.presentationml.slide+xml"/>
  <Override PartName="/ppt/slideMasters/slideMaster156.xml" ContentType="application/vnd.openxmlformats-officedocument.presentationml.slideMaster+xml"/>
  <Override PartName="/ppt/slides/slide156.xml" ContentType="application/vnd.openxmlformats-officedocument.presentationml.slide+xml"/>
  <Override PartName="/ppt/slideMasters/slideMaster157.xml" ContentType="application/vnd.openxmlformats-officedocument.presentationml.slideMaster+xml"/>
  <Override PartName="/ppt/slides/slide157.xml" ContentType="application/vnd.openxmlformats-officedocument.presentationml.slide+xml"/>
  <Override PartName="/ppt/slideMasters/slideMaster158.xml" ContentType="application/vnd.openxmlformats-officedocument.presentationml.slideMaster+xml"/>
  <Override PartName="/ppt/slides/slide158.xml" ContentType="application/vnd.openxmlformats-officedocument.presentationml.slide+xml"/>
  <Override PartName="/ppt/slideMasters/slideMaster159.xml" ContentType="application/vnd.openxmlformats-officedocument.presentationml.slideMaster+xml"/>
  <Override PartName="/ppt/slides/slide159.xml" ContentType="application/vnd.openxmlformats-officedocument.presentationml.slide+xml"/>
  <Override PartName="/ppt/slideMasters/slideMaster160.xml" ContentType="application/vnd.openxmlformats-officedocument.presentationml.slideMaster+xml"/>
  <Override PartName="/ppt/slides/slide160.xml" ContentType="application/vnd.openxmlformats-officedocument.presentationml.slide+xml"/>
  <Override PartName="/ppt/slideMasters/slideMaster161.xml" ContentType="application/vnd.openxmlformats-officedocument.presentationml.slideMaster+xml"/>
  <Override PartName="/ppt/slides/slide161.xml" ContentType="application/vnd.openxmlformats-officedocument.presentationml.slide+xml"/>
  <Override PartName="/ppt/slideMasters/slideMaster162.xml" ContentType="application/vnd.openxmlformats-officedocument.presentationml.slideMaster+xml"/>
  <Override PartName="/ppt/slides/slide162.xml" ContentType="application/vnd.openxmlformats-officedocument.presentationml.slide+xml"/>
  <Override PartName="/ppt/slideMasters/slideMaster163.xml" ContentType="application/vnd.openxmlformats-officedocument.presentationml.slideMaster+xml"/>
  <Override PartName="/ppt/slides/slide163.xml" ContentType="application/vnd.openxmlformats-officedocument.presentationml.slide+xml"/>
  <Override PartName="/ppt/slideMasters/slideMaster164.xml" ContentType="application/vnd.openxmlformats-officedocument.presentationml.slideMaster+xml"/>
  <Override PartName="/ppt/slides/slide164.xml" ContentType="application/vnd.openxmlformats-officedocument.presentationml.slide+xml"/>
  <Override PartName="/ppt/slideMasters/slideMaster165.xml" ContentType="application/vnd.openxmlformats-officedocument.presentationml.slideMaster+xml"/>
  <Override PartName="/ppt/slides/slide165.xml" ContentType="application/vnd.openxmlformats-officedocument.presentationml.slide+xml"/>
  <Override PartName="/ppt/slideMasters/slideMaster166.xml" ContentType="application/vnd.openxmlformats-officedocument.presentationml.slideMaster+xml"/>
  <Override PartName="/ppt/slides/slide166.xml" ContentType="application/vnd.openxmlformats-officedocument.presentationml.slide+xml"/>
  <Override PartName="/ppt/slideMasters/slideMaster167.xml" ContentType="application/vnd.openxmlformats-officedocument.presentationml.slideMaster+xml"/>
  <Override PartName="/ppt/slides/slide167.xml" ContentType="application/vnd.openxmlformats-officedocument.presentationml.slide+xml"/>
  <Override PartName="/ppt/slideMasters/slideMaster168.xml" ContentType="application/vnd.openxmlformats-officedocument.presentationml.slideMaster+xml"/>
  <Override PartName="/ppt/slides/slide168.xml" ContentType="application/vnd.openxmlformats-officedocument.presentationml.slide+xml"/>
  <Override PartName="/ppt/slideMasters/slideMaster169.xml" ContentType="application/vnd.openxmlformats-officedocument.presentationml.slideMaster+xml"/>
  <Override PartName="/ppt/slides/slide169.xml" ContentType="application/vnd.openxmlformats-officedocument.presentationml.slide+xml"/>
  <Override PartName="/ppt/slideMasters/slideMaster170.xml" ContentType="application/vnd.openxmlformats-officedocument.presentationml.slideMaster+xml"/>
  <Override PartName="/ppt/slides/slide170.xml" ContentType="application/vnd.openxmlformats-officedocument.presentationml.slide+xml"/>
  <Override PartName="/ppt/slideMasters/slideMaster171.xml" ContentType="application/vnd.openxmlformats-officedocument.presentationml.slideMaster+xml"/>
  <Override PartName="/ppt/slides/slide171.xml" ContentType="application/vnd.openxmlformats-officedocument.presentationml.slide+xml"/>
  <Override PartName="/ppt/slideMasters/slideMaster172.xml" ContentType="application/vnd.openxmlformats-officedocument.presentationml.slideMaster+xml"/>
  <Override PartName="/ppt/slides/slide172.xml" ContentType="application/vnd.openxmlformats-officedocument.presentationml.slide+xml"/>
  <Override PartName="/ppt/slideMasters/slideMaster173.xml" ContentType="application/vnd.openxmlformats-officedocument.presentationml.slideMaster+xml"/>
  <Override PartName="/ppt/slides/slide173.xml" ContentType="application/vnd.openxmlformats-officedocument.presentationml.slide+xml"/>
  <Override PartName="/ppt/slideMasters/slideMaster174.xml" ContentType="application/vnd.openxmlformats-officedocument.presentationml.slideMaster+xml"/>
  <Override PartName="/ppt/slides/slide174.xml" ContentType="application/vnd.openxmlformats-officedocument.presentationml.slide+xml"/>
  <Override PartName="/ppt/slideMasters/slideMaster175.xml" ContentType="application/vnd.openxmlformats-officedocument.presentationml.slideMaster+xml"/>
  <Override PartName="/ppt/slides/slide175.xml" ContentType="application/vnd.openxmlformats-officedocument.presentationml.slide+xml"/>
  <Override PartName="/ppt/slideMasters/slideMaster176.xml" ContentType="application/vnd.openxmlformats-officedocument.presentationml.slideMaster+xml"/>
  <Override PartName="/ppt/slides/slide176.xml" ContentType="application/vnd.openxmlformats-officedocument.presentationml.slide+xml"/>
  <Override PartName="/ppt/slideMasters/slideMaster177.xml" ContentType="application/vnd.openxmlformats-officedocument.presentationml.slideMaster+xml"/>
  <Override PartName="/ppt/slides/slide177.xml" ContentType="application/vnd.openxmlformats-officedocument.presentationml.slide+xml"/>
  <Override PartName="/ppt/slideMasters/slideMaster178.xml" ContentType="application/vnd.openxmlformats-officedocument.presentationml.slideMaster+xml"/>
  <Override PartName="/ppt/slides/slide178.xml" ContentType="application/vnd.openxmlformats-officedocument.presentationml.slide+xml"/>
  <Override PartName="/ppt/slideMasters/slideMaster179.xml" ContentType="application/vnd.openxmlformats-officedocument.presentationml.slideMaster+xml"/>
  <Override PartName="/ppt/slides/slide179.xml" ContentType="application/vnd.openxmlformats-officedocument.presentationml.slide+xml"/>
  <Override PartName="/ppt/slideMasters/slideMaster180.xml" ContentType="application/vnd.openxmlformats-officedocument.presentationml.slideMaster+xml"/>
  <Override PartName="/ppt/slides/slide180.xml" ContentType="application/vnd.openxmlformats-officedocument.presentationml.slide+xml"/>
  <Override PartName="/ppt/slideMasters/slideMaster181.xml" ContentType="application/vnd.openxmlformats-officedocument.presentationml.slideMaster+xml"/>
  <Override PartName="/ppt/slides/slide181.xml" ContentType="application/vnd.openxmlformats-officedocument.presentationml.slide+xml"/>
  <Override PartName="/ppt/slideMasters/slideMaster182.xml" ContentType="application/vnd.openxmlformats-officedocument.presentationml.slideMaster+xml"/>
  <Override PartName="/ppt/slides/slide182.xml" ContentType="application/vnd.openxmlformats-officedocument.presentationml.slide+xml"/>
  <Override PartName="/ppt/slideMasters/slideMaster183.xml" ContentType="application/vnd.openxmlformats-officedocument.presentationml.slideMaster+xml"/>
  <Override PartName="/ppt/slides/slide183.xml" ContentType="application/vnd.openxmlformats-officedocument.presentationml.slide+xml"/>
  <Override PartName="/ppt/slideMasters/slideMaster184.xml" ContentType="application/vnd.openxmlformats-officedocument.presentationml.slideMaster+xml"/>
  <Override PartName="/ppt/slides/slide184.xml" ContentType="application/vnd.openxmlformats-officedocument.presentationml.slide+xml"/>
  <Override PartName="/ppt/slideMasters/slideMaster185.xml" ContentType="application/vnd.openxmlformats-officedocument.presentationml.slideMaster+xml"/>
  <Override PartName="/ppt/slides/slide185.xml" ContentType="application/vnd.openxmlformats-officedocument.presentationml.slide+xml"/>
  <Override PartName="/ppt/slideMasters/slideMaster186.xml" ContentType="application/vnd.openxmlformats-officedocument.presentationml.slideMaster+xml"/>
  <Override PartName="/ppt/slides/slide186.xml" ContentType="application/vnd.openxmlformats-officedocument.presentationml.slide+xml"/>
  <Override PartName="/ppt/slideMasters/slideMaster187.xml" ContentType="application/vnd.openxmlformats-officedocument.presentationml.slideMaster+xml"/>
  <Override PartName="/ppt/slides/slide187.xml" ContentType="application/vnd.openxmlformats-officedocument.presentationml.slide+xml"/>
  <Override PartName="/ppt/slideMasters/slideMaster188.xml" ContentType="application/vnd.openxmlformats-officedocument.presentationml.slideMaster+xml"/>
  <Override PartName="/ppt/slides/slide188.xml" ContentType="application/vnd.openxmlformats-officedocument.presentationml.slide+xml"/>
  <Override PartName="/ppt/slideMasters/slideMaster189.xml" ContentType="application/vnd.openxmlformats-officedocument.presentationml.slideMaster+xml"/>
  <Override PartName="/ppt/slides/slide189.xml" ContentType="application/vnd.openxmlformats-officedocument.presentationml.slide+xml"/>
  <Override PartName="/ppt/slideMasters/slideMaster190.xml" ContentType="application/vnd.openxmlformats-officedocument.presentationml.slideMaster+xml"/>
  <Override PartName="/ppt/slides/slide190.xml" ContentType="application/vnd.openxmlformats-officedocument.presentationml.slide+xml"/>
  <Override PartName="/ppt/slideMasters/slideMaster191.xml" ContentType="application/vnd.openxmlformats-officedocument.presentationml.slideMaster+xml"/>
  <Override PartName="/ppt/slides/slide191.xml" ContentType="application/vnd.openxmlformats-officedocument.presentationml.slide+xml"/>
  <Override PartName="/ppt/slideMasters/slideMaster192.xml" ContentType="application/vnd.openxmlformats-officedocument.presentationml.slideMaster+xml"/>
  <Override PartName="/ppt/slides/slide192.xml" ContentType="application/vnd.openxmlformats-officedocument.presentationml.slide+xml"/>
  <Override PartName="/ppt/slideMasters/slideMaster193.xml" ContentType="application/vnd.openxmlformats-officedocument.presentationml.slideMaster+xml"/>
  <Override PartName="/ppt/slides/slide193.xml" ContentType="application/vnd.openxmlformats-officedocument.presentationml.slide+xml"/>
  <Override PartName="/ppt/slideMasters/slideMaster194.xml" ContentType="application/vnd.openxmlformats-officedocument.presentationml.slideMaster+xml"/>
  <Override PartName="/ppt/slides/slide194.xml" ContentType="application/vnd.openxmlformats-officedocument.presentationml.slide+xml"/>
  <Override PartName="/ppt/slideMasters/slideMaster195.xml" ContentType="application/vnd.openxmlformats-officedocument.presentationml.slideMaster+xml"/>
  <Override PartName="/ppt/slides/slide195.xml" ContentType="application/vnd.openxmlformats-officedocument.presentationml.slide+xml"/>
  <Override PartName="/ppt/slideMasters/slideMaster196.xml" ContentType="application/vnd.openxmlformats-officedocument.presentationml.slideMaster+xml"/>
  <Override PartName="/ppt/slides/slide196.xml" ContentType="application/vnd.openxmlformats-officedocument.presentationml.slide+xml"/>
  <Override PartName="/ppt/slideMasters/slideMaster197.xml" ContentType="application/vnd.openxmlformats-officedocument.presentationml.slideMaster+xml"/>
  <Override PartName="/ppt/slides/slide197.xml" ContentType="application/vnd.openxmlformats-officedocument.presentationml.slide+xml"/>
  <Override PartName="/ppt/slideMasters/slideMaster198.xml" ContentType="application/vnd.openxmlformats-officedocument.presentationml.slideMaster+xml"/>
  <Override PartName="/ppt/slides/slide198.xml" ContentType="application/vnd.openxmlformats-officedocument.presentationml.slide+xml"/>
  <Override PartName="/ppt/slideMasters/slideMaster199.xml" ContentType="application/vnd.openxmlformats-officedocument.presentationml.slideMaster+xml"/>
  <Override PartName="/ppt/slides/slide199.xml" ContentType="application/vnd.openxmlformats-officedocument.presentationml.slide+xml"/>
  <Override PartName="/ppt/slideMasters/slideMaster200.xml" ContentType="application/vnd.openxmlformats-officedocument.presentationml.slideMaster+xml"/>
  <Override PartName="/ppt/slides/slide200.xml" ContentType="application/vnd.openxmlformats-officedocument.presentationml.slide+xml"/>
  <Override PartName="/ppt/slideMasters/slideMaster201.xml" ContentType="application/vnd.openxmlformats-officedocument.presentationml.slideMaster+xml"/>
  <Override PartName="/ppt/slides/slide201.xml" ContentType="application/vnd.openxmlformats-officedocument.presentationml.slide+xml"/>
  <Override PartName="/ppt/slideMasters/slideMaster202.xml" ContentType="application/vnd.openxmlformats-officedocument.presentationml.slideMaster+xml"/>
  <Override PartName="/ppt/slides/slide202.xml" ContentType="application/vnd.openxmlformats-officedocument.presentationml.slide+xml"/>
  <Override PartName="/ppt/slideMasters/slideMaster203.xml" ContentType="application/vnd.openxmlformats-officedocument.presentationml.slideMaster+xml"/>
  <Override PartName="/ppt/slides/slide203.xml" ContentType="application/vnd.openxmlformats-officedocument.presentationml.slide+xml"/>
  <Override PartName="/ppt/slideMasters/slideMaster204.xml" ContentType="application/vnd.openxmlformats-officedocument.presentationml.slideMaster+xml"/>
  <Override PartName="/ppt/slides/slide204.xml" ContentType="application/vnd.openxmlformats-officedocument.presentationml.slide+xml"/>
  <Override PartName="/ppt/slideMasters/slideMaster205.xml" ContentType="application/vnd.openxmlformats-officedocument.presentationml.slideMaster+xml"/>
  <Override PartName="/ppt/slides/slide205.xml" ContentType="application/vnd.openxmlformats-officedocument.presentationml.slide+xml"/>
  <Override PartName="/ppt/slideMasters/slideMaster206.xml" ContentType="application/vnd.openxmlformats-officedocument.presentationml.slideMaster+xml"/>
  <Override PartName="/ppt/slides/slide206.xml" ContentType="application/vnd.openxmlformats-officedocument.presentationml.slide+xml"/>
  <Override PartName="/ppt/slideMasters/slideMaster207.xml" ContentType="application/vnd.openxmlformats-officedocument.presentationml.slideMaster+xml"/>
  <Override PartName="/ppt/slides/slide207.xml" ContentType="application/vnd.openxmlformats-officedocument.presentationml.slide+xml"/>
  <Override PartName="/ppt/slideMasters/slideMaster208.xml" ContentType="application/vnd.openxmlformats-officedocument.presentationml.slideMaster+xml"/>
  <Override PartName="/ppt/slides/slide208.xml" ContentType="application/vnd.openxmlformats-officedocument.presentationml.slide+xml"/>
  <Override PartName="/ppt/slideMasters/slideMaster209.xml" ContentType="application/vnd.openxmlformats-officedocument.presentationml.slideMaster+xml"/>
  <Override PartName="/ppt/slides/slide209.xml" ContentType="application/vnd.openxmlformats-officedocument.presentationml.slide+xml"/>
  <Override PartName="/ppt/slideMasters/slideMaster210.xml" ContentType="application/vnd.openxmlformats-officedocument.presentationml.slideMaster+xml"/>
  <Override PartName="/ppt/slides/slide210.xml" ContentType="application/vnd.openxmlformats-officedocument.presentationml.slide+xml"/>
  <Override PartName="/ppt/slideMasters/slideMaster211.xml" ContentType="application/vnd.openxmlformats-officedocument.presentationml.slideMaster+xml"/>
  <Override PartName="/ppt/slides/slide211.xml" ContentType="application/vnd.openxmlformats-officedocument.presentationml.slide+xml"/>
  <Override PartName="/ppt/slideMasters/slideMaster212.xml" ContentType="application/vnd.openxmlformats-officedocument.presentationml.slideMaster+xml"/>
  <Override PartName="/ppt/slides/slide212.xml" ContentType="application/vnd.openxmlformats-officedocument.presentationml.slide+xml"/>
  <Override PartName="/ppt/slideMasters/slideMaster213.xml" ContentType="application/vnd.openxmlformats-officedocument.presentationml.slideMaster+xml"/>
  <Override PartName="/ppt/slides/slide213.xml" ContentType="application/vnd.openxmlformats-officedocument.presentationml.slide+xml"/>
  <Override PartName="/ppt/slideMasters/slideMaster214.xml" ContentType="application/vnd.openxmlformats-officedocument.presentationml.slideMaster+xml"/>
  <Override PartName="/ppt/slides/slide214.xml" ContentType="application/vnd.openxmlformats-officedocument.presentationml.slide+xml"/>
  <Override PartName="/ppt/slideMasters/slideMaster215.xml" ContentType="application/vnd.openxmlformats-officedocument.presentationml.slideMaster+xml"/>
  <Override PartName="/ppt/slides/slide215.xml" ContentType="application/vnd.openxmlformats-officedocument.presentationml.slide+xml"/>
  <Override PartName="/ppt/slideMasters/slideMaster216.xml" ContentType="application/vnd.openxmlformats-officedocument.presentationml.slideMaster+xml"/>
  <Override PartName="/ppt/slides/slide216.xml" ContentType="application/vnd.openxmlformats-officedocument.presentationml.slide+xml"/>
  <Override PartName="/ppt/slideMasters/slideMaster217.xml" ContentType="application/vnd.openxmlformats-officedocument.presentationml.slideMaster+xml"/>
  <Override PartName="/ppt/slides/slide217.xml" ContentType="application/vnd.openxmlformats-officedocument.presentationml.slide+xml"/>
  <Override PartName="/ppt/slideMasters/slideMaster218.xml" ContentType="application/vnd.openxmlformats-officedocument.presentationml.slideMaster+xml"/>
  <Override PartName="/ppt/slides/slide218.xml" ContentType="application/vnd.openxmlformats-officedocument.presentationml.slide+xml"/>
  <Override PartName="/ppt/slideMasters/slideMaster219.xml" ContentType="application/vnd.openxmlformats-officedocument.presentationml.slideMaster+xml"/>
  <Override PartName="/ppt/slides/slide219.xml" ContentType="application/vnd.openxmlformats-officedocument.presentationml.slide+xml"/>
  <Override PartName="/ppt/slideMasters/slideMaster220.xml" ContentType="application/vnd.openxmlformats-officedocument.presentationml.slideMaster+xml"/>
  <Override PartName="/ppt/slides/slide220.xml" ContentType="application/vnd.openxmlformats-officedocument.presentationml.slide+xml"/>
  <Override PartName="/ppt/slideMasters/slideMaster221.xml" ContentType="application/vnd.openxmlformats-officedocument.presentationml.slideMaster+xml"/>
  <Override PartName="/ppt/slides/slide221.xml" ContentType="application/vnd.openxmlformats-officedocument.presentationml.slide+xml"/>
  <Override PartName="/ppt/slideMasters/slideMaster222.xml" ContentType="application/vnd.openxmlformats-officedocument.presentationml.slideMaster+xml"/>
  <Override PartName="/ppt/slides/slide222.xml" ContentType="application/vnd.openxmlformats-officedocument.presentationml.slide+xml"/>
  <Override PartName="/ppt/slideMasters/slideMaster223.xml" ContentType="application/vnd.openxmlformats-officedocument.presentationml.slideMaster+xml"/>
  <Override PartName="/ppt/slides/slide223.xml" ContentType="application/vnd.openxmlformats-officedocument.presentationml.slide+xml"/>
  <Override PartName="/ppt/slideMasters/slideMaster224.xml" ContentType="application/vnd.openxmlformats-officedocument.presentationml.slideMaster+xml"/>
  <Override PartName="/ppt/slides/slide224.xml" ContentType="application/vnd.openxmlformats-officedocument.presentationml.slide+xml"/>
  <Override PartName="/ppt/slideMasters/slideMaster225.xml" ContentType="application/vnd.openxmlformats-officedocument.presentationml.slideMaster+xml"/>
  <Override PartName="/ppt/slides/slide225.xml" ContentType="application/vnd.openxmlformats-officedocument.presentationml.slide+xml"/>
  <Override PartName="/ppt/slideMasters/slideMaster226.xml" ContentType="application/vnd.openxmlformats-officedocument.presentationml.slideMaster+xml"/>
  <Override PartName="/ppt/slides/slide226.xml" ContentType="application/vnd.openxmlformats-officedocument.presentationml.slide+xml"/>
  <Override PartName="/ppt/slideMasters/slideMaster227.xml" ContentType="application/vnd.openxmlformats-officedocument.presentationml.slideMaster+xml"/>
  <Override PartName="/ppt/slides/slide227.xml" ContentType="application/vnd.openxmlformats-officedocument.presentationml.slide+xml"/>
  <Override PartName="/ppt/slideMasters/slideMaster228.xml" ContentType="application/vnd.openxmlformats-officedocument.presentationml.slideMaster+xml"/>
  <Override PartName="/ppt/slides/slide228.xml" ContentType="application/vnd.openxmlformats-officedocument.presentationml.slide+xml"/>
  <Override PartName="/ppt/slideMasters/slideMaster229.xml" ContentType="application/vnd.openxmlformats-officedocument.presentationml.slideMaster+xml"/>
  <Override PartName="/ppt/slides/slide229.xml" ContentType="application/vnd.openxmlformats-officedocument.presentationml.slide+xml"/>
  <Override PartName="/ppt/slideMasters/slideMaster230.xml" ContentType="application/vnd.openxmlformats-officedocument.presentationml.slideMaster+xml"/>
  <Override PartName="/ppt/slides/slide230.xml" ContentType="application/vnd.openxmlformats-officedocument.presentationml.slide+xml"/>
  <Override PartName="/ppt/slideMasters/slideMaster231.xml" ContentType="application/vnd.openxmlformats-officedocument.presentationml.slideMaster+xml"/>
  <Override PartName="/ppt/slides/slide231.xml" ContentType="application/vnd.openxmlformats-officedocument.presentationml.slide+xml"/>
  <Override PartName="/ppt/slideMasters/slideMaster232.xml" ContentType="application/vnd.openxmlformats-officedocument.presentationml.slideMaster+xml"/>
  <Override PartName="/ppt/slides/slide232.xml" ContentType="application/vnd.openxmlformats-officedocument.presentationml.slide+xml"/>
  <Override PartName="/ppt/slideMasters/slideMaster233.xml" ContentType="application/vnd.openxmlformats-officedocument.presentationml.slideMaster+xml"/>
  <Override PartName="/ppt/slides/slide233.xml" ContentType="application/vnd.openxmlformats-officedocument.presentationml.slide+xml"/>
  <Override PartName="/ppt/slideMasters/slideMaster234.xml" ContentType="application/vnd.openxmlformats-officedocument.presentationml.slideMaster+xml"/>
  <Override PartName="/ppt/slides/slide234.xml" ContentType="application/vnd.openxmlformats-officedocument.presentationml.slide+xml"/>
  <Override PartName="/ppt/slideMasters/slideMaster235.xml" ContentType="application/vnd.openxmlformats-officedocument.presentationml.slideMaster+xml"/>
  <Override PartName="/ppt/slides/slide235.xml" ContentType="application/vnd.openxmlformats-officedocument.presentationml.slide+xml"/>
  <Override PartName="/ppt/slideMasters/slideMaster236.xml" ContentType="application/vnd.openxmlformats-officedocument.presentationml.slideMaster+xml"/>
  <Override PartName="/ppt/slides/slide236.xml" ContentType="application/vnd.openxmlformats-officedocument.presentationml.slide+xml"/>
  <Override PartName="/ppt/slideMasters/slideMaster237.xml" ContentType="application/vnd.openxmlformats-officedocument.presentationml.slideMaster+xml"/>
  <Override PartName="/ppt/slides/slide237.xml" ContentType="application/vnd.openxmlformats-officedocument.presentationml.slide+xml"/>
  <Override PartName="/ppt/slideMasters/slideMaster238.xml" ContentType="application/vnd.openxmlformats-officedocument.presentationml.slideMaster+xml"/>
  <Override PartName="/ppt/slides/slide238.xml" ContentType="application/vnd.openxmlformats-officedocument.presentationml.slide+xml"/>
  <Override PartName="/ppt/slideMasters/slideMaster239.xml" ContentType="application/vnd.openxmlformats-officedocument.presentationml.slideMaster+xml"/>
  <Override PartName="/ppt/slides/slide239.xml" ContentType="application/vnd.openxmlformats-officedocument.presentationml.slide+xml"/>
  <Override PartName="/ppt/slideMasters/slideMaster240.xml" ContentType="application/vnd.openxmlformats-officedocument.presentationml.slideMaster+xml"/>
  <Override PartName="/ppt/slides/slide240.xml" ContentType="application/vnd.openxmlformats-officedocument.presentationml.slide+xml"/>
  <Override PartName="/ppt/slideMasters/slideMaster241.xml" ContentType="application/vnd.openxmlformats-officedocument.presentationml.slideMaster+xml"/>
  <Override PartName="/ppt/slides/slide241.xml" ContentType="application/vnd.openxmlformats-officedocument.presentationml.slide+xml"/>
  <Override PartName="/ppt/slideMasters/slideMaster242.xml" ContentType="application/vnd.openxmlformats-officedocument.presentationml.slideMaster+xml"/>
  <Override PartName="/ppt/slides/slide242.xml" ContentType="application/vnd.openxmlformats-officedocument.presentationml.slide+xml"/>
  <Override PartName="/ppt/slideMasters/slideMaster243.xml" ContentType="application/vnd.openxmlformats-officedocument.presentationml.slideMaster+xml"/>
  <Override PartName="/ppt/slides/slide243.xml" ContentType="application/vnd.openxmlformats-officedocument.presentationml.slide+xml"/>
  <Override PartName="/ppt/slideMasters/slideMaster244.xml" ContentType="application/vnd.openxmlformats-officedocument.presentationml.slideMaster+xml"/>
  <Override PartName="/ppt/slides/slide244.xml" ContentType="application/vnd.openxmlformats-officedocument.presentationml.slide+xml"/>
  <Override PartName="/ppt/slideMasters/slideMaster245.xml" ContentType="application/vnd.openxmlformats-officedocument.presentationml.slideMaster+xml"/>
  <Override PartName="/ppt/slides/slide245.xml" ContentType="application/vnd.openxmlformats-officedocument.presentationml.slide+xml"/>
  <Override PartName="/ppt/slideMasters/slideMaster246.xml" ContentType="application/vnd.openxmlformats-officedocument.presentationml.slideMaster+xml"/>
  <Override PartName="/ppt/slides/slide246.xml" ContentType="application/vnd.openxmlformats-officedocument.presentationml.slide+xml"/>
  <Override PartName="/ppt/slideMasters/slideMaster247.xml" ContentType="application/vnd.openxmlformats-officedocument.presentationml.slideMaster+xml"/>
  <Override PartName="/ppt/slides/slide247.xml" ContentType="application/vnd.openxmlformats-officedocument.presentationml.slide+xml"/>
  <Override PartName="/ppt/slideMasters/slideMaster248.xml" ContentType="application/vnd.openxmlformats-officedocument.presentationml.slideMaster+xml"/>
  <Override PartName="/ppt/slides/slide248.xml" ContentType="application/vnd.openxmlformats-officedocument.presentationml.slide+xml"/>
  <Override PartName="/ppt/slideMasters/slideMaster249.xml" ContentType="application/vnd.openxmlformats-officedocument.presentationml.slideMaster+xml"/>
  <Override PartName="/ppt/slides/slide249.xml" ContentType="application/vnd.openxmlformats-officedocument.presentationml.slide+xml"/>
  <Override PartName="/ppt/slideMasters/slideMaster250.xml" ContentType="application/vnd.openxmlformats-officedocument.presentationml.slideMaster+xml"/>
  <Override PartName="/ppt/slides/slide250.xml" ContentType="application/vnd.openxmlformats-officedocument.presentationml.slide+xml"/>
  <Override PartName="/ppt/slideMasters/slideMaster251.xml" ContentType="application/vnd.openxmlformats-officedocument.presentationml.slideMaster+xml"/>
  <Override PartName="/ppt/slides/slide251.xml" ContentType="application/vnd.openxmlformats-officedocument.presentationml.slide+xml"/>
  <Override PartName="/ppt/slideMasters/slideMaster252.xml" ContentType="application/vnd.openxmlformats-officedocument.presentationml.slideMaster+xml"/>
  <Override PartName="/ppt/slides/slide252.xml" ContentType="application/vnd.openxmlformats-officedocument.presentationml.slide+xml"/>
  <Override PartName="/ppt/slideMasters/slideMaster253.xml" ContentType="application/vnd.openxmlformats-officedocument.presentationml.slideMaster+xml"/>
  <Override PartName="/ppt/slides/slide253.xml" ContentType="application/vnd.openxmlformats-officedocument.presentationml.slide+xml"/>
  <Override PartName="/ppt/slideMasters/slideMaster254.xml" ContentType="application/vnd.openxmlformats-officedocument.presentationml.slideMaster+xml"/>
  <Override PartName="/ppt/slides/slide254.xml" ContentType="application/vnd.openxmlformats-officedocument.presentationml.slide+xml"/>
  <Override PartName="/ppt/slideMasters/slideMaster255.xml" ContentType="application/vnd.openxmlformats-officedocument.presentationml.slideMaster+xml"/>
  <Override PartName="/ppt/slides/slide255.xml" ContentType="application/vnd.openxmlformats-officedocument.presentationml.slide+xml"/>
  <Override PartName="/ppt/slideMasters/slideMaster256.xml" ContentType="application/vnd.openxmlformats-officedocument.presentationml.slideMaster+xml"/>
  <Override PartName="/ppt/slides/slide256.xml" ContentType="application/vnd.openxmlformats-officedocument.presentationml.slide+xml"/>
  <Override PartName="/ppt/slideMasters/slideMaster257.xml" ContentType="application/vnd.openxmlformats-officedocument.presentationml.slideMaster+xml"/>
  <Override PartName="/ppt/slides/slide257.xml" ContentType="application/vnd.openxmlformats-officedocument.presentationml.slide+xml"/>
  <Override PartName="/ppt/slideMasters/slideMaster258.xml" ContentType="application/vnd.openxmlformats-officedocument.presentationml.slideMaster+xml"/>
  <Override PartName="/ppt/slides/slide258.xml" ContentType="application/vnd.openxmlformats-officedocument.presentationml.slide+xml"/>
  <Override PartName="/ppt/slideMasters/slideMaster259.xml" ContentType="application/vnd.openxmlformats-officedocument.presentationml.slideMaster+xml"/>
  <Override PartName="/ppt/slides/slide259.xml" ContentType="application/vnd.openxmlformats-officedocument.presentationml.slide+xml"/>
  <Override PartName="/ppt/slideMasters/slideMaster260.xml" ContentType="application/vnd.openxmlformats-officedocument.presentationml.slideMaster+xml"/>
  <Override PartName="/ppt/slides/slide260.xml" ContentType="application/vnd.openxmlformats-officedocument.presentationml.slide+xml"/>
  <Override PartName="/ppt/slideMasters/slideMaster261.xml" ContentType="application/vnd.openxmlformats-officedocument.presentationml.slideMaster+xml"/>
  <Override PartName="/ppt/slides/slide261.xml" ContentType="application/vnd.openxmlformats-officedocument.presentationml.slide+xml"/>
  <Override PartName="/ppt/slideMasters/slideMaster262.xml" ContentType="application/vnd.openxmlformats-officedocument.presentationml.slideMaster+xml"/>
  <Override PartName="/ppt/slides/slide262.xml" ContentType="application/vnd.openxmlformats-officedocument.presentationml.slide+xml"/>
  <Override PartName="/ppt/slideMasters/slideMaster263.xml" ContentType="application/vnd.openxmlformats-officedocument.presentationml.slideMaster+xml"/>
  <Override PartName="/ppt/slides/slide263.xml" ContentType="application/vnd.openxmlformats-officedocument.presentationml.slide+xml"/>
  <Override PartName="/ppt/slideMasters/slideMaster264.xml" ContentType="application/vnd.openxmlformats-officedocument.presentationml.slideMaster+xml"/>
  <Override PartName="/ppt/slides/slide264.xml" ContentType="application/vnd.openxmlformats-officedocument.presentationml.slide+xml"/>
  <Override PartName="/ppt/slideMasters/slideMaster265.xml" ContentType="application/vnd.openxmlformats-officedocument.presentationml.slideMaster+xml"/>
  <Override PartName="/ppt/slides/slide265.xml" ContentType="application/vnd.openxmlformats-officedocument.presentationml.slide+xml"/>
  <Override PartName="/ppt/slideMasters/slideMaster266.xml" ContentType="application/vnd.openxmlformats-officedocument.presentationml.slideMaster+xml"/>
  <Override PartName="/ppt/slides/slide266.xml" ContentType="application/vnd.openxmlformats-officedocument.presentationml.slide+xml"/>
  <Override PartName="/ppt/slideMasters/slideMaster267.xml" ContentType="application/vnd.openxmlformats-officedocument.presentationml.slideMaster+xml"/>
  <Override PartName="/ppt/slides/slide267.xml" ContentType="application/vnd.openxmlformats-officedocument.presentationml.slide+xml"/>
  <Override PartName="/ppt/slideMasters/slideMaster268.xml" ContentType="application/vnd.openxmlformats-officedocument.presentationml.slideMaster+xml"/>
  <Override PartName="/ppt/slides/slide268.xml" ContentType="application/vnd.openxmlformats-officedocument.presentationml.slide+xml"/>
  <Override PartName="/ppt/slideMasters/slideMaster269.xml" ContentType="application/vnd.openxmlformats-officedocument.presentationml.slideMaster+xml"/>
  <Override PartName="/ppt/slides/slide269.xml" ContentType="application/vnd.openxmlformats-officedocument.presentationml.slide+xml"/>
  <Override PartName="/ppt/slideMasters/slideMaster270.xml" ContentType="application/vnd.openxmlformats-officedocument.presentationml.slideMaster+xml"/>
  <Override PartName="/ppt/slides/slide270.xml" ContentType="application/vnd.openxmlformats-officedocument.presentationml.slide+xml"/>
  <Override PartName="/ppt/slideMasters/slideMaster271.xml" ContentType="application/vnd.openxmlformats-officedocument.presentationml.slideMaster+xml"/>
  <Override PartName="/ppt/slides/slide271.xml" ContentType="application/vnd.openxmlformats-officedocument.presentationml.slide+xml"/>
  <Override PartName="/ppt/slideMasters/slideMaster272.xml" ContentType="application/vnd.openxmlformats-officedocument.presentationml.slideMaster+xml"/>
  <Override PartName="/ppt/slides/slide272.xml" ContentType="application/vnd.openxmlformats-officedocument.presentationml.slide+xml"/>
  <Override PartName="/ppt/slideMasters/slideMaster273.xml" ContentType="application/vnd.openxmlformats-officedocument.presentationml.slideMaster+xml"/>
  <Override PartName="/ppt/slides/slide273.xml" ContentType="application/vnd.openxmlformats-officedocument.presentationml.slide+xml"/>
  <Override PartName="/ppt/slideMasters/slideMaster274.xml" ContentType="application/vnd.openxmlformats-officedocument.presentationml.slideMaster+xml"/>
  <Override PartName="/ppt/slides/slide274.xml" ContentType="application/vnd.openxmlformats-officedocument.presentationml.slide+xml"/>
  <Override PartName="/ppt/slideMasters/slideMaster275.xml" ContentType="application/vnd.openxmlformats-officedocument.presentationml.slideMaster+xml"/>
  <Override PartName="/ppt/slides/slide275.xml" ContentType="application/vnd.openxmlformats-officedocument.presentationml.slide+xml"/>
  <Override PartName="/ppt/slideMasters/slideMaster276.xml" ContentType="application/vnd.openxmlformats-officedocument.presentationml.slideMaster+xml"/>
  <Override PartName="/ppt/slides/slide276.xml" ContentType="application/vnd.openxmlformats-officedocument.presentationml.slide+xml"/>
  <Override PartName="/ppt/slideMasters/slideMaster277.xml" ContentType="application/vnd.openxmlformats-officedocument.presentationml.slideMaster+xml"/>
  <Override PartName="/ppt/slides/slide277.xml" ContentType="application/vnd.openxmlformats-officedocument.presentationml.slide+xml"/>
  <Override PartName="/ppt/slideMasters/slideMaster278.xml" ContentType="application/vnd.openxmlformats-officedocument.presentationml.slideMaster+xml"/>
  <Override PartName="/ppt/slides/slide278.xml" ContentType="application/vnd.openxmlformats-officedocument.presentationml.slide+xml"/>
  <Override PartName="/ppt/slideMasters/slideMaster279.xml" ContentType="application/vnd.openxmlformats-officedocument.presentationml.slideMaster+xml"/>
  <Override PartName="/ppt/slides/slide279.xml" ContentType="application/vnd.openxmlformats-officedocument.presentationml.slide+xml"/>
  <Override PartName="/ppt/slideMasters/slideMaster280.xml" ContentType="application/vnd.openxmlformats-officedocument.presentationml.slideMaster+xml"/>
  <Override PartName="/ppt/slides/slide280.xml" ContentType="application/vnd.openxmlformats-officedocument.presentationml.slide+xml"/>
  <Override PartName="/ppt/slideMasters/slideMaster281.xml" ContentType="application/vnd.openxmlformats-officedocument.presentationml.slideMaster+xml"/>
  <Override PartName="/ppt/slides/slide281.xml" ContentType="application/vnd.openxmlformats-officedocument.presentationml.slide+xml"/>
  <Override PartName="/ppt/slideMasters/slideMaster282.xml" ContentType="application/vnd.openxmlformats-officedocument.presentationml.slideMaster+xml"/>
  <Override PartName="/ppt/slides/slide282.xml" ContentType="application/vnd.openxmlformats-officedocument.presentationml.slide+xml"/>
  <Override PartName="/ppt/slideMasters/slideMaster283.xml" ContentType="application/vnd.openxmlformats-officedocument.presentationml.slideMaster+xml"/>
  <Override PartName="/ppt/slides/slide28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notesSlides/notesSlide160.xml" ContentType="application/vnd.openxmlformats-officedocument.presentationml.notesSlide+xml"/>
  <Override PartName="/ppt/notesSlides/notesSlide161.xml" ContentType="application/vnd.openxmlformats-officedocument.presentationml.notesSlide+xml"/>
  <Override PartName="/ppt/notesSlides/notesSlide162.xml" ContentType="application/vnd.openxmlformats-officedocument.presentationml.notesSlide+xml"/>
  <Override PartName="/ppt/notesSlides/notesSlide163.xml" ContentType="application/vnd.openxmlformats-officedocument.presentationml.notesSlide+xml"/>
  <Override PartName="/ppt/notesSlides/notesSlide164.xml" ContentType="application/vnd.openxmlformats-officedocument.presentationml.notesSlide+xml"/>
  <Override PartName="/ppt/notesSlides/notesSlide165.xml" ContentType="application/vnd.openxmlformats-officedocument.presentationml.notesSlide+xml"/>
  <Override PartName="/ppt/notesSlides/notesSlide166.xml" ContentType="application/vnd.openxmlformats-officedocument.presentationml.notesSlide+xml"/>
  <Override PartName="/ppt/notesSlides/notesSlide167.xml" ContentType="application/vnd.openxmlformats-officedocument.presentationml.notesSlide+xml"/>
  <Override PartName="/ppt/notesSlides/notesSlide168.xml" ContentType="application/vnd.openxmlformats-officedocument.presentationml.notesSlide+xml"/>
  <Override PartName="/ppt/notesSlides/notesSlide169.xml" ContentType="application/vnd.openxmlformats-officedocument.presentationml.notesSlide+xml"/>
  <Override PartName="/ppt/notesSlides/notesSlide170.xml" ContentType="application/vnd.openxmlformats-officedocument.presentationml.notesSlide+xml"/>
  <Override PartName="/ppt/notesSlides/notesSlide171.xml" ContentType="application/vnd.openxmlformats-officedocument.presentationml.notesSlide+xml"/>
  <Override PartName="/ppt/notesSlides/notesSlide172.xml" ContentType="application/vnd.openxmlformats-officedocument.presentationml.notesSlide+xml"/>
  <Override PartName="/ppt/notesSlides/notesSlide173.xml" ContentType="application/vnd.openxmlformats-officedocument.presentationml.notesSlide+xml"/>
  <Override PartName="/ppt/notesSlides/notesSlide174.xml" ContentType="application/vnd.openxmlformats-officedocument.presentationml.notesSlide+xml"/>
  <Override PartName="/ppt/notesSlides/notesSlide175.xml" ContentType="application/vnd.openxmlformats-officedocument.presentationml.notesSlide+xml"/>
  <Override PartName="/ppt/notesSlides/notesSlide176.xml" ContentType="application/vnd.openxmlformats-officedocument.presentationml.notesSlide+xml"/>
  <Override PartName="/ppt/notesSlides/notesSlide177.xml" ContentType="application/vnd.openxmlformats-officedocument.presentationml.notesSlide+xml"/>
  <Override PartName="/ppt/notesSlides/notesSlide178.xml" ContentType="application/vnd.openxmlformats-officedocument.presentationml.notesSlide+xml"/>
  <Override PartName="/ppt/notesSlides/notesSlide179.xml" ContentType="application/vnd.openxmlformats-officedocument.presentationml.notesSlide+xml"/>
  <Override PartName="/ppt/notesSlides/notesSlide180.xml" ContentType="application/vnd.openxmlformats-officedocument.presentationml.notesSlide+xml"/>
  <Override PartName="/ppt/notesSlides/notesSlide181.xml" ContentType="application/vnd.openxmlformats-officedocument.presentationml.notesSlide+xml"/>
  <Override PartName="/ppt/notesSlides/notesSlide182.xml" ContentType="application/vnd.openxmlformats-officedocument.presentationml.notesSlide+xml"/>
  <Override PartName="/ppt/notesSlides/notesSlide183.xml" ContentType="application/vnd.openxmlformats-officedocument.presentationml.notesSlide+xml"/>
  <Override PartName="/ppt/notesSlides/notesSlide184.xml" ContentType="application/vnd.openxmlformats-officedocument.presentationml.notesSlide+xml"/>
  <Override PartName="/ppt/notesSlides/notesSlide185.xml" ContentType="application/vnd.openxmlformats-officedocument.presentationml.notesSlide+xml"/>
  <Override PartName="/ppt/notesSlides/notesSlide186.xml" ContentType="application/vnd.openxmlformats-officedocument.presentationml.notesSlide+xml"/>
  <Override PartName="/ppt/notesSlides/notesSlide187.xml" ContentType="application/vnd.openxmlformats-officedocument.presentationml.notesSlide+xml"/>
  <Override PartName="/ppt/notesSlides/notesSlide188.xml" ContentType="application/vnd.openxmlformats-officedocument.presentationml.notesSlide+xml"/>
  <Override PartName="/ppt/notesSlides/notesSlide189.xml" ContentType="application/vnd.openxmlformats-officedocument.presentationml.notesSlide+xml"/>
  <Override PartName="/ppt/notesSlides/notesSlide190.xml" ContentType="application/vnd.openxmlformats-officedocument.presentationml.notesSlide+xml"/>
  <Override PartName="/ppt/notesSlides/notesSlide191.xml" ContentType="application/vnd.openxmlformats-officedocument.presentationml.notesSlide+xml"/>
  <Override PartName="/ppt/notesSlides/notesSlide192.xml" ContentType="application/vnd.openxmlformats-officedocument.presentationml.notesSlide+xml"/>
  <Override PartName="/ppt/notesSlides/notesSlide193.xml" ContentType="application/vnd.openxmlformats-officedocument.presentationml.notesSlide+xml"/>
  <Override PartName="/ppt/notesSlides/notesSlide194.xml" ContentType="application/vnd.openxmlformats-officedocument.presentationml.notesSlide+xml"/>
  <Override PartName="/ppt/notesSlides/notesSlide195.xml" ContentType="application/vnd.openxmlformats-officedocument.presentationml.notesSlide+xml"/>
  <Override PartName="/ppt/notesSlides/notesSlide196.xml" ContentType="application/vnd.openxmlformats-officedocument.presentationml.notesSlide+xml"/>
  <Override PartName="/ppt/notesSlides/notesSlide197.xml" ContentType="application/vnd.openxmlformats-officedocument.presentationml.notesSlide+xml"/>
  <Override PartName="/ppt/notesSlides/notesSlide198.xml" ContentType="application/vnd.openxmlformats-officedocument.presentationml.notesSlide+xml"/>
  <Override PartName="/ppt/notesSlides/notesSlide199.xml" ContentType="application/vnd.openxmlformats-officedocument.presentationml.notesSlide+xml"/>
  <Override PartName="/ppt/notesSlides/notesSlide200.xml" ContentType="application/vnd.openxmlformats-officedocument.presentationml.notesSlide+xml"/>
  <Override PartName="/ppt/notesSlides/notesSlide201.xml" ContentType="application/vnd.openxmlformats-officedocument.presentationml.notesSlide+xml"/>
  <Override PartName="/ppt/notesSlides/notesSlide202.xml" ContentType="application/vnd.openxmlformats-officedocument.presentationml.notesSlide+xml"/>
  <Override PartName="/ppt/notesSlides/notesSlide203.xml" ContentType="application/vnd.openxmlformats-officedocument.presentationml.notesSlide+xml"/>
  <Override PartName="/ppt/notesSlides/notesSlide204.xml" ContentType="application/vnd.openxmlformats-officedocument.presentationml.notesSlide+xml"/>
  <Override PartName="/ppt/notesSlides/notesSlide205.xml" ContentType="application/vnd.openxmlformats-officedocument.presentationml.notesSlide+xml"/>
  <Override PartName="/ppt/notesSlides/notesSlide206.xml" ContentType="application/vnd.openxmlformats-officedocument.presentationml.notesSlide+xml"/>
  <Override PartName="/ppt/notesSlides/notesSlide207.xml" ContentType="application/vnd.openxmlformats-officedocument.presentationml.notesSlide+xml"/>
  <Override PartName="/ppt/notesSlides/notesSlide208.xml" ContentType="application/vnd.openxmlformats-officedocument.presentationml.notesSlide+xml"/>
  <Override PartName="/ppt/notesSlides/notesSlide209.xml" ContentType="application/vnd.openxmlformats-officedocument.presentationml.notesSlide+xml"/>
  <Override PartName="/ppt/notesSlides/notesSlide210.xml" ContentType="application/vnd.openxmlformats-officedocument.presentationml.notesSlide+xml"/>
  <Override PartName="/ppt/notesSlides/notesSlide211.xml" ContentType="application/vnd.openxmlformats-officedocument.presentationml.notesSlide+xml"/>
  <Override PartName="/ppt/notesSlides/notesSlide212.xml" ContentType="application/vnd.openxmlformats-officedocument.presentationml.notesSlide+xml"/>
  <Override PartName="/ppt/notesSlides/notesSlide213.xml" ContentType="application/vnd.openxmlformats-officedocument.presentationml.notesSlide+xml"/>
  <Override PartName="/ppt/notesSlides/notesSlide214.xml" ContentType="application/vnd.openxmlformats-officedocument.presentationml.notesSlide+xml"/>
  <Override PartName="/ppt/notesSlides/notesSlide215.xml" ContentType="application/vnd.openxmlformats-officedocument.presentationml.notesSlide+xml"/>
  <Override PartName="/ppt/notesSlides/notesSlide216.xml" ContentType="application/vnd.openxmlformats-officedocument.presentationml.notesSlide+xml"/>
  <Override PartName="/ppt/notesSlides/notesSlide217.xml" ContentType="application/vnd.openxmlformats-officedocument.presentationml.notesSlide+xml"/>
  <Override PartName="/ppt/notesSlides/notesSlide218.xml" ContentType="application/vnd.openxmlformats-officedocument.presentationml.notesSlide+xml"/>
  <Override PartName="/ppt/notesSlides/notesSlide219.xml" ContentType="application/vnd.openxmlformats-officedocument.presentationml.notesSlide+xml"/>
  <Override PartName="/ppt/notesSlides/notesSlide220.xml" ContentType="application/vnd.openxmlformats-officedocument.presentationml.notesSlide+xml"/>
  <Override PartName="/ppt/notesSlides/notesSlide221.xml" ContentType="application/vnd.openxmlformats-officedocument.presentationml.notesSlide+xml"/>
  <Override PartName="/ppt/notesSlides/notesSlide222.xml" ContentType="application/vnd.openxmlformats-officedocument.presentationml.notesSlide+xml"/>
  <Override PartName="/ppt/notesSlides/notesSlide223.xml" ContentType="application/vnd.openxmlformats-officedocument.presentationml.notesSlide+xml"/>
  <Override PartName="/ppt/notesSlides/notesSlide224.xml" ContentType="application/vnd.openxmlformats-officedocument.presentationml.notesSlide+xml"/>
  <Override PartName="/ppt/notesSlides/notesSlide225.xml" ContentType="application/vnd.openxmlformats-officedocument.presentationml.notesSlide+xml"/>
  <Override PartName="/ppt/notesSlides/notesSlide226.xml" ContentType="application/vnd.openxmlformats-officedocument.presentationml.notesSlide+xml"/>
  <Override PartName="/ppt/notesSlides/notesSlide227.xml" ContentType="application/vnd.openxmlformats-officedocument.presentationml.notesSlide+xml"/>
  <Override PartName="/ppt/notesSlides/notesSlide228.xml" ContentType="application/vnd.openxmlformats-officedocument.presentationml.notesSlide+xml"/>
  <Override PartName="/ppt/notesSlides/notesSlide229.xml" ContentType="application/vnd.openxmlformats-officedocument.presentationml.notesSlide+xml"/>
  <Override PartName="/ppt/notesSlides/notesSlide230.xml" ContentType="application/vnd.openxmlformats-officedocument.presentationml.notesSlide+xml"/>
  <Override PartName="/ppt/notesSlides/notesSlide231.xml" ContentType="application/vnd.openxmlformats-officedocument.presentationml.notesSlide+xml"/>
  <Override PartName="/ppt/notesSlides/notesSlide232.xml" ContentType="application/vnd.openxmlformats-officedocument.presentationml.notesSlide+xml"/>
  <Override PartName="/ppt/notesSlides/notesSlide233.xml" ContentType="application/vnd.openxmlformats-officedocument.presentationml.notesSlide+xml"/>
  <Override PartName="/ppt/notesSlides/notesSlide234.xml" ContentType="application/vnd.openxmlformats-officedocument.presentationml.notesSlide+xml"/>
  <Override PartName="/ppt/notesSlides/notesSlide235.xml" ContentType="application/vnd.openxmlformats-officedocument.presentationml.notesSlide+xml"/>
  <Override PartName="/ppt/notesSlides/notesSlide236.xml" ContentType="application/vnd.openxmlformats-officedocument.presentationml.notesSlide+xml"/>
  <Override PartName="/ppt/notesSlides/notesSlide237.xml" ContentType="application/vnd.openxmlformats-officedocument.presentationml.notesSlide+xml"/>
  <Override PartName="/ppt/notesSlides/notesSlide238.xml" ContentType="application/vnd.openxmlformats-officedocument.presentationml.notesSlide+xml"/>
  <Override PartName="/ppt/notesSlides/notesSlide239.xml" ContentType="application/vnd.openxmlformats-officedocument.presentationml.notesSlide+xml"/>
  <Override PartName="/ppt/notesSlides/notesSlide240.xml" ContentType="application/vnd.openxmlformats-officedocument.presentationml.notesSlide+xml"/>
  <Override PartName="/ppt/notesSlides/notesSlide241.xml" ContentType="application/vnd.openxmlformats-officedocument.presentationml.notesSlide+xml"/>
  <Override PartName="/ppt/notesSlides/notesSlide242.xml" ContentType="application/vnd.openxmlformats-officedocument.presentationml.notesSlide+xml"/>
  <Override PartName="/ppt/notesSlides/notesSlide243.xml" ContentType="application/vnd.openxmlformats-officedocument.presentationml.notesSlide+xml"/>
  <Override PartName="/ppt/notesSlides/notesSlide244.xml" ContentType="application/vnd.openxmlformats-officedocument.presentationml.notesSlide+xml"/>
  <Override PartName="/ppt/notesSlides/notesSlide245.xml" ContentType="application/vnd.openxmlformats-officedocument.presentationml.notesSlide+xml"/>
  <Override PartName="/ppt/notesSlides/notesSlide246.xml" ContentType="application/vnd.openxmlformats-officedocument.presentationml.notesSlide+xml"/>
  <Override PartName="/ppt/notesSlides/notesSlide247.xml" ContentType="application/vnd.openxmlformats-officedocument.presentationml.notesSlide+xml"/>
  <Override PartName="/ppt/notesSlides/notesSlide248.xml" ContentType="application/vnd.openxmlformats-officedocument.presentationml.notesSlide+xml"/>
  <Override PartName="/ppt/notesSlides/notesSlide249.xml" ContentType="application/vnd.openxmlformats-officedocument.presentationml.notesSlide+xml"/>
  <Override PartName="/ppt/notesSlides/notesSlide250.xml" ContentType="application/vnd.openxmlformats-officedocument.presentationml.notesSlide+xml"/>
  <Override PartName="/ppt/notesSlides/notesSlide251.xml" ContentType="application/vnd.openxmlformats-officedocument.presentationml.notesSlide+xml"/>
  <Override PartName="/ppt/notesSlides/notesSlide252.xml" ContentType="application/vnd.openxmlformats-officedocument.presentationml.notesSlide+xml"/>
  <Override PartName="/ppt/notesSlides/notesSlide253.xml" ContentType="application/vnd.openxmlformats-officedocument.presentationml.notesSlide+xml"/>
  <Override PartName="/ppt/notesSlides/notesSlide254.xml" ContentType="application/vnd.openxmlformats-officedocument.presentationml.notesSlide+xml"/>
  <Override PartName="/ppt/notesSlides/notesSlide255.xml" ContentType="application/vnd.openxmlformats-officedocument.presentationml.notesSlide+xml"/>
  <Override PartName="/ppt/notesSlides/notesSlide256.xml" ContentType="application/vnd.openxmlformats-officedocument.presentationml.notesSlide+xml"/>
  <Override PartName="/ppt/notesSlides/notesSlide257.xml" ContentType="application/vnd.openxmlformats-officedocument.presentationml.notesSlide+xml"/>
  <Override PartName="/ppt/notesSlides/notesSlide258.xml" ContentType="application/vnd.openxmlformats-officedocument.presentationml.notesSlide+xml"/>
  <Override PartName="/ppt/notesSlides/notesSlide259.xml" ContentType="application/vnd.openxmlformats-officedocument.presentationml.notesSlide+xml"/>
  <Override PartName="/ppt/notesSlides/notesSlide260.xml" ContentType="application/vnd.openxmlformats-officedocument.presentationml.notesSlide+xml"/>
  <Override PartName="/ppt/notesSlides/notesSlide261.xml" ContentType="application/vnd.openxmlformats-officedocument.presentationml.notesSlide+xml"/>
  <Override PartName="/ppt/notesSlides/notesSlide262.xml" ContentType="application/vnd.openxmlformats-officedocument.presentationml.notesSlide+xml"/>
  <Override PartName="/ppt/notesSlides/notesSlide263.xml" ContentType="application/vnd.openxmlformats-officedocument.presentationml.notesSlide+xml"/>
  <Override PartName="/ppt/notesSlides/notesSlide264.xml" ContentType="application/vnd.openxmlformats-officedocument.presentationml.notesSlide+xml"/>
  <Override PartName="/ppt/notesSlides/notesSlide265.xml" ContentType="application/vnd.openxmlformats-officedocument.presentationml.notesSlide+xml"/>
  <Override PartName="/ppt/notesSlides/notesSlide266.xml" ContentType="application/vnd.openxmlformats-officedocument.presentationml.notesSlide+xml"/>
  <Override PartName="/ppt/notesSlides/notesSlide267.xml" ContentType="application/vnd.openxmlformats-officedocument.presentationml.notesSlide+xml"/>
  <Override PartName="/ppt/notesSlides/notesSlide268.xml" ContentType="application/vnd.openxmlformats-officedocument.presentationml.notesSlide+xml"/>
  <Override PartName="/ppt/notesSlides/notesSlide269.xml" ContentType="application/vnd.openxmlformats-officedocument.presentationml.notesSlide+xml"/>
  <Override PartName="/ppt/notesSlides/notesSlide270.xml" ContentType="application/vnd.openxmlformats-officedocument.presentationml.notesSlide+xml"/>
  <Override PartName="/ppt/notesSlides/notesSlide271.xml" ContentType="application/vnd.openxmlformats-officedocument.presentationml.notesSlide+xml"/>
  <Override PartName="/ppt/notesSlides/notesSlide272.xml" ContentType="application/vnd.openxmlformats-officedocument.presentationml.notesSlide+xml"/>
  <Override PartName="/ppt/notesSlides/notesSlide273.xml" ContentType="application/vnd.openxmlformats-officedocument.presentationml.notesSlide+xml"/>
  <Override PartName="/ppt/notesSlides/notesSlide274.xml" ContentType="application/vnd.openxmlformats-officedocument.presentationml.notesSlide+xml"/>
  <Override PartName="/ppt/notesSlides/notesSlide275.xml" ContentType="application/vnd.openxmlformats-officedocument.presentationml.notesSlide+xml"/>
  <Override PartName="/ppt/notesSlides/notesSlide276.xml" ContentType="application/vnd.openxmlformats-officedocument.presentationml.notesSlide+xml"/>
  <Override PartName="/ppt/notesSlides/notesSlide277.xml" ContentType="application/vnd.openxmlformats-officedocument.presentationml.notesSlide+xml"/>
  <Override PartName="/ppt/notesSlides/notesSlide278.xml" ContentType="application/vnd.openxmlformats-officedocument.presentationml.notesSlide+xml"/>
  <Override PartName="/ppt/notesSlides/notesSlide279.xml" ContentType="application/vnd.openxmlformats-officedocument.presentationml.notesSlide+xml"/>
  <Override PartName="/ppt/notesSlides/notesSlide280.xml" ContentType="application/vnd.openxmlformats-officedocument.presentationml.notesSlide+xml"/>
  <Override PartName="/ppt/notesSlides/notesSlide281.xml" ContentType="application/vnd.openxmlformats-officedocument.presentationml.notesSlide+xml"/>
  <Override PartName="/ppt/notesSlides/notesSlide282.xml" ContentType="application/vnd.openxmlformats-officedocument.presentationml.notesSlide+xml"/>
  <Override PartName="/ppt/notesSlides/notesSlide28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44" r:id="rId90"/>
    <p:sldId id="345" r:id="rId91"/>
    <p:sldId id="346" r:id="rId92"/>
    <p:sldId id="347" r:id="rId93"/>
    <p:sldId id="348" r:id="rId94"/>
    <p:sldId id="349" r:id="rId95"/>
    <p:sldId id="350" r:id="rId96"/>
    <p:sldId id="351" r:id="rId97"/>
    <p:sldId id="352" r:id="rId98"/>
    <p:sldId id="353" r:id="rId99"/>
    <p:sldId id="354" r:id="rId100"/>
    <p:sldId id="355" r:id="rId101"/>
    <p:sldId id="356" r:id="rId102"/>
    <p:sldId id="357" r:id="rId103"/>
    <p:sldId id="358" r:id="rId104"/>
    <p:sldId id="359" r:id="rId105"/>
    <p:sldId id="360" r:id="rId106"/>
    <p:sldId id="361" r:id="rId107"/>
    <p:sldId id="362" r:id="rId108"/>
    <p:sldId id="363" r:id="rId109"/>
    <p:sldId id="364" r:id="rId110"/>
    <p:sldId id="365" r:id="rId111"/>
    <p:sldId id="366" r:id="rId112"/>
    <p:sldId id="367" r:id="rId113"/>
    <p:sldId id="368" r:id="rId114"/>
    <p:sldId id="369" r:id="rId115"/>
    <p:sldId id="370" r:id="rId116"/>
    <p:sldId id="371" r:id="rId117"/>
    <p:sldId id="372" r:id="rId118"/>
    <p:sldId id="373" r:id="rId119"/>
    <p:sldId id="374" r:id="rId120"/>
    <p:sldId id="375" r:id="rId121"/>
    <p:sldId id="376" r:id="rId122"/>
    <p:sldId id="377" r:id="rId123"/>
    <p:sldId id="378" r:id="rId124"/>
    <p:sldId id="379" r:id="rId125"/>
    <p:sldId id="380" r:id="rId126"/>
    <p:sldId id="381" r:id="rId127"/>
    <p:sldId id="382" r:id="rId128"/>
    <p:sldId id="383" r:id="rId129"/>
    <p:sldId id="384" r:id="rId130"/>
    <p:sldId id="385" r:id="rId131"/>
    <p:sldId id="386" r:id="rId132"/>
    <p:sldId id="387" r:id="rId133"/>
    <p:sldId id="388" r:id="rId134"/>
    <p:sldId id="389" r:id="rId135"/>
    <p:sldId id="390" r:id="rId136"/>
    <p:sldId id="391" r:id="rId137"/>
    <p:sldId id="392" r:id="rId138"/>
    <p:sldId id="393" r:id="rId139"/>
    <p:sldId id="394" r:id="rId140"/>
    <p:sldId id="395" r:id="rId141"/>
    <p:sldId id="396" r:id="rId142"/>
    <p:sldId id="397" r:id="rId143"/>
    <p:sldId id="398" r:id="rId144"/>
    <p:sldId id="399" r:id="rId145"/>
    <p:sldId id="400" r:id="rId146"/>
    <p:sldId id="401" r:id="rId147"/>
    <p:sldId id="402" r:id="rId148"/>
    <p:sldId id="403" r:id="rId149"/>
    <p:sldId id="404" r:id="rId150"/>
    <p:sldId id="405" r:id="rId151"/>
    <p:sldId id="406" r:id="rId152"/>
    <p:sldId id="407" r:id="rId153"/>
    <p:sldId id="408" r:id="rId154"/>
    <p:sldId id="409" r:id="rId155"/>
    <p:sldId id="410" r:id="rId156"/>
    <p:sldId id="411" r:id="rId157"/>
    <p:sldId id="412" r:id="rId158"/>
    <p:sldId id="413" r:id="rId159"/>
    <p:sldId id="414" r:id="rId160"/>
    <p:sldId id="415" r:id="rId161"/>
    <p:sldId id="416" r:id="rId162"/>
    <p:sldId id="417" r:id="rId163"/>
    <p:sldId id="418" r:id="rId164"/>
    <p:sldId id="419" r:id="rId165"/>
    <p:sldId id="420" r:id="rId166"/>
    <p:sldId id="421" r:id="rId167"/>
    <p:sldId id="422" r:id="rId168"/>
    <p:sldId id="423" r:id="rId169"/>
    <p:sldId id="424" r:id="rId170"/>
    <p:sldId id="425" r:id="rId171"/>
    <p:sldId id="426" r:id="rId172"/>
    <p:sldId id="427" r:id="rId173"/>
    <p:sldId id="428" r:id="rId174"/>
    <p:sldId id="429" r:id="rId175"/>
    <p:sldId id="430" r:id="rId176"/>
    <p:sldId id="431" r:id="rId177"/>
    <p:sldId id="432" r:id="rId178"/>
    <p:sldId id="433" r:id="rId179"/>
    <p:sldId id="434" r:id="rId180"/>
    <p:sldId id="435" r:id="rId181"/>
    <p:sldId id="436" r:id="rId182"/>
    <p:sldId id="437" r:id="rId183"/>
    <p:sldId id="438" r:id="rId184"/>
    <p:sldId id="439" r:id="rId185"/>
    <p:sldId id="440" r:id="rId186"/>
    <p:sldId id="441" r:id="rId187"/>
    <p:sldId id="442" r:id="rId188"/>
    <p:sldId id="443" r:id="rId189"/>
    <p:sldId id="444" r:id="rId190"/>
    <p:sldId id="445" r:id="rId191"/>
    <p:sldId id="446" r:id="rId192"/>
    <p:sldId id="447" r:id="rId193"/>
    <p:sldId id="448" r:id="rId194"/>
    <p:sldId id="449" r:id="rId195"/>
    <p:sldId id="450" r:id="rId196"/>
    <p:sldId id="451" r:id="rId197"/>
    <p:sldId id="452" r:id="rId198"/>
    <p:sldId id="453" r:id="rId199"/>
    <p:sldId id="454" r:id="rId200"/>
    <p:sldId id="455" r:id="rId201"/>
    <p:sldId id="456" r:id="rId202"/>
    <p:sldId id="457" r:id="rId203"/>
    <p:sldId id="458" r:id="rId204"/>
    <p:sldId id="459" r:id="rId205"/>
    <p:sldId id="460" r:id="rId206"/>
    <p:sldId id="461" r:id="rId207"/>
    <p:sldId id="462" r:id="rId208"/>
    <p:sldId id="463" r:id="rId209"/>
    <p:sldId id="464" r:id="rId210"/>
    <p:sldId id="465" r:id="rId211"/>
    <p:sldId id="466" r:id="rId212"/>
    <p:sldId id="467" r:id="rId213"/>
    <p:sldId id="468" r:id="rId214"/>
    <p:sldId id="469" r:id="rId215"/>
    <p:sldId id="470" r:id="rId216"/>
    <p:sldId id="471" r:id="rId217"/>
    <p:sldId id="472" r:id="rId218"/>
    <p:sldId id="473" r:id="rId219"/>
    <p:sldId id="474" r:id="rId220"/>
    <p:sldId id="475" r:id="rId221"/>
    <p:sldId id="476" r:id="rId222"/>
    <p:sldId id="477" r:id="rId223"/>
    <p:sldId id="478" r:id="rId224"/>
    <p:sldId id="479" r:id="rId225"/>
    <p:sldId id="480" r:id="rId226"/>
    <p:sldId id="481" r:id="rId227"/>
    <p:sldId id="482" r:id="rId228"/>
    <p:sldId id="483" r:id="rId229"/>
    <p:sldId id="484" r:id="rId230"/>
    <p:sldId id="485" r:id="rId231"/>
    <p:sldId id="486" r:id="rId232"/>
    <p:sldId id="487" r:id="rId233"/>
    <p:sldId id="488" r:id="rId234"/>
    <p:sldId id="489" r:id="rId235"/>
    <p:sldId id="490" r:id="rId236"/>
    <p:sldId id="491" r:id="rId237"/>
    <p:sldId id="492" r:id="rId238"/>
    <p:sldId id="493" r:id="rId239"/>
    <p:sldId id="494" r:id="rId240"/>
    <p:sldId id="495" r:id="rId241"/>
    <p:sldId id="496" r:id="rId242"/>
    <p:sldId id="497" r:id="rId243"/>
    <p:sldId id="498" r:id="rId244"/>
    <p:sldId id="499" r:id="rId245"/>
    <p:sldId id="500" r:id="rId246"/>
    <p:sldId id="501" r:id="rId247"/>
    <p:sldId id="502" r:id="rId248"/>
    <p:sldId id="503" r:id="rId249"/>
    <p:sldId id="504" r:id="rId250"/>
    <p:sldId id="505" r:id="rId251"/>
    <p:sldId id="506" r:id="rId252"/>
    <p:sldId id="507" r:id="rId253"/>
    <p:sldId id="508" r:id="rId254"/>
    <p:sldId id="509" r:id="rId255"/>
    <p:sldId id="510" r:id="rId256"/>
    <p:sldId id="511" r:id="rId257"/>
    <p:sldId id="512" r:id="rId258"/>
    <p:sldId id="513" r:id="rId259"/>
    <p:sldId id="514" r:id="rId260"/>
    <p:sldId id="515" r:id="rId261"/>
    <p:sldId id="516" r:id="rId262"/>
    <p:sldId id="517" r:id="rId263"/>
    <p:sldId id="518" r:id="rId264"/>
    <p:sldId id="519" r:id="rId265"/>
    <p:sldId id="520" r:id="rId266"/>
    <p:sldId id="521" r:id="rId267"/>
    <p:sldId id="522" r:id="rId268"/>
    <p:sldId id="523" r:id="rId269"/>
    <p:sldId id="524" r:id="rId270"/>
    <p:sldId id="525" r:id="rId271"/>
    <p:sldId id="526" r:id="rId272"/>
    <p:sldId id="527" r:id="rId273"/>
    <p:sldId id="528" r:id="rId274"/>
    <p:sldId id="529" r:id="rId275"/>
    <p:sldId id="530" r:id="rId276"/>
    <p:sldId id="531" r:id="rId277"/>
    <p:sldId id="532" r:id="rId278"/>
    <p:sldId id="533" r:id="rId279"/>
    <p:sldId id="534" r:id="rId280"/>
    <p:sldId id="535" r:id="rId281"/>
    <p:sldId id="536" r:id="rId282"/>
    <p:sldId id="537" r:id="rId283"/>
    <p:sldId id="538" r:id="rId284"/>
  </p:sldIdLst>
  <p:notesMasterIdLst>
    <p:notesMasterId r:id="rId285"/>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slide" Target="slides/slide94.xml"/><Relationship Id="rId96" Type="http://schemas.openxmlformats.org/officeDocument/2006/relationships/slide" Target="slides/slide95.xml"/><Relationship Id="rId97" Type="http://schemas.openxmlformats.org/officeDocument/2006/relationships/slide" Target="slides/slide96.xml"/><Relationship Id="rId98" Type="http://schemas.openxmlformats.org/officeDocument/2006/relationships/slide" Target="slides/slide97.xml"/><Relationship Id="rId99" Type="http://schemas.openxmlformats.org/officeDocument/2006/relationships/slide" Target="slides/slide98.xml"/><Relationship Id="rId100" Type="http://schemas.openxmlformats.org/officeDocument/2006/relationships/slide" Target="slides/slide99.xml"/><Relationship Id="rId101" Type="http://schemas.openxmlformats.org/officeDocument/2006/relationships/slide" Target="slides/slide100.xml"/><Relationship Id="rId102" Type="http://schemas.openxmlformats.org/officeDocument/2006/relationships/slide" Target="slides/slide101.xml"/><Relationship Id="rId103" Type="http://schemas.openxmlformats.org/officeDocument/2006/relationships/slide" Target="slides/slide102.xml"/><Relationship Id="rId104" Type="http://schemas.openxmlformats.org/officeDocument/2006/relationships/slide" Target="slides/slide103.xml"/><Relationship Id="rId105" Type="http://schemas.openxmlformats.org/officeDocument/2006/relationships/slide" Target="slides/slide104.xml"/><Relationship Id="rId106" Type="http://schemas.openxmlformats.org/officeDocument/2006/relationships/slide" Target="slides/slide105.xml"/><Relationship Id="rId107" Type="http://schemas.openxmlformats.org/officeDocument/2006/relationships/slide" Target="slides/slide106.xml"/><Relationship Id="rId108" Type="http://schemas.openxmlformats.org/officeDocument/2006/relationships/slide" Target="slides/slide107.xml"/><Relationship Id="rId109" Type="http://schemas.openxmlformats.org/officeDocument/2006/relationships/slide" Target="slides/slide108.xml"/><Relationship Id="rId110" Type="http://schemas.openxmlformats.org/officeDocument/2006/relationships/slide" Target="slides/slide109.xml"/><Relationship Id="rId111" Type="http://schemas.openxmlformats.org/officeDocument/2006/relationships/slide" Target="slides/slide110.xml"/><Relationship Id="rId112" Type="http://schemas.openxmlformats.org/officeDocument/2006/relationships/slide" Target="slides/slide111.xml"/><Relationship Id="rId113" Type="http://schemas.openxmlformats.org/officeDocument/2006/relationships/slide" Target="slides/slide112.xml"/><Relationship Id="rId114" Type="http://schemas.openxmlformats.org/officeDocument/2006/relationships/slide" Target="slides/slide113.xml"/><Relationship Id="rId115" Type="http://schemas.openxmlformats.org/officeDocument/2006/relationships/slide" Target="slides/slide114.xml"/><Relationship Id="rId116" Type="http://schemas.openxmlformats.org/officeDocument/2006/relationships/slide" Target="slides/slide115.xml"/><Relationship Id="rId117" Type="http://schemas.openxmlformats.org/officeDocument/2006/relationships/slide" Target="slides/slide116.xml"/><Relationship Id="rId118" Type="http://schemas.openxmlformats.org/officeDocument/2006/relationships/slide" Target="slides/slide117.xml"/><Relationship Id="rId119" Type="http://schemas.openxmlformats.org/officeDocument/2006/relationships/slide" Target="slides/slide118.xml"/><Relationship Id="rId120" Type="http://schemas.openxmlformats.org/officeDocument/2006/relationships/slide" Target="slides/slide119.xml"/><Relationship Id="rId121" Type="http://schemas.openxmlformats.org/officeDocument/2006/relationships/slide" Target="slides/slide120.xml"/><Relationship Id="rId122" Type="http://schemas.openxmlformats.org/officeDocument/2006/relationships/slide" Target="slides/slide121.xml"/><Relationship Id="rId123" Type="http://schemas.openxmlformats.org/officeDocument/2006/relationships/slide" Target="slides/slide122.xml"/><Relationship Id="rId124" Type="http://schemas.openxmlformats.org/officeDocument/2006/relationships/slide" Target="slides/slide123.xml"/><Relationship Id="rId125" Type="http://schemas.openxmlformats.org/officeDocument/2006/relationships/slide" Target="slides/slide124.xml"/><Relationship Id="rId126" Type="http://schemas.openxmlformats.org/officeDocument/2006/relationships/slide" Target="slides/slide125.xml"/><Relationship Id="rId127" Type="http://schemas.openxmlformats.org/officeDocument/2006/relationships/slide" Target="slides/slide126.xml"/><Relationship Id="rId128" Type="http://schemas.openxmlformats.org/officeDocument/2006/relationships/slide" Target="slides/slide127.xml"/><Relationship Id="rId129" Type="http://schemas.openxmlformats.org/officeDocument/2006/relationships/slide" Target="slides/slide128.xml"/><Relationship Id="rId130" Type="http://schemas.openxmlformats.org/officeDocument/2006/relationships/slide" Target="slides/slide129.xml"/><Relationship Id="rId131" Type="http://schemas.openxmlformats.org/officeDocument/2006/relationships/slide" Target="slides/slide130.xml"/><Relationship Id="rId132" Type="http://schemas.openxmlformats.org/officeDocument/2006/relationships/slide" Target="slides/slide131.xml"/><Relationship Id="rId133" Type="http://schemas.openxmlformats.org/officeDocument/2006/relationships/slide" Target="slides/slide132.xml"/><Relationship Id="rId134" Type="http://schemas.openxmlformats.org/officeDocument/2006/relationships/slide" Target="slides/slide133.xml"/><Relationship Id="rId135" Type="http://schemas.openxmlformats.org/officeDocument/2006/relationships/slide" Target="slides/slide134.xml"/><Relationship Id="rId136" Type="http://schemas.openxmlformats.org/officeDocument/2006/relationships/slide" Target="slides/slide135.xml"/><Relationship Id="rId137" Type="http://schemas.openxmlformats.org/officeDocument/2006/relationships/slide" Target="slides/slide136.xml"/><Relationship Id="rId138" Type="http://schemas.openxmlformats.org/officeDocument/2006/relationships/slide" Target="slides/slide137.xml"/><Relationship Id="rId139" Type="http://schemas.openxmlformats.org/officeDocument/2006/relationships/slide" Target="slides/slide138.xml"/><Relationship Id="rId140" Type="http://schemas.openxmlformats.org/officeDocument/2006/relationships/slide" Target="slides/slide139.xml"/><Relationship Id="rId141" Type="http://schemas.openxmlformats.org/officeDocument/2006/relationships/slide" Target="slides/slide140.xml"/><Relationship Id="rId142" Type="http://schemas.openxmlformats.org/officeDocument/2006/relationships/slide" Target="slides/slide141.xml"/><Relationship Id="rId143" Type="http://schemas.openxmlformats.org/officeDocument/2006/relationships/slide" Target="slides/slide142.xml"/><Relationship Id="rId144" Type="http://schemas.openxmlformats.org/officeDocument/2006/relationships/slide" Target="slides/slide143.xml"/><Relationship Id="rId145" Type="http://schemas.openxmlformats.org/officeDocument/2006/relationships/slide" Target="slides/slide144.xml"/><Relationship Id="rId146" Type="http://schemas.openxmlformats.org/officeDocument/2006/relationships/slide" Target="slides/slide145.xml"/><Relationship Id="rId147" Type="http://schemas.openxmlformats.org/officeDocument/2006/relationships/slide" Target="slides/slide146.xml"/><Relationship Id="rId148" Type="http://schemas.openxmlformats.org/officeDocument/2006/relationships/slide" Target="slides/slide147.xml"/><Relationship Id="rId149" Type="http://schemas.openxmlformats.org/officeDocument/2006/relationships/slide" Target="slides/slide148.xml"/><Relationship Id="rId150" Type="http://schemas.openxmlformats.org/officeDocument/2006/relationships/slide" Target="slides/slide149.xml"/><Relationship Id="rId151" Type="http://schemas.openxmlformats.org/officeDocument/2006/relationships/slide" Target="slides/slide150.xml"/><Relationship Id="rId152" Type="http://schemas.openxmlformats.org/officeDocument/2006/relationships/slide" Target="slides/slide151.xml"/><Relationship Id="rId153" Type="http://schemas.openxmlformats.org/officeDocument/2006/relationships/slide" Target="slides/slide152.xml"/><Relationship Id="rId154" Type="http://schemas.openxmlformats.org/officeDocument/2006/relationships/slide" Target="slides/slide153.xml"/><Relationship Id="rId155" Type="http://schemas.openxmlformats.org/officeDocument/2006/relationships/slide" Target="slides/slide154.xml"/><Relationship Id="rId156" Type="http://schemas.openxmlformats.org/officeDocument/2006/relationships/slide" Target="slides/slide155.xml"/><Relationship Id="rId157" Type="http://schemas.openxmlformats.org/officeDocument/2006/relationships/slide" Target="slides/slide156.xml"/><Relationship Id="rId158" Type="http://schemas.openxmlformats.org/officeDocument/2006/relationships/slide" Target="slides/slide157.xml"/><Relationship Id="rId159" Type="http://schemas.openxmlformats.org/officeDocument/2006/relationships/slide" Target="slides/slide158.xml"/><Relationship Id="rId160" Type="http://schemas.openxmlformats.org/officeDocument/2006/relationships/slide" Target="slides/slide159.xml"/><Relationship Id="rId161" Type="http://schemas.openxmlformats.org/officeDocument/2006/relationships/slide" Target="slides/slide160.xml"/><Relationship Id="rId162" Type="http://schemas.openxmlformats.org/officeDocument/2006/relationships/slide" Target="slides/slide161.xml"/><Relationship Id="rId163" Type="http://schemas.openxmlformats.org/officeDocument/2006/relationships/slide" Target="slides/slide162.xml"/><Relationship Id="rId164" Type="http://schemas.openxmlformats.org/officeDocument/2006/relationships/slide" Target="slides/slide163.xml"/><Relationship Id="rId165" Type="http://schemas.openxmlformats.org/officeDocument/2006/relationships/slide" Target="slides/slide164.xml"/><Relationship Id="rId166" Type="http://schemas.openxmlformats.org/officeDocument/2006/relationships/slide" Target="slides/slide165.xml"/><Relationship Id="rId167" Type="http://schemas.openxmlformats.org/officeDocument/2006/relationships/slide" Target="slides/slide166.xml"/><Relationship Id="rId168" Type="http://schemas.openxmlformats.org/officeDocument/2006/relationships/slide" Target="slides/slide167.xml"/><Relationship Id="rId169" Type="http://schemas.openxmlformats.org/officeDocument/2006/relationships/slide" Target="slides/slide168.xml"/><Relationship Id="rId170" Type="http://schemas.openxmlformats.org/officeDocument/2006/relationships/slide" Target="slides/slide169.xml"/><Relationship Id="rId171" Type="http://schemas.openxmlformats.org/officeDocument/2006/relationships/slide" Target="slides/slide170.xml"/><Relationship Id="rId172" Type="http://schemas.openxmlformats.org/officeDocument/2006/relationships/slide" Target="slides/slide171.xml"/><Relationship Id="rId173" Type="http://schemas.openxmlformats.org/officeDocument/2006/relationships/slide" Target="slides/slide172.xml"/><Relationship Id="rId174" Type="http://schemas.openxmlformats.org/officeDocument/2006/relationships/slide" Target="slides/slide173.xml"/><Relationship Id="rId175" Type="http://schemas.openxmlformats.org/officeDocument/2006/relationships/slide" Target="slides/slide174.xml"/><Relationship Id="rId176" Type="http://schemas.openxmlformats.org/officeDocument/2006/relationships/slide" Target="slides/slide175.xml"/><Relationship Id="rId177" Type="http://schemas.openxmlformats.org/officeDocument/2006/relationships/slide" Target="slides/slide176.xml"/><Relationship Id="rId178" Type="http://schemas.openxmlformats.org/officeDocument/2006/relationships/slide" Target="slides/slide177.xml"/><Relationship Id="rId179" Type="http://schemas.openxmlformats.org/officeDocument/2006/relationships/slide" Target="slides/slide178.xml"/><Relationship Id="rId180" Type="http://schemas.openxmlformats.org/officeDocument/2006/relationships/slide" Target="slides/slide179.xml"/><Relationship Id="rId181" Type="http://schemas.openxmlformats.org/officeDocument/2006/relationships/slide" Target="slides/slide180.xml"/><Relationship Id="rId182" Type="http://schemas.openxmlformats.org/officeDocument/2006/relationships/slide" Target="slides/slide181.xml"/><Relationship Id="rId183" Type="http://schemas.openxmlformats.org/officeDocument/2006/relationships/slide" Target="slides/slide182.xml"/><Relationship Id="rId184" Type="http://schemas.openxmlformats.org/officeDocument/2006/relationships/slide" Target="slides/slide183.xml"/><Relationship Id="rId185" Type="http://schemas.openxmlformats.org/officeDocument/2006/relationships/slide" Target="slides/slide184.xml"/><Relationship Id="rId186" Type="http://schemas.openxmlformats.org/officeDocument/2006/relationships/slide" Target="slides/slide185.xml"/><Relationship Id="rId187" Type="http://schemas.openxmlformats.org/officeDocument/2006/relationships/slide" Target="slides/slide186.xml"/><Relationship Id="rId188" Type="http://schemas.openxmlformats.org/officeDocument/2006/relationships/slide" Target="slides/slide187.xml"/><Relationship Id="rId189" Type="http://schemas.openxmlformats.org/officeDocument/2006/relationships/slide" Target="slides/slide188.xml"/><Relationship Id="rId190" Type="http://schemas.openxmlformats.org/officeDocument/2006/relationships/slide" Target="slides/slide189.xml"/><Relationship Id="rId191" Type="http://schemas.openxmlformats.org/officeDocument/2006/relationships/slide" Target="slides/slide190.xml"/><Relationship Id="rId192" Type="http://schemas.openxmlformats.org/officeDocument/2006/relationships/slide" Target="slides/slide191.xml"/><Relationship Id="rId193" Type="http://schemas.openxmlformats.org/officeDocument/2006/relationships/slide" Target="slides/slide192.xml"/><Relationship Id="rId194" Type="http://schemas.openxmlformats.org/officeDocument/2006/relationships/slide" Target="slides/slide193.xml"/><Relationship Id="rId195" Type="http://schemas.openxmlformats.org/officeDocument/2006/relationships/slide" Target="slides/slide194.xml"/><Relationship Id="rId196" Type="http://schemas.openxmlformats.org/officeDocument/2006/relationships/slide" Target="slides/slide195.xml"/><Relationship Id="rId197" Type="http://schemas.openxmlformats.org/officeDocument/2006/relationships/slide" Target="slides/slide196.xml"/><Relationship Id="rId198" Type="http://schemas.openxmlformats.org/officeDocument/2006/relationships/slide" Target="slides/slide197.xml"/><Relationship Id="rId199" Type="http://schemas.openxmlformats.org/officeDocument/2006/relationships/slide" Target="slides/slide198.xml"/><Relationship Id="rId200" Type="http://schemas.openxmlformats.org/officeDocument/2006/relationships/slide" Target="slides/slide199.xml"/><Relationship Id="rId201" Type="http://schemas.openxmlformats.org/officeDocument/2006/relationships/slide" Target="slides/slide200.xml"/><Relationship Id="rId202" Type="http://schemas.openxmlformats.org/officeDocument/2006/relationships/slide" Target="slides/slide201.xml"/><Relationship Id="rId203" Type="http://schemas.openxmlformats.org/officeDocument/2006/relationships/slide" Target="slides/slide202.xml"/><Relationship Id="rId204" Type="http://schemas.openxmlformats.org/officeDocument/2006/relationships/slide" Target="slides/slide203.xml"/><Relationship Id="rId205" Type="http://schemas.openxmlformats.org/officeDocument/2006/relationships/slide" Target="slides/slide204.xml"/><Relationship Id="rId206" Type="http://schemas.openxmlformats.org/officeDocument/2006/relationships/slide" Target="slides/slide205.xml"/><Relationship Id="rId207" Type="http://schemas.openxmlformats.org/officeDocument/2006/relationships/slide" Target="slides/slide206.xml"/><Relationship Id="rId208" Type="http://schemas.openxmlformats.org/officeDocument/2006/relationships/slide" Target="slides/slide207.xml"/><Relationship Id="rId209" Type="http://schemas.openxmlformats.org/officeDocument/2006/relationships/slide" Target="slides/slide208.xml"/><Relationship Id="rId210" Type="http://schemas.openxmlformats.org/officeDocument/2006/relationships/slide" Target="slides/slide209.xml"/><Relationship Id="rId211" Type="http://schemas.openxmlformats.org/officeDocument/2006/relationships/slide" Target="slides/slide210.xml"/><Relationship Id="rId212" Type="http://schemas.openxmlformats.org/officeDocument/2006/relationships/slide" Target="slides/slide211.xml"/><Relationship Id="rId213" Type="http://schemas.openxmlformats.org/officeDocument/2006/relationships/slide" Target="slides/slide212.xml"/><Relationship Id="rId214" Type="http://schemas.openxmlformats.org/officeDocument/2006/relationships/slide" Target="slides/slide213.xml"/><Relationship Id="rId215" Type="http://schemas.openxmlformats.org/officeDocument/2006/relationships/slide" Target="slides/slide214.xml"/><Relationship Id="rId216" Type="http://schemas.openxmlformats.org/officeDocument/2006/relationships/slide" Target="slides/slide215.xml"/><Relationship Id="rId217" Type="http://schemas.openxmlformats.org/officeDocument/2006/relationships/slide" Target="slides/slide216.xml"/><Relationship Id="rId218" Type="http://schemas.openxmlformats.org/officeDocument/2006/relationships/slide" Target="slides/slide217.xml"/><Relationship Id="rId219" Type="http://schemas.openxmlformats.org/officeDocument/2006/relationships/slide" Target="slides/slide218.xml"/><Relationship Id="rId220" Type="http://schemas.openxmlformats.org/officeDocument/2006/relationships/slide" Target="slides/slide219.xml"/><Relationship Id="rId221" Type="http://schemas.openxmlformats.org/officeDocument/2006/relationships/slide" Target="slides/slide220.xml"/><Relationship Id="rId222" Type="http://schemas.openxmlformats.org/officeDocument/2006/relationships/slide" Target="slides/slide221.xml"/><Relationship Id="rId223" Type="http://schemas.openxmlformats.org/officeDocument/2006/relationships/slide" Target="slides/slide222.xml"/><Relationship Id="rId224" Type="http://schemas.openxmlformats.org/officeDocument/2006/relationships/slide" Target="slides/slide223.xml"/><Relationship Id="rId225" Type="http://schemas.openxmlformats.org/officeDocument/2006/relationships/slide" Target="slides/slide224.xml"/><Relationship Id="rId226" Type="http://schemas.openxmlformats.org/officeDocument/2006/relationships/slide" Target="slides/slide225.xml"/><Relationship Id="rId227" Type="http://schemas.openxmlformats.org/officeDocument/2006/relationships/slide" Target="slides/slide226.xml"/><Relationship Id="rId228" Type="http://schemas.openxmlformats.org/officeDocument/2006/relationships/slide" Target="slides/slide227.xml"/><Relationship Id="rId229" Type="http://schemas.openxmlformats.org/officeDocument/2006/relationships/slide" Target="slides/slide228.xml"/><Relationship Id="rId230" Type="http://schemas.openxmlformats.org/officeDocument/2006/relationships/slide" Target="slides/slide229.xml"/><Relationship Id="rId231" Type="http://schemas.openxmlformats.org/officeDocument/2006/relationships/slide" Target="slides/slide230.xml"/><Relationship Id="rId232" Type="http://schemas.openxmlformats.org/officeDocument/2006/relationships/slide" Target="slides/slide231.xml"/><Relationship Id="rId233" Type="http://schemas.openxmlformats.org/officeDocument/2006/relationships/slide" Target="slides/slide232.xml"/><Relationship Id="rId234" Type="http://schemas.openxmlformats.org/officeDocument/2006/relationships/slide" Target="slides/slide233.xml"/><Relationship Id="rId235" Type="http://schemas.openxmlformats.org/officeDocument/2006/relationships/slide" Target="slides/slide234.xml"/><Relationship Id="rId236" Type="http://schemas.openxmlformats.org/officeDocument/2006/relationships/slide" Target="slides/slide235.xml"/><Relationship Id="rId237" Type="http://schemas.openxmlformats.org/officeDocument/2006/relationships/slide" Target="slides/slide236.xml"/><Relationship Id="rId238" Type="http://schemas.openxmlformats.org/officeDocument/2006/relationships/slide" Target="slides/slide237.xml"/><Relationship Id="rId239" Type="http://schemas.openxmlformats.org/officeDocument/2006/relationships/slide" Target="slides/slide238.xml"/><Relationship Id="rId240" Type="http://schemas.openxmlformats.org/officeDocument/2006/relationships/slide" Target="slides/slide239.xml"/><Relationship Id="rId241" Type="http://schemas.openxmlformats.org/officeDocument/2006/relationships/slide" Target="slides/slide240.xml"/><Relationship Id="rId242" Type="http://schemas.openxmlformats.org/officeDocument/2006/relationships/slide" Target="slides/slide241.xml"/><Relationship Id="rId243" Type="http://schemas.openxmlformats.org/officeDocument/2006/relationships/slide" Target="slides/slide242.xml"/><Relationship Id="rId244" Type="http://schemas.openxmlformats.org/officeDocument/2006/relationships/slide" Target="slides/slide243.xml"/><Relationship Id="rId245" Type="http://schemas.openxmlformats.org/officeDocument/2006/relationships/slide" Target="slides/slide244.xml"/><Relationship Id="rId246" Type="http://schemas.openxmlformats.org/officeDocument/2006/relationships/slide" Target="slides/slide245.xml"/><Relationship Id="rId247" Type="http://schemas.openxmlformats.org/officeDocument/2006/relationships/slide" Target="slides/slide246.xml"/><Relationship Id="rId248" Type="http://schemas.openxmlformats.org/officeDocument/2006/relationships/slide" Target="slides/slide247.xml"/><Relationship Id="rId249" Type="http://schemas.openxmlformats.org/officeDocument/2006/relationships/slide" Target="slides/slide248.xml"/><Relationship Id="rId250" Type="http://schemas.openxmlformats.org/officeDocument/2006/relationships/slide" Target="slides/slide249.xml"/><Relationship Id="rId251" Type="http://schemas.openxmlformats.org/officeDocument/2006/relationships/slide" Target="slides/slide250.xml"/><Relationship Id="rId252" Type="http://schemas.openxmlformats.org/officeDocument/2006/relationships/slide" Target="slides/slide251.xml"/><Relationship Id="rId253" Type="http://schemas.openxmlformats.org/officeDocument/2006/relationships/slide" Target="slides/slide252.xml"/><Relationship Id="rId254" Type="http://schemas.openxmlformats.org/officeDocument/2006/relationships/slide" Target="slides/slide253.xml"/><Relationship Id="rId255" Type="http://schemas.openxmlformats.org/officeDocument/2006/relationships/slide" Target="slides/slide254.xml"/><Relationship Id="rId256" Type="http://schemas.openxmlformats.org/officeDocument/2006/relationships/slide" Target="slides/slide255.xml"/><Relationship Id="rId257" Type="http://schemas.openxmlformats.org/officeDocument/2006/relationships/slide" Target="slides/slide256.xml"/><Relationship Id="rId258" Type="http://schemas.openxmlformats.org/officeDocument/2006/relationships/slide" Target="slides/slide257.xml"/><Relationship Id="rId259" Type="http://schemas.openxmlformats.org/officeDocument/2006/relationships/slide" Target="slides/slide258.xml"/><Relationship Id="rId260" Type="http://schemas.openxmlformats.org/officeDocument/2006/relationships/slide" Target="slides/slide259.xml"/><Relationship Id="rId261" Type="http://schemas.openxmlformats.org/officeDocument/2006/relationships/slide" Target="slides/slide260.xml"/><Relationship Id="rId262" Type="http://schemas.openxmlformats.org/officeDocument/2006/relationships/slide" Target="slides/slide261.xml"/><Relationship Id="rId263" Type="http://schemas.openxmlformats.org/officeDocument/2006/relationships/slide" Target="slides/slide262.xml"/><Relationship Id="rId264" Type="http://schemas.openxmlformats.org/officeDocument/2006/relationships/slide" Target="slides/slide263.xml"/><Relationship Id="rId265" Type="http://schemas.openxmlformats.org/officeDocument/2006/relationships/slide" Target="slides/slide264.xml"/><Relationship Id="rId266" Type="http://schemas.openxmlformats.org/officeDocument/2006/relationships/slide" Target="slides/slide265.xml"/><Relationship Id="rId267" Type="http://schemas.openxmlformats.org/officeDocument/2006/relationships/slide" Target="slides/slide266.xml"/><Relationship Id="rId268" Type="http://schemas.openxmlformats.org/officeDocument/2006/relationships/slide" Target="slides/slide267.xml"/><Relationship Id="rId269" Type="http://schemas.openxmlformats.org/officeDocument/2006/relationships/slide" Target="slides/slide268.xml"/><Relationship Id="rId270" Type="http://schemas.openxmlformats.org/officeDocument/2006/relationships/slide" Target="slides/slide269.xml"/><Relationship Id="rId271" Type="http://schemas.openxmlformats.org/officeDocument/2006/relationships/slide" Target="slides/slide270.xml"/><Relationship Id="rId272" Type="http://schemas.openxmlformats.org/officeDocument/2006/relationships/slide" Target="slides/slide271.xml"/><Relationship Id="rId273" Type="http://schemas.openxmlformats.org/officeDocument/2006/relationships/slide" Target="slides/slide272.xml"/><Relationship Id="rId274" Type="http://schemas.openxmlformats.org/officeDocument/2006/relationships/slide" Target="slides/slide273.xml"/><Relationship Id="rId275" Type="http://schemas.openxmlformats.org/officeDocument/2006/relationships/slide" Target="slides/slide274.xml"/><Relationship Id="rId276" Type="http://schemas.openxmlformats.org/officeDocument/2006/relationships/slide" Target="slides/slide275.xml"/><Relationship Id="rId277" Type="http://schemas.openxmlformats.org/officeDocument/2006/relationships/slide" Target="slides/slide276.xml"/><Relationship Id="rId278" Type="http://schemas.openxmlformats.org/officeDocument/2006/relationships/slide" Target="slides/slide277.xml"/><Relationship Id="rId279" Type="http://schemas.openxmlformats.org/officeDocument/2006/relationships/slide" Target="slides/slide278.xml"/><Relationship Id="rId280" Type="http://schemas.openxmlformats.org/officeDocument/2006/relationships/slide" Target="slides/slide279.xml"/><Relationship Id="rId281" Type="http://schemas.openxmlformats.org/officeDocument/2006/relationships/slide" Target="slides/slide280.xml"/><Relationship Id="rId282" Type="http://schemas.openxmlformats.org/officeDocument/2006/relationships/slide" Target="slides/slide281.xml"/><Relationship Id="rId283" Type="http://schemas.openxmlformats.org/officeDocument/2006/relationships/slide" Target="slides/slide282.xml"/><Relationship Id="rId284" Type="http://schemas.openxmlformats.org/officeDocument/2006/relationships/slide" Target="slides/slide283.xml"/><Relationship Id="rId285" Type="http://schemas.openxmlformats.org/officeDocument/2006/relationships/notesMaster" Target="notesMasters/notesMaster1.xml"/><Relationship Id="rId286" Type="http://schemas.openxmlformats.org/officeDocument/2006/relationships/presProps" Target="presProps.xml"/><Relationship Id="rId287" Type="http://schemas.openxmlformats.org/officeDocument/2006/relationships/viewProps" Target="viewProps.xml"/><Relationship Id="rId288" Type="http://schemas.openxmlformats.org/officeDocument/2006/relationships/theme" Target="theme/theme1.xml"/><Relationship Id="rId289"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0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0.xml"/>
		</Relationships>
</file>

<file path=ppt/notesSlides/_rels/notesSlide10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1.xml"/>
		</Relationships>
</file>

<file path=ppt/notesSlides/_rels/notesSlide10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2.xml"/>
		</Relationships>
</file>

<file path=ppt/notesSlides/_rels/notesSlide10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3.xml"/>
		</Relationships>
</file>

<file path=ppt/notesSlides/_rels/notesSlide10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4.xml"/>
		</Relationships>
</file>

<file path=ppt/notesSlides/_rels/notesSlide10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5.xml"/>
		</Relationships>
</file>

<file path=ppt/notesSlides/_rels/notesSlide10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6.xml"/>
		</Relationships>
</file>

<file path=ppt/notesSlides/_rels/notesSlide10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7.xml"/>
		</Relationships>
</file>

<file path=ppt/notesSlides/_rels/notesSlide10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8.xml"/>
		</Relationships>
</file>

<file path=ppt/notesSlides/_rels/notesSlide10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9.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0.xml"/>
		</Relationships>
</file>

<file path=ppt/notesSlides/_rels/notesSlide1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1.xml"/>
		</Relationships>
</file>

<file path=ppt/notesSlides/_rels/notesSlide1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2.xml"/>
		</Relationships>
</file>

<file path=ppt/notesSlides/_rels/notesSlide1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3.xml"/>
		</Relationships>
</file>

<file path=ppt/notesSlides/_rels/notesSlide1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4.xml"/>
		</Relationships>
</file>

<file path=ppt/notesSlides/_rels/notesSlide1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5.xml"/>
		</Relationships>
</file>

<file path=ppt/notesSlides/_rels/notesSlide1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6.xml"/>
		</Relationships>
</file>

<file path=ppt/notesSlides/_rels/notesSlide1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7.xml"/>
		</Relationships>
</file>

<file path=ppt/notesSlides/_rels/notesSlide1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8.xml"/>
		</Relationships>
</file>

<file path=ppt/notesSlides/_rels/notesSlide1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9.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0.xml"/>
		</Relationships>
</file>

<file path=ppt/notesSlides/_rels/notesSlide1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1.xml"/>
		</Relationships>
</file>

<file path=ppt/notesSlides/_rels/notesSlide1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2.xml"/>
		</Relationships>
</file>

<file path=ppt/notesSlides/_rels/notesSlide1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3.xml"/>
		</Relationships>
</file>

<file path=ppt/notesSlides/_rels/notesSlide1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4.xml"/>
		</Relationships>
</file>

<file path=ppt/notesSlides/_rels/notesSlide1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5.xml"/>
		</Relationships>
</file>

<file path=ppt/notesSlides/_rels/notesSlide1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6.xml"/>
		</Relationships>
</file>

<file path=ppt/notesSlides/_rels/notesSlide1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7.xml"/>
		</Relationships>
</file>

<file path=ppt/notesSlides/_rels/notesSlide1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8.xml"/>
		</Relationships>
</file>

<file path=ppt/notesSlides/_rels/notesSlide1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9.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0.xml"/>
		</Relationships>
</file>

<file path=ppt/notesSlides/_rels/notesSlide1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1.xml"/>
		</Relationships>
</file>

<file path=ppt/notesSlides/_rels/notesSlide1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2.xml"/>
		</Relationships>
</file>

<file path=ppt/notesSlides/_rels/notesSlide1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3.xml"/>
		</Relationships>
</file>

<file path=ppt/notesSlides/_rels/notesSlide1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4.xml"/>
		</Relationships>
</file>

<file path=ppt/notesSlides/_rels/notesSlide1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5.xml"/>
		</Relationships>
</file>

<file path=ppt/notesSlides/_rels/notesSlide1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6.xml"/>
		</Relationships>
</file>

<file path=ppt/notesSlides/_rels/notesSlide1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7.xml"/>
		</Relationships>
</file>

<file path=ppt/notesSlides/_rels/notesSlide1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8.xml"/>
		</Relationships>
</file>

<file path=ppt/notesSlides/_rels/notesSlide1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9.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0.xml"/>
		</Relationships>
</file>

<file path=ppt/notesSlides/_rels/notesSlide1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1.xml"/>
		</Relationships>
</file>

<file path=ppt/notesSlides/_rels/notesSlide1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2.xml"/>
		</Relationships>
</file>

<file path=ppt/notesSlides/_rels/notesSlide1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3.xml"/>
		</Relationships>
</file>

<file path=ppt/notesSlides/_rels/notesSlide1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4.xml"/>
		</Relationships>
</file>

<file path=ppt/notesSlides/_rels/notesSlide1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5.xml"/>
		</Relationships>
</file>

<file path=ppt/notesSlides/_rels/notesSlide1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6.xml"/>
		</Relationships>
</file>

<file path=ppt/notesSlides/_rels/notesSlide14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7.xml"/>
		</Relationships>
</file>

<file path=ppt/notesSlides/_rels/notesSlide14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8.xml"/>
		</Relationships>
</file>

<file path=ppt/notesSlides/_rels/notesSlide14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9.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5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0.xml"/>
		</Relationships>
</file>

<file path=ppt/notesSlides/_rels/notesSlide15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1.xml"/>
		</Relationships>
</file>

<file path=ppt/notesSlides/_rels/notesSlide15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2.xml"/>
		</Relationships>
</file>

<file path=ppt/notesSlides/_rels/notesSlide15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3.xml"/>
		</Relationships>
</file>

<file path=ppt/notesSlides/_rels/notesSlide15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4.xml"/>
		</Relationships>
</file>

<file path=ppt/notesSlides/_rels/notesSlide15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5.xml"/>
		</Relationships>
</file>

<file path=ppt/notesSlides/_rels/notesSlide15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6.xml"/>
		</Relationships>
</file>

<file path=ppt/notesSlides/_rels/notesSlide15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7.xml"/>
		</Relationships>
</file>

<file path=ppt/notesSlides/_rels/notesSlide15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8.xml"/>
		</Relationships>
</file>

<file path=ppt/notesSlides/_rels/notesSlide15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9.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6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0.xml"/>
		</Relationships>
</file>

<file path=ppt/notesSlides/_rels/notesSlide16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1.xml"/>
		</Relationships>
</file>

<file path=ppt/notesSlides/_rels/notesSlide16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2.xml"/>
		</Relationships>
</file>

<file path=ppt/notesSlides/_rels/notesSlide16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3.xml"/>
		</Relationships>
</file>

<file path=ppt/notesSlides/_rels/notesSlide16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4.xml"/>
		</Relationships>
</file>

<file path=ppt/notesSlides/_rels/notesSlide16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5.xml"/>
		</Relationships>
</file>

<file path=ppt/notesSlides/_rels/notesSlide16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6.xml"/>
		</Relationships>
</file>

<file path=ppt/notesSlides/_rels/notesSlide16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7.xml"/>
		</Relationships>
</file>

<file path=ppt/notesSlides/_rels/notesSlide16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8.xml"/>
		</Relationships>
</file>

<file path=ppt/notesSlides/_rels/notesSlide16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9.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7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0.xml"/>
		</Relationships>
</file>

<file path=ppt/notesSlides/_rels/notesSlide17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1.xml"/>
		</Relationships>
</file>

<file path=ppt/notesSlides/_rels/notesSlide17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2.xml"/>
		</Relationships>
</file>

<file path=ppt/notesSlides/_rels/notesSlide17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3.xml"/>
		</Relationships>
</file>

<file path=ppt/notesSlides/_rels/notesSlide17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4.xml"/>
		</Relationships>
</file>

<file path=ppt/notesSlides/_rels/notesSlide17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5.xml"/>
		</Relationships>
</file>

<file path=ppt/notesSlides/_rels/notesSlide17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6.xml"/>
		</Relationships>
</file>

<file path=ppt/notesSlides/_rels/notesSlide17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7.xml"/>
		</Relationships>
</file>

<file path=ppt/notesSlides/_rels/notesSlide17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8.xml"/>
		</Relationships>
</file>

<file path=ppt/notesSlides/_rels/notesSlide17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9.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8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0.xml"/>
		</Relationships>
</file>

<file path=ppt/notesSlides/_rels/notesSlide18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1.xml"/>
		</Relationships>
</file>

<file path=ppt/notesSlides/_rels/notesSlide18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2.xml"/>
		</Relationships>
</file>

<file path=ppt/notesSlides/_rels/notesSlide18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3.xml"/>
		</Relationships>
</file>

<file path=ppt/notesSlides/_rels/notesSlide18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4.xml"/>
		</Relationships>
</file>

<file path=ppt/notesSlides/_rels/notesSlide18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5.xml"/>
		</Relationships>
</file>

<file path=ppt/notesSlides/_rels/notesSlide18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6.xml"/>
		</Relationships>
</file>

<file path=ppt/notesSlides/_rels/notesSlide18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7.xml"/>
		</Relationships>
</file>

<file path=ppt/notesSlides/_rels/notesSlide18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8.xml"/>
		</Relationships>
</file>

<file path=ppt/notesSlides/_rels/notesSlide18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9.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19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0.xml"/>
		</Relationships>
</file>

<file path=ppt/notesSlides/_rels/notesSlide19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1.xml"/>
		</Relationships>
</file>

<file path=ppt/notesSlides/_rels/notesSlide19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2.xml"/>
		</Relationships>
</file>

<file path=ppt/notesSlides/_rels/notesSlide19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3.xml"/>
		</Relationships>
</file>

<file path=ppt/notesSlides/_rels/notesSlide19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4.xml"/>
		</Relationships>
</file>

<file path=ppt/notesSlides/_rels/notesSlide19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5.xml"/>
		</Relationships>
</file>

<file path=ppt/notesSlides/_rels/notesSlide19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6.xml"/>
		</Relationships>
</file>

<file path=ppt/notesSlides/_rels/notesSlide19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7.xml"/>
		</Relationships>
</file>

<file path=ppt/notesSlides/_rels/notesSlide19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8.xml"/>
		</Relationships>
</file>

<file path=ppt/notesSlides/_rels/notesSlide19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0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0.xml"/>
		</Relationships>
</file>

<file path=ppt/notesSlides/_rels/notesSlide20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1.xml"/>
		</Relationships>
</file>

<file path=ppt/notesSlides/_rels/notesSlide20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2.xml"/>
		</Relationships>
</file>

<file path=ppt/notesSlides/_rels/notesSlide20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3.xml"/>
		</Relationships>
</file>

<file path=ppt/notesSlides/_rels/notesSlide20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4.xml"/>
		</Relationships>
</file>

<file path=ppt/notesSlides/_rels/notesSlide20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5.xml"/>
		</Relationships>
</file>

<file path=ppt/notesSlides/_rels/notesSlide20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6.xml"/>
		</Relationships>
</file>

<file path=ppt/notesSlides/_rels/notesSlide20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7.xml"/>
		</Relationships>
</file>

<file path=ppt/notesSlides/_rels/notesSlide20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8.xml"/>
		</Relationships>
</file>

<file path=ppt/notesSlides/_rels/notesSlide20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9.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0.xml"/>
		</Relationships>
</file>

<file path=ppt/notesSlides/_rels/notesSlide2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1.xml"/>
		</Relationships>
</file>

<file path=ppt/notesSlides/_rels/notesSlide2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2.xml"/>
		</Relationships>
</file>

<file path=ppt/notesSlides/_rels/notesSlide2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3.xml"/>
		</Relationships>
</file>

<file path=ppt/notesSlides/_rels/notesSlide2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4.xml"/>
		</Relationships>
</file>

<file path=ppt/notesSlides/_rels/notesSlide2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5.xml"/>
		</Relationships>
</file>

<file path=ppt/notesSlides/_rels/notesSlide2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6.xml"/>
		</Relationships>
</file>

<file path=ppt/notesSlides/_rels/notesSlide2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7.xml"/>
		</Relationships>
</file>

<file path=ppt/notesSlides/_rels/notesSlide2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8.xml"/>
		</Relationships>
</file>

<file path=ppt/notesSlides/_rels/notesSlide2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9.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0.xml"/>
		</Relationships>
</file>

<file path=ppt/notesSlides/_rels/notesSlide2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1.xml"/>
		</Relationships>
</file>

<file path=ppt/notesSlides/_rels/notesSlide2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2.xml"/>
		</Relationships>
</file>

<file path=ppt/notesSlides/_rels/notesSlide2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3.xml"/>
		</Relationships>
</file>

<file path=ppt/notesSlides/_rels/notesSlide2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4.xml"/>
		</Relationships>
</file>

<file path=ppt/notesSlides/_rels/notesSlide2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5.xml"/>
		</Relationships>
</file>

<file path=ppt/notesSlides/_rels/notesSlide2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6.xml"/>
		</Relationships>
</file>

<file path=ppt/notesSlides/_rels/notesSlide2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7.xml"/>
		</Relationships>
</file>

<file path=ppt/notesSlides/_rels/notesSlide2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8.xml"/>
		</Relationships>
</file>

<file path=ppt/notesSlides/_rels/notesSlide2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9.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0.xml"/>
		</Relationships>
</file>

<file path=ppt/notesSlides/_rels/notesSlide2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1.xml"/>
		</Relationships>
</file>

<file path=ppt/notesSlides/_rels/notesSlide2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2.xml"/>
		</Relationships>
</file>

<file path=ppt/notesSlides/_rels/notesSlide2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3.xml"/>
		</Relationships>
</file>

<file path=ppt/notesSlides/_rels/notesSlide2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4.xml"/>
		</Relationships>
</file>

<file path=ppt/notesSlides/_rels/notesSlide2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5.xml"/>
		</Relationships>
</file>

<file path=ppt/notesSlides/_rels/notesSlide2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6.xml"/>
		</Relationships>
</file>

<file path=ppt/notesSlides/_rels/notesSlide2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7.xml"/>
		</Relationships>
</file>

<file path=ppt/notesSlides/_rels/notesSlide2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8.xml"/>
		</Relationships>
</file>

<file path=ppt/notesSlides/_rels/notesSlide2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9.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0.xml"/>
		</Relationships>
</file>

<file path=ppt/notesSlides/_rels/notesSlide2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1.xml"/>
		</Relationships>
</file>

<file path=ppt/notesSlides/_rels/notesSlide2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2.xml"/>
		</Relationships>
</file>

<file path=ppt/notesSlides/_rels/notesSlide2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3.xml"/>
		</Relationships>
</file>

<file path=ppt/notesSlides/_rels/notesSlide2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4.xml"/>
		</Relationships>
</file>

<file path=ppt/notesSlides/_rels/notesSlide2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5.xml"/>
		</Relationships>
</file>

<file path=ppt/notesSlides/_rels/notesSlide2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6.xml"/>
		</Relationships>
</file>

<file path=ppt/notesSlides/_rels/notesSlide24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7.xml"/>
		</Relationships>
</file>

<file path=ppt/notesSlides/_rels/notesSlide24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8.xml"/>
		</Relationships>
</file>

<file path=ppt/notesSlides/_rels/notesSlide24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9.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5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0.xml"/>
		</Relationships>
</file>

<file path=ppt/notesSlides/_rels/notesSlide25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1.xml"/>
		</Relationships>
</file>

<file path=ppt/notesSlides/_rels/notesSlide25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2.xml"/>
		</Relationships>
</file>

<file path=ppt/notesSlides/_rels/notesSlide25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3.xml"/>
		</Relationships>
</file>

<file path=ppt/notesSlides/_rels/notesSlide25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4.xml"/>
		</Relationships>
</file>

<file path=ppt/notesSlides/_rels/notesSlide25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5.xml"/>
		</Relationships>
</file>

<file path=ppt/notesSlides/_rels/notesSlide25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6.xml"/>
		</Relationships>
</file>

<file path=ppt/notesSlides/_rels/notesSlide25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7.xml"/>
		</Relationships>
</file>

<file path=ppt/notesSlides/_rels/notesSlide25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8.xml"/>
		</Relationships>
</file>

<file path=ppt/notesSlides/_rels/notesSlide25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9.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6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0.xml"/>
		</Relationships>
</file>

<file path=ppt/notesSlides/_rels/notesSlide26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1.xml"/>
		</Relationships>
</file>

<file path=ppt/notesSlides/_rels/notesSlide26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2.xml"/>
		</Relationships>
</file>

<file path=ppt/notesSlides/_rels/notesSlide26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3.xml"/>
		</Relationships>
</file>

<file path=ppt/notesSlides/_rels/notesSlide26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4.xml"/>
		</Relationships>
</file>

<file path=ppt/notesSlides/_rels/notesSlide26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5.xml"/>
		</Relationships>
</file>

<file path=ppt/notesSlides/_rels/notesSlide26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6.xml"/>
		</Relationships>
</file>

<file path=ppt/notesSlides/_rels/notesSlide26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7.xml"/>
		</Relationships>
</file>

<file path=ppt/notesSlides/_rels/notesSlide26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8.xml"/>
		</Relationships>
</file>

<file path=ppt/notesSlides/_rels/notesSlide26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9.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7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0.xml"/>
		</Relationships>
</file>

<file path=ppt/notesSlides/_rels/notesSlide27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1.xml"/>
		</Relationships>
</file>

<file path=ppt/notesSlides/_rels/notesSlide27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2.xml"/>
		</Relationships>
</file>

<file path=ppt/notesSlides/_rels/notesSlide27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3.xml"/>
		</Relationships>
</file>

<file path=ppt/notesSlides/_rels/notesSlide27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4.xml"/>
		</Relationships>
</file>

<file path=ppt/notesSlides/_rels/notesSlide27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5.xml"/>
		</Relationships>
</file>

<file path=ppt/notesSlides/_rels/notesSlide27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6.xml"/>
		</Relationships>
</file>

<file path=ppt/notesSlides/_rels/notesSlide27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7.xml"/>
		</Relationships>
</file>

<file path=ppt/notesSlides/_rels/notesSlide27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8.xml"/>
		</Relationships>
</file>

<file path=ppt/notesSlides/_rels/notesSlide27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9.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8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0.xml"/>
		</Relationships>
</file>

<file path=ppt/notesSlides/_rels/notesSlide28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1.xml"/>
		</Relationships>
</file>

<file path=ppt/notesSlides/_rels/notesSlide28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2.xml"/>
		</Relationships>
</file>

<file path=ppt/notesSlides/_rels/notesSlide28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3.xml"/>
		</Relationships>
</file>

<file path=ppt/notesSlides/_rels/notesSlide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xml"/>
		</Relationships>
</file>

<file path=ppt/notesSlides/_rels/notesSlide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xml"/>
		</Relationships>
</file>

<file path=ppt/notesSlides/_rels/notesSlide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xml"/>
		</Relationships>
</file>

<file path=ppt/notesSlides/_rels/notesSlide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3.xml"/>
		</Relationships>
</file>

<file path=ppt/notesSlides/_rels/notesSlide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4.xml"/>
		</Relationships>
</file>

<file path=ppt/notesSlides/_rels/notesSlide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5.xml"/>
		</Relationships>
</file>

<file path=ppt/notesSlides/_rels/notesSlide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6.xml"/>
		</Relationships>
</file>

<file path=ppt/notesSlides/_rels/notesSlide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7.xml"/>
		</Relationships>
</file>

<file path=ppt/notesSlides/_rels/notesSlide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8.xml"/>
		</Relationships>
</file>

<file path=ppt/notesSlides/_rels/notesSlide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9.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0.xml"/>
		</Relationships>
</file>

<file path=ppt/notesSlides/_rels/notesSlide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1.xml"/>
		</Relationships>
</file>

<file path=ppt/notesSlides/_rels/notesSlide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2.xml"/>
		</Relationships>
</file>

<file path=ppt/notesSlides/_rels/notesSlide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3.xml"/>
		</Relationships>
</file>

<file path=ppt/notesSlides/_rels/notesSlide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4.xml"/>
		</Relationships>
</file>

<file path=ppt/notesSlides/_rels/notesSlide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5.xml"/>
		</Relationships>
</file>

<file path=ppt/notesSlides/_rels/notesSlide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6.xml"/>
		</Relationships>
</file>

<file path=ppt/notesSlides/_rels/notesSlide4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7.xml"/>
		</Relationships>
</file>

<file path=ppt/notesSlides/_rels/notesSlide4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8.xml"/>
		</Relationships>
</file>

<file path=ppt/notesSlides/_rels/notesSlide4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9.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5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0.xml"/>
		</Relationships>
</file>

<file path=ppt/notesSlides/_rels/notesSlide5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1.xml"/>
		</Relationships>
</file>

<file path=ppt/notesSlides/_rels/notesSlide5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2.xml"/>
		</Relationships>
</file>

<file path=ppt/notesSlides/_rels/notesSlide5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3.xml"/>
		</Relationships>
</file>

<file path=ppt/notesSlides/_rels/notesSlide5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4.xml"/>
		</Relationships>
</file>

<file path=ppt/notesSlides/_rels/notesSlide5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5.xml"/>
		</Relationships>
</file>

<file path=ppt/notesSlides/_rels/notesSlide5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6.xml"/>
		</Relationships>
</file>

<file path=ppt/notesSlides/_rels/notesSlide5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7.xml"/>
		</Relationships>
</file>

<file path=ppt/notesSlides/_rels/notesSlide5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8.xml"/>
		</Relationships>
</file>

<file path=ppt/notesSlides/_rels/notesSlide5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9.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6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0.xml"/>
		</Relationships>
</file>

<file path=ppt/notesSlides/_rels/notesSlide6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1.xml"/>
		</Relationships>
</file>

<file path=ppt/notesSlides/_rels/notesSlide6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2.xml"/>
		</Relationships>
</file>

<file path=ppt/notesSlides/_rels/notesSlide6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3.xml"/>
		</Relationships>
</file>

<file path=ppt/notesSlides/_rels/notesSlide6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4.xml"/>
		</Relationships>
</file>

<file path=ppt/notesSlides/_rels/notesSlide6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5.xml"/>
		</Relationships>
</file>

<file path=ppt/notesSlides/_rels/notesSlide6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6.xml"/>
		</Relationships>
</file>

<file path=ppt/notesSlides/_rels/notesSlide6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7.xml"/>
		</Relationships>
</file>

<file path=ppt/notesSlides/_rels/notesSlide6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8.xml"/>
		</Relationships>
</file>

<file path=ppt/notesSlides/_rels/notesSlide6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9.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7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0.xml"/>
		</Relationships>
</file>

<file path=ppt/notesSlides/_rels/notesSlide7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1.xml"/>
		</Relationships>
</file>

<file path=ppt/notesSlides/_rels/notesSlide7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2.xml"/>
		</Relationships>
</file>

<file path=ppt/notesSlides/_rels/notesSlide7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3.xml"/>
		</Relationships>
</file>

<file path=ppt/notesSlides/_rels/notesSlide7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4.xml"/>
		</Relationships>
</file>

<file path=ppt/notesSlides/_rels/notesSlide7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5.xml"/>
		</Relationships>
</file>

<file path=ppt/notesSlides/_rels/notesSlide7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6.xml"/>
		</Relationships>
</file>

<file path=ppt/notesSlides/_rels/notesSlide7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7.xml"/>
		</Relationships>
</file>

<file path=ppt/notesSlides/_rels/notesSlide7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8.xml"/>
		</Relationships>
</file>

<file path=ppt/notesSlides/_rels/notesSlide7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9.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8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0.xml"/>
		</Relationships>
</file>

<file path=ppt/notesSlides/_rels/notesSlide8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1.xml"/>
		</Relationships>
</file>

<file path=ppt/notesSlides/_rels/notesSlide8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2.xml"/>
		</Relationships>
</file>

<file path=ppt/notesSlides/_rels/notesSlide8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3.xml"/>
		</Relationships>
</file>

<file path=ppt/notesSlides/_rels/notesSlide8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4.xml"/>
		</Relationships>
</file>

<file path=ppt/notesSlides/_rels/notesSlide8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5.xml"/>
		</Relationships>
</file>

<file path=ppt/notesSlides/_rels/notesSlide8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6.xml"/>
		</Relationships>
</file>

<file path=ppt/notesSlides/_rels/notesSlide8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7.xml"/>
		</Relationships>
</file>

<file path=ppt/notesSlides/_rels/notesSlide8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8.xml"/>
		</Relationships>
</file>

<file path=ppt/notesSlides/_rels/notesSlide8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9.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_rels/notesSlide9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0.xml"/>
		</Relationships>
</file>

<file path=ppt/notesSlides/_rels/notesSlide9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1.xml"/>
		</Relationships>
</file>

<file path=ppt/notesSlides/_rels/notesSlide9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2.xml"/>
		</Relationships>
</file>

<file path=ppt/notesSlides/_rels/notesSlide9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3.xml"/>
		</Relationships>
</file>

<file path=ppt/notesSlides/_rels/notesSlide9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4.xml"/>
		</Relationships>
</file>

<file path=ppt/notesSlides/_rels/notesSlide9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5.xml"/>
		</Relationships>
</file>

<file path=ppt/notesSlides/_rels/notesSlide9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6.xml"/>
		</Relationships>
</file>

<file path=ppt/notesSlides/_rels/notesSlide9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7.xml"/>
		</Relationships>
</file>

<file path=ppt/notesSlides/_rels/notesSlide9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8.xml"/>
		</Relationships>
</file>

<file path=ppt/notesSlides/_rels/notesSlide9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Hoş geldiniz! Bugün Gıda Sektörü eğitimimize başlıyoruz. Katılımcıları selamlayın ve eğitimin amacını kısaca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Eldivenin bir bariyer oldugunu ancak yanlis kullanimda mikroplari yayabilecegini belirtin.
• Gercek ornek: Eldivenli elle bir kapi koluna dokunmanin yarattigi riskleri anlatın.
• Kritik nokta: Eldivenin delinmesi durumunda yapilmasi gerekenleri (ekipmani cikarip elleri yikama) vurgulayin.
• Etkilesim: Eldiveni ne zaman degistirmeniz gerektigini dusunuyorsunuz?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İçeride kalma riskinin hayati sonuçları olduğunu belirtin.
• Gerçek örnek: Panik butonunun çalışmadığı bir senaryoda nasıl bir alternatif çıkış yolu izleneceğini sorun.
• İnteraktif soru: Depo girişinde birinin içeride olduğunu gösteren sisteminiz var mı?
• Kritik nokta: Asla kapıyı dışarıdan kilitlemeyin ve panik barı daima çalışır tutun.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LOTO sisteminin neden hayati olduğunu açıklayın.
• Gerçek örnek: Enerji kesilmeden yapılan temizlik sırasında yaşanan elektrik çarpması riskini anlatın.
• İnteraktif soru: Cihaz temizliği yaparken hangi kişisel koruyucu donanımları kullanıyorsunuz?
• Kritik nokta: Buz kırmak için asla bıçak veya sivri alet kullanmayın.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Alarm sistemlerinin sadece cihazı değil, personeli de uyardığını belirtin.
• Gerçek örnek: Gece saatlerinde çalan alarm sonrası müdahale prosedürünü tartışın.
• İnteraktif soru: Alarm çaldığında ilk yapmanız gereken nedir?
• Kritik nokta: Alarm testlerini düzenli yapın ve hata payını minimize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Acil çıkış kapılarının kilitli olmasının ciddi bir İSG ihlali olduğunu vurgulayın. Panik bar sistemlerinin basitliğini ve hayati önemini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Soğuk hava depolarındaki düşük sıcaklığın hayati risk taşıdığını belirtin. İçeriden açma mekanizmalarının donma etkisine karşı dayanıklılığını sorgulayın.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Alarm butonlarının yerleşiminin rastgele değil, risk analizi sonucuna göre yapıldığını açıklayın. Butonların önündeki engellerin kaldırılmasını isteyin.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Acil aydınlatmanın sadece çıkış kapısında değil, koridorlarda da kritik olduğunu vurgulayın. Batarya testlerinin öneminden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Test süreçlerinin sadece kağıt üzerinde kalmaması gerektiğini, mutlaka fiili deneme yapılması gerektiğini hatırlatın. Kayıt tutmanın yasal zorunluluğunu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Vücudun ısı değişimine verdiği doğal tepkileri (damar daralması/genişlemesi) açıklayın.
• Gerçek örnek: Soğuk depodan çıkan bir çalışanın yaşadığı kısa süreli baş dönmesini örnek verin.
• İnteraktif soru: Çalışırken sıcaklık değişimlerini en çok günün hangi saatlerinde hissediyorsunuz?
• Kritik nokta: Sağlık gözetiminin önemi üzerinde durun.
• Ek bilgi: 6331 sayılı Kanun gereği işverenin termal konfor sağlama yükümlülüğünü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Ani ısı değişiminin vücut üzerindeki şok etkisini vurgulayın.
• Gerçek örnek: Hava perdelerinin kapı önündeki ısı değişimini nasıl yumuşattığını anlatın.
• İnteraktif soru: Soğuk depodan sıcak alana geçerken ne tür fiziksel belirtiler yaşıyorsunuz?
• Kritik nokta: Termal giysilerin (mont, eldiven) geçiş anındaki koruyuculuğu.
• Ek bilgi: İlgili İSG mevzuatındaki teknik önlem tanımları.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Kiyafetlerin temizliginin neden fabrikada yapilmasi gerektigini aciklayin.
• Kritik nokta: Ceplerde esya bulundurmanin fiziksel kirlilik riski (kalem kapagi, kagit parcasi vb.) oldugunu vurgulayin.
• Etkilesim: Kiyafetlerinizin temizliginden kim sorumlu ve bu surec nasil isliyor?
• Ek bilgi: Kiyafet dolaplarinin duzenli temizliginin onemi.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Kademeli geçişin termal şoku nasıl önlediğini açıklayın.
• Gerçek örnek: Ara bölmelerde geçirilen 1-2 dakikalık sürenin sağladığı fayda.
• İnteraktif soru: İşyerinizde geçişleri kolaylaştıran bekleme alanları var mı?
• Kritik nokta: Prosedürlerin iş akışına dahil edilmesi.
• Ek bilgi: Görsel uyarıcıların (levhalar)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Sıvı kaybının enerji metabolizmasına etkisini anlatın.
• Gerçek örnek: Çalışma ortamında su içme molalarının önemi.
• İnteraktif soru: Günde kaç litre su tüketiyorsunuz?
• Kritik nokta: Kafeinli içeceklerin vücut ısısı üzerindeki etkisi.
• Ek bilgi: Hijyen kurallarına uygun su içme noktalarının yeri.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Dinlenme sürelerinin yasal dayanağını ve fiziksel faydasını açıklayın.
• Gerçek örnek: Dinlenme odasının sıcaklık ayarının neden önemli olduğu.
• İnteraktif soru: Molalarınızda vücut ısınızı dengelemek için neler yapıyorsunuz?
• Kritik nokta: İşverenin mola planlama sorumluluğu.
• Ek bilgi: Zihinsel dikkat ve iş kazası ilişkisi.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Gıda sektöründeki temizlik kimyasallarının çeşitliliğini ve her birinin farklı işlevini vurgulayın.
• Gerçek örnek: Asit ve klor karışımının neden olduğu risklere değinin.
• İnteraktif soru: İşletmenizde kullandığınız en güçlü kimyasal hangisi?
• Kritik nokta: Kimyasalların asla birbirine karıştırılmaması gerektiğini vurgulayın.
• Ek bilgi: 6331 sayılı İSG Kanunu kapsamında risk analizinin önemini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Doğru ürün seçiminin gıda güvenliği ve ekipman ömrü üzerindeki etkisini açıklayın.
• Gerçek örnek: Paslanmaz çelik yüzeylerde yanlış kimyasal kullanımının yarattığı korozyon.
• İnteraktif soru: Ürün seçerken nelere dikkat ediyorsunuz?
• Kritik nokta: MSDS belgelerinin önemini vurgulayın.
• Ek bilgi: Çevre dostu kimyasalların avantajlarına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Etiketlemenin kaza önlemedeki kritik rolünü belirtin.
• Gerçek örnek: Etiketsiz bir kapta yanlışlıkla kullanılan kimyasalın sonuçları.
• İnteraktif soru: İşyerinizde etiketsiz bir kap görseniz ne yaparsınız?
• Kritik nokta: Piktogramların anlamlarını bilin.
• Ek bilgi: MSDS formlarının güncelliğini kontrol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Depolama kurallarının gıda güvenliği açısından önemini vurgulayın.
• Gerçek örnek: Yanlış depolama sonucu oluşan sızıntıların yarattığı tehlike.
• İnteraktif soru: Deponuzda döküntü kiti var mı ve yerini biliyor musunuz?
• Kritik nokta: Asit ve bazları asla yan yana depolamayın.
• Ek bilgi: İkincil muhafaza kaplarının kullanımını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KKD kullanımının zorunluluğunu hatırlatın.
• Gerçek örnek: Yanlış dozajlama sonucu gıda ürününde kimyasal kalıntı vakası.
• İnteraktif soru: Çalışırken hangi koruyucu ekipmanı kullanıyorsunuz?
• Kritik nokta: Durulama işleminin gıda güvenliği için önemi.
• Ek bilgi: Çalışma alanında disiplinli davranışın kurallarını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SDS'nin sadece bir kağıt yığını değil, kimyasalın kimliği olduğunu vurgulayın.
• Gerçek örnek: Yanlış kimyasal kullanımı sonucu oluşan bir temizlik hatasından bahsedin.
• İnteraktif soru: İşyerinizde kullandığınız bir kimyasalın SDS'sini hiç okudunuz mu?
• Kritik nokta: SDS'nin güncelliği yasal bir zorunluluktur.
• Ek bilgi: Formların mutlaka Türkçe olması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Zararlılık ifadelerinin (H-kodları) ne anlama geldiğini açıklayın.
• Gerçek örnek: İki temizlik maddesinin karıştırılması sonucu çıkan klor gazı tehlikesini anlatın.
• İnteraktif soru: Kullandığınız kimyasalın üzerinde hangi uyarı işaretleri var?
• Kritik nokta: KKD seçimi kimyasalın özelliğine göre yapılmalıdır.
• Ek bilgi: Havalandırmanın önemi üzerinde durun.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KKD'lerin sadece temin edilmesinin yeterli olmadigini, bakimlarinin da onemli oldugunu belirtin.
• Kritik nokta: Ekipmanlarin saklanma kosullari (nem, gunes vb.) hakkinda bilgi verin.
• Etkilesim: Hasarli bir bone veya onluk gordugunuzde kime basvuruyorsunuz?
• Kapanis: Donanimlarin duzgun korunmasinin is verimliligine katkisi.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İlk yardımın hayati önemini vurgulayın.
• Gerçek örnek: Göz yıkama istasyonuna ulaşımın kaza anında ne kadar önemli olduğunu anlatın.
• İnteraktif soru: En yakın göz yıkama ünitesi nerede?
• Kritik nokta: Temas anında zaman kaybetmeden müdahale edilmelidir.
• Ek bilgi: SDS'deki acil durum numaralarını not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Bilgiye erişimin yasal bir hak olduğunu hatırlatın.
• Gerçek örnek: Acil durumda kağıt bulamamanın yaratacağı panik ortamını anlatın.
• İnteraktif soru: SDS dosyası nerede duruyor?
• Kritik nokta: Erişilebilirlik kesintisiz olmalıdır.
• Ek bilgi: Dijital ve basılı yedekleme yönteminden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Eğitimin yasal zorunluluk olduğunu ve sürekli olması gerektiğini vurgulayın.
• Gerçek örnek: Yeni işe giren bir çalışanın kimyasal riskleri bilmemesinin sonuçlarını paylaşın.
• İnteraktif soru: İşyerinde yapılan son kimyasal eğitimini hatırlıyor musunuz?
• Kritik nokta: Eğitimler kayıt altına alınmalıdır.
• Ek bilgi: Görsel piktogramların eğitimdeki gücünden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Seyreltme oranlarının rastgele belirlenmesinin neden tehlikeli olduğunu vurgulayın.
• Gerçek örnek: Yanlış oranda hazırlanan bir dezenfektanın bakterileri öldürmediği bir vaka örneği verin.
• İnteraktif soru: İşletmenizde temizlik maddelerini hazırlarken ölçü kabı kullanıyor musunuz?
• Kritik nokta: Üretici talimatının (SDS) mutlak uyulması gereken bir kural olduğunu belirtin.
• Ek bilgi: Kalibrasyon kayıtlarının tutulması İSG denetimleri için önemlidir.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Konsantre kimyasalın neden seyreltilmiş halden çok daha tehlikeli olduğunu açıklayın.
• Gerçek örnek: Göz teması sonrası yaşanan bir kaza senaryosunu anlatın.
• İnteraktif soru: Çalışma alanınızdaki en yakın göz duşu istasyonunun yerini biliyor musunuz?
• Kritik nokta: KKD'lerin kimyasal dirençli olması gerektiğini vurgulayın.
• Ek bilgi: Acil durum prosedürlerini gözden geçirin.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Neden göz kararı ölçümün İSG açısından bir risk olduğunu belirtin.
• Gerçek örnek: Otomatik sistemlerin manuel sisteme göre hataları nasıl azalttığını anlatın.
• İnteraktif soru: İşletmenizde otomatik dozajlama sistemi mi manuel ölçüm mü tercih ediliyor?
• Kritik nokta: Ekipman temizliğinin çapraz bulaşmayı önlediğini vurgulayın.
• Ek bilgi: Ekipmanların periyodik bakım takvimine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Su ve kimyasal ekleme sırasının fiziksel bir güvenlik kuralı olduğunu vurgulayın.
• Gerçek örnek: Yanlış sırayla karıştırılan maddelerin yarattığı duman veya sıçrama örneği.
• İnteraktif soru: Kimyasalları karıştırırken hangi güvenlik adımlarını izliyorsunuz?
• Kritik nokta: Etiketleme yapılmayan her karışımın bir kaza adayı olduğunu belirtin.
• Ek bilgi: Gaz çıkışı durumunda tahliye prosedürünü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GBF ve etiketlerin sadece yasal bir zorunluluk değil, hayati bir bilgi kaynağı olduğunu belirtin.
• Gerçek örnek: Etiketsiz bir kimyasal yüzünden yaşanan karışıklık ve sonuçları.
• İnteraktif soru: Çalışma alanınızda etiketlenmemiş bir kimyasal görürseniz ne yaparsınız?
• Kritik nokta: Piktogramların anlamlarını bildiğinizden emin olun.
• Ek bilgi: Güncel GBF'lerin dijital veya basılı olarak nasıl ulaşılacağını gösterin.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İlk yardımcının kendi güvenliğinin önemini vurgulayın.
• Kritik nokta: Kimyasal madde türünü bilmeden ağızdan müdahale etmeyin.
• Ek bilgi: Giysi çıkarma işleminde kontaminasyonu önlemek için makas kullanılması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Göz duşlarının yerini bildiğinizden emin olun.
• Gerçek örnek: Kimyasal yanıklarda ev yapımı ilaçların (diş macunu, yağ vb.) durumu kötüleştirdiğini anlatın.
• Kritik nokta: 15 dakikalık yıkama süresinin altını çizin.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Bildirim yapmanın sadece yasal değil, ahlaki bir sorumluluk olduğunu vurgulayın.
• Gerçek örnek: Geçmişte bildirim yapılmayan bir vakanın tüm üretim hattını durdurduğunu anlatın.
• İnteraktif soru: Çalışanlara, kendilerini kötü hissettiklerinde bildirim yapmaktan neden çekindiklerini sorun.
• Kritik nokta: Bildirim sürecinin gizli ve kişisel haklara saygılı olduğunu belirtin.
• Ek bilgi: İSG mevzuatındaki bildirim yükümlülüklerine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Gaz/buhar maruziyetinde kurtarıcının da risk altında olduğunu hatırlatın.
• Kritik nokta: Akciğer ödemi riski nedeniyle semptomsuz olsa bile hastane sevkini zorunlu tutun.
• İnteraktif soru: Bariyer maske neden önemlidir?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SDS formlarının 4. bölümünün hayat kurtardığını belirtin.
• Kritik nokta: Kimyasalın etiketi ve SDS formunun hastaneye gitmesinin neden hayati olduğunu açıklayın.
• Ek bilgi: Formların dijital kopyasının yanı sıra fiziksel kopyasının da erişilebilir olması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Semptom olmasa bile sevk zorunluluğunu vurgulayın.
• Kritik nokta: İş kazası bildirim sürecinin yasal sorumluluğunu hatırlatın.
• Ek bilgi: Kayıt tutmanın hem hukuki hem de tıbbi açıdan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Kimyasal karışımların neden olduğu ani tehlikeleri vurgulayın.
• Gerçek örnek: Özellikle temizlik personelinin klor ve tuz ruhunu karıştırması sonucu oluşan vakalardan bahsedin.
• İnteraktif soru: Temizlik yaparken hiç iki farklı ürünü karıştıran oldu mu?
• Kritik nokta: Klor ve asit karışımı anında ölümcül olabilir.
• Ek bilgi: Kimyasal maddelerin güvenlik bilgi formlarını (GBF) mutlaka okuyun.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Depolama alanındaki ayrıştırmanın hayati önemini anlatın.
• Gerçek örnek: Yanlış depolanan iki kimyasalın dökülerek reaksiyona girdiği senaryoları anlatın.
• İnteraktif soru: Depolama alanımızda uyumsuz kimyasalların yan yana durduğunu gören var mı?
• Kritik nokta: Uyumsuzluk tablolarını mutlaka inceleyin.
• Ek bilgi: Depolama alanı düzeni, kaza riskini azaltan ilk savunma hattıdır.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Karıştırma yasağının yasal ve teknik temellerini açıklayın.
• Gerçek örnek: Etkiyi artırmak için yapılan karışımların yarattığı hasarları anlatın.
• İnteraktif soru: Daha iyi temizlik için ürünleri karıştırdığınız oldu mu? Neden yapmamalısınız?
• Kritik nokta: Üretici talimatları dışına çıkmak yasal sorumluluk doğurur.
• Ek bilgi: Güvenlik Bilgi Formları (GBF) en temel rehberinizdir.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Etiketsiz kimyasalların yaratacağı belirsizliği vurgulayın.
• Gerçek örnek: Etiketsiz bir bidondaki maddeyi su sanıp kullanmanın sonuçlarını anlatın.
• İnteraktif soru: Etiketi silinmiş veya düşmüş bir kimyasal görürseniz ne yaparsınız?
• Kritik nokta: Etiketsiz madde, yasaklı maddedir.
• Ek bilgi: Kap değişimlerinde etiketleme prosedürünü mutlaka uygulayın.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Havalandırmanın sadece koku değil, sağlık için olduğunu belirtin.
• Gerçek örnek: Kapalı ortamda yapılan temizlikte baş dönmesi yaşayan çalışan örneği.
• İnteraktif soru: Havalandırma sistemimizin çalıştığından nasıl emin olursunuz?
• Kritik nokta: Havalandırma yetersizse kimyasal işleme başlamayın.
• Ek bilgi: Havalandırma ölçüm kayıtlarını periyodik olarak kontrol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Gıda sektöründe temizlik kimyasalları ile çalışmanın getirdiği riskleri vurgulayın.
• Gerçek örnek: Yanlış eldiven seçimi sonucu oluşan cilt tahrişlerinden bahsedin.
• Kritik nokta: CE işaretinin önemini ve neden zorunlu olduğunu açıklayın.
• Ek bilgi: Risk değerlendirmesi raporunun KKD seçimindeki rolünü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Güvenlik bilgi formlarının (GBF) neden her çalışanın erişebileceği bir yerde olması gerektiğini anlatın.
• Kritik nokta: Eldivenin kimyasal ile etkileşime girip bozulması durumunda yaşanacak riskleri vurgulayın.
• İnteraktif soru: Kimyasalların türüne göre eldiven materyallerinin nasıl değişeceğini bilen var mı?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Belirtilerin gıda güvenliği üzerindeki doğrudan etkisini anlatın.
• Gerçek örnek: Bir çalışanın hafif bir ishal belirtisini önemsemeyip ciddi bir zehirlenmeye yol açtığı senaryoyu tartışın.
• İnteraktif soru: Çalışanlara bu belirtileri kimin kontrol etmesi gerektiğini sorun.
• Kritik nokta: Semptomlar geçmeden işe dönmenin yasak olduğunu vurgulayın.
• Ek bilgi: İşyeri hekiminin bu süreçteki yetkisini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Penetrasyon ve permeasyon terimlerini basitce açıklayın.
• Kritik nokta: Eldivenlerin bozulmaya başladığının nasıl anlaşılacağını gösterin.
• Ek bilgi: Neden tek tip eldiven her işe uygun değildir?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KKD'lerin temizlenmemesinin hem çalışana hem de gıda ürününe vereceği zararı anlatın.
• Kritik nokta: Hasarlı ekipmanın neden anında imha edilmesi gerektiğini vurgulayın.
• İnteraktif soru: KKD'lerinizi nasıl saklıyorsunuz?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Eğitimlerin sadece kağıt üzerinde kalmaması gerektiğine değinin.
• Uygulama: Eldivenin doğru şekilde (elini kirletmeden) nasıl çıkarılacağını gösterin.
• Kritik nokta: KKD kullanmamanın yasal yaptırımlarını ve çalışan üzerindeki sorumluluğu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Majör alerjenlerin neden kritik olduğunu vurgulayın.
• Gerçek örnek: Bir alerjenin yanlış etiketlenmesinin tüketici üzerindeki etkisini anlatın.
• İnteraktif soru: Çalışanlara bildikleri alerjenleri sorun.
• Kritik nokta: 14 grubun tamamının mevzuat takibinde olduğunu belirtin.
• Ek bilgi: Alerjenlerin çapraz bulaşma riskine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Etiketlemenin yasal bir hak olduğunu hatırlatın.
• Gerçek örnek: Yanlış etiketleme sonucu ortaya çıkan hukuki süreçlerden bahsedin.
• İnteraktif soru: Etiket okurken nelere dikkat ediyorsunuz?
• Kritik nokta: Mevzuatın güncelliğini vurgulayın.
• Ek bilgi: Tüketici güveni için şeffaf etiketlemenin önemini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Risk değerlendirmesinin önemine değinin.
• Gerçek örnek: Hatalı depolama sonucu yaşanan karışıklıklar.
• İnteraktif soru: Depo alanında alerjenleri nasıl ayırıyorsunuz?
• Kritik nokta: Kayıt tutmanın yasal önemini vurgulayın.
• Ek bilgi: Tedarikçi zinciri yönetimi.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Bulaşma yollarını açıklayın.
• Gerçek örnek: Temizlik sonrası kalıntıların analizi.
• İnteraktif soru: Renk kodlaması kullanıyor musunuz?
• Kritik nokta: Sanitasyonun doğrulanması.
• Ek bilgi: Üretim planlamasının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Eğitimin sürekliliğini vurgulayın.
• Gerçek örnek: Eğitim sonrası kaza oranlarındaki düşüş.
• İnteraktif soru: Yeni başlayan birine alerjen yönetimini nasıl anlatırsınız?
• Kritik nokta: Bilgi düzeyinin ölçülmesi.
• Ek bilgi: İSG mevzuatına uyum.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Kontaminasyonun sadece fiziksel değil mikrobiyolojik bir risk olduğunu vurgulayın.
• Gerçek örnek: El hijyeninin yetersiz olduğu bir senaryo üzerinden bulaşma riskini anlatın.
• İnteraktif soru: Çalıştığınız alanda en büyük bulaşma riski nedir?
• Kritik nokta: Hijyen bariyerlerinin sadece teknik bir engel değil, bir kültür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Fiziksel ayrımın çapraz bulaşmayı engellemedeki rolünü belirtin.
• Gerçek örnek: Çiğ et kesilen bıçakla sebze doğramanın yaratacağı riskleri anlatın.
• İnteraktif soru: İşyerinizde ekipman ayrımı nasıl yapılıyor?
• Kritik nokta: Yönetmelik gereği iş akışının güvenli olması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Portör muayenesinin neden periyodik yapıldığını açıklayın.
• Gerçek örnek: Muayenede tespit edilen bir taşıyıcılığın nasıl önlendiğini anlatın.
• İnteraktif soru: Portör muayenelerinin sıklığını kaç kişi biliyor?
• Kritik nokta: Muayenelerin kişisel verilerin korunması kanununa uygun yapılması gerektiğini belirtin.
• Ek bilgi: Sağlık gözetiminin yasal zorunluluk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Renk kodlamasının karmaşıklığı nasıl azalttığını anlatın.
• Gerçek örnek: Yanlış renkli tahta kullanımının gıda güvenliğine etkisini tartışın.
• İnteraktif soru: İşyerinizde hangi renk hangi ürün grubunu temsil ediyor?
• Kritik nokta: Görsel yönetim sistemlerinin çalışan üzerindeki denetleyici etkisini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Üretim sırasının bulaşma riskini nasıl değiştirdiğini açıklayın.
• Gerçek örnek: Temizlik yapılmadan ürün geçişi yapıldığında oluşabilecek sonuçları tartışın.
• İnteraktif soru: Üretim planınızda temizlik molaları ne kadar sürede bir uygulanıyor?
• Kritik nokta: Kayıt altına alma süreçlerinin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Temizliğin sadece görüntü değil, mikrobiyolojik bir işlem olduğunu belirtin.
• Gerçek örnek: Yanlış kimyasal kullanımı nedeniyle oluşan kaza veya riskleri anlatın.
• İnteraktif soru: Temizlik işlemlerinde en çok dikkat ettiğiniz nokta nedir?
• Kritik nokta: Doğrulama süreçlerinin (swab test vb.) önemi üzerinde durun.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Çapraz bulaşmanın gıda güvenliği üzerindeki hayati etkisini vurgulayın.
• Gerçek örnek: Duvar veya bariyerlerin olmadığı bir tesiste toz yayılımı ile oluşan bulaşmayı anlatın.
• İnteraktif soru: Çalıştığınız alanda fiziksel ayrımın yeterli olduğunu düşünüyor musunuz?
• Kritik nokta: Fiziksel bariyerlerin sürekliliği, izolasyonun anahtarıdır.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Ekipman karışıklığının neden olduğu hatalara değinin.
• Gerçek örnek: Renk kodlaması sayesinde önlenen bir hata senaryosunu paylaşın.
• İnteraktif soru: Hangi ekipmanların adanmış olması gerektiğini biliyor musunuz?
• Kritik nokta: Etiketleme sisteminin güncel ve okunaklı olması hayati önem taşır.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Akış planlamasının temizlik süreci ile olan ilişkisini açıklayın.
• Gerçek örnek: Vardiya sonu üretim stratejisinin sağladığı kolaylıkları anlatın.
• İnteraktif soru: Üretim planınızda bu sıraya uyuluyor mu?
• Kritik nokta: Taşıma sırasında kapalı kap kullanımı bulaşmayı önleyen en basit tedbirdir.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Temizliğin bir maliyet değil güvenlik yatırımı olduğunu vurgulayın.
• Gerçek örnek: Temizlik sonrası yapılan testlerin kaliteyi nasıl garanti ettiğini anlatın.
• İnteraktif soru: Temizlik talimatlarına tam olarak hakim misiniz?
• Kritik nokta: Atık yönetimi, kontaminasyonun gizli kaynağıdır, dikkatli olun.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Eğitimin hata yapma riskini ne kadar düşürdüğünü belirtin.
• Gerçek örnek: Rotasyon sırasında yaşanan bir kaza veya önlenen bir durumu paylaşın.
• İnteraktif soru: Risk gördüğünüzde kime raporluyorsunuz?
• Kritik nokta: Sağlık gözetimi, alerjik reaksiyonları önlemede son savunma hattıdır.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Alerjen etiketlemenin hayati önemini vurgulayın.
• Gerçek örnek: Yanlış etiketleme sonucu yaşanan bir vakadan bahsedin.
• İnteraktif soru: Alerjen etiketleme hatalarının en sık görüldüğü yerler sizce neresidir?
• Kritik nokta: Etiket bilgilerinin güncelliğinin takip edilmesi.
• Ek bilgi: Alerjen yönetimi planı hazırlama.</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Görünür beyanın hukuki ve etik boyutunu anlatın.
• Gerçek örnek: Okunabilirliği yüksek bir etiket örneği gösterin.
• İnteraktif soru: Sizce bir etikette en önemli bilgi nerede yer almalı?
• Kritik nokta: Yazı boyutu ve kontrast standartlarına uyum.
• Ek bilgi: Etiket tasarımında standartlar.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Geçici görevlendirmenin hem çalışanı hem de işyerini koruduğunu anlatın.
• Gerçek örnek: Bir personelin geçici olarak paketleme yerine depo bölümüne kaydırılması.
• İnteraktif soru: Çalışanların gıda dışı alanlarda çalışmaya bakış açısını sorun.
• Kritik nokta: Görev değişikliğinin işyeri hekiminin onayıyla olması gerektiğini yineleyin.
• Ek bilgi: İşverenlerin bu konuda esnek olması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İçerik listesinin tüketici için ne anlama geldiğini açıklayın.
• Gerçek örnek: Tedarikçi kaynaklı bir hata senaryosu düşünün.
• İnteraktif soru: İçerik listesi güncellenmediğinde ne tür riskler doğar?
• Kritik nokta: Tedarikçi denetimlerinin önemi.
• Ek bilgi: Gıda güvenliği yönetim sistemleri.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Çapraz kontaminasyonun ne olduğunu tanımlayın.
• Gerçek örnek: Fiziksel ayrım (zoning) uygulayan bir fabrika örneği.
• İnteraktif soru: Çapraz bulaşmayı önlemek için hangi temizlik yöntemleri kullanılmalı?
• Kritik nokta: Uyarı ifadelerinin yerinde kullanımı.
• Ek bilgi: Temizlik validasyonu.</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Yasal sorumlulukların işletme için önemini vurgulayın.
• Gerçek örnek: Mevzuat değişikliği sonrası yapılan iyileştirmeler.
• İnteraktif soru: Mevzuat takibi için hangi kanallar kullanılmalı?
• Kritik nokta: İzlenebilirliğin yasal delil niteliği.
• Ek bilgi: Gıda denetim süreçleri.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Alerjen yönetiminin gıda güvenliği üzerindeki kritik etkisini açıklayın.
• Gerçek örnek: Renk kodlu ekipmanların karışmasının önlenmesi için işletmenizde uygulanan renk sistemini gösterin.
• İnteraktif soru: Çalıştığınız hatta en sık karşılaşılan alerjen nedir ve temizlikte nasıl ayrıştırılıyor?
• Kritik nokta: Alerjen temizliğinin rutin temizlikten daha sıkı bir protokol gerektirdiğini vurgulayın.
• Ek bilgi: İşyeri Bina ve Eklentilerinde Alınacak Sağlık ve Güvenlik Önlemlerine İlişkin Yönetmelik kapsamındaki genel hijyen maddelerini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Neden basınçlı hava kullanmamamız gerektiğini açıklayın.
• Gerçek örnek: Makine dişlilerinde biriken tozların nasıl çıkarılacağına dair teknik detay verin.
• İnteraktif soru: Temizlik sırasında en zor ulaşılan veya unutulan nokta sizce neresidir?
• Kritik nokta: Temizlik sonrası kurutmanın önemi ve nemin yarattığı riskleri belirtin.
• Ek bilgi: Kimyasalların MSDS formlarının temizlik personelince bilinmesi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Doğrulamanın temizliğin bir parçası değil, en önemli tamamlayıcısı olduğunu anlatın.
• Gerçek örnek: ATP test cihazının nasıl kullanıldığını ve sınırlı değerleri açıklayın.
• İnteraktif soru: Doğrulama testinde başarısız bir sonuç aldınız, ilk yapacağınız işlem ne olur?
• Kritik nokta: Görsel temizliğin, mikrobiyolojik temizlik anlamına gelmediğini vurgulayın.
• Ek bilgi: İlgili İSG mevzuatı gereği temizlik kayıtlarının denetimlerde saklanması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 tutmanın sadece bir bürokrasi değil, bir güvenlik kalkanı olduğunu vurgulayın.
• Gerçek örnek: Hangi bilgilerin log defterine mutlaka yazılması gerektiğini gösterin.
• İnteraktif soru: Kayıt tutulmayan bir temizlik yapıldı mı? Neden yapılamaz?
• Kritik nokta: İmza atan personelin sorumluluğu ve dürüstlük ilkesi.
• Ek bilgi: İlgili İSG mevzuatı kapsamında kayıtların denetlenebilir olması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Sanitasyon sıklığının neden standart olmadığını, risk odaklı olması gerektiğini anlatın.
• Gerçek örnek: Alerjen içeren bir üründen sonra temizliğin ne kadar sürmesi gerektiğine dair örnek verin.
• İnteraktif soru: Sizin hattınızda temizlik sıklığı hangi kriterlere göre belirleniyor?
• Kritik nokta: Planlı temizliğin verimlilik üzerindeki pozitif etkisini vurgulayın.
• Ek bilgi: İlgili İSG mevzuatı gereği temizlik planlarının düzenli revize edilmesi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Anafilaksinin sıradan bir alerjiden farkını vurgulayın.
• Gerçek örnek: Gıda tesislerinde toz halindeki alerjenlerin solunmasının risklerini anlatın.
• Kritik nokta: İşletmedeki alerjen yönetim planının önemini belirtin.
• Ek bilgi: İlkyardım Yönetmeliği'ne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Belirtilerin hızına dikkat çekin.
• Gerçek örnek: Dudak şişmesi ve nefes darlığının birleştiği bir vaka tarif edin.
• Kritik nokta: Belirtilerin birleştiği anın acil durum olduğunu vurgulayın.
• Ek bilgi: Erken müdahalenin hayat kurtarıcı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 tutmanın hukuki önemini vurgulayın.
• Gerçek örnek: Eksik kayıt nedeniyle denetimde ceza alan bir işletme senaryosu.
• İnteraktif soru: Kayıt tutmanın neden denetim için önemli olduğunu sorun.
• Kritik nokta: Kayıtların gizliliğinin sağlanmasının önemini hatırlatın.
• Ek bilgi: Dijital kayıt sistemlerinin avantajlarından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Cihazın sadece reçeteli olduğu uyarısını yapın.
• Gerçek örnek: Enjektörün bacağın dış yan kısmına uygulanışını tarif edin.
• Kritik nokta: Son kullanma tarihinin takibinin önemini vurgulayın.
• Ek bilgi: İlk yardımcının yetki sınırlarını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112'yi ararken panik yapmamanın önemini anlatın.
• Gerçek örnek: Ambulans ekibine verilecek bilgilerin listesini oluşturun.
• Kritik nokta: Hastanın asla yalnız bırakılmaması gerektiğini belirtin.
• Ek bilgi: İşletme içi yönlendirme planının hazır olması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Pozisyon vermenin dolaşım için önemini anlatın.
• Gerçek örnek: Neden yiyecek/içecek verilmemesi gerektiğini açıklayın.
• Kritik nokta: Hastayı sakinleştirmenin anafilaksi üzerindeki etkisini belirtin.
• Ek bilgi: Sağlık ekiplerine bilgi aktarımının tedaviye katkısını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Ekipman güvenliginin isletme devamlılıgı için önemini vurgulayın.
• Gercek örnek: Yanlıs yükleme sonucu devrilen bir tepsiden kaynaklı yanık vakasından bahsedin.
• İnteraktif soru: Cihazı çalıştırmadan önce kontrol listesi tutuyor musunuz?
• Kritik nokta: Talimatların sadece asılı kalmaması, okunması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Enerji kaynaklarının dogru yönetiminin yangın riskini %90 azalttıgını belirtin.
• Kritik nokta: Gaz kaçagı durumunda asla elektrik dugmelerine dokunulmaması gerektigini vurgulayın.
• İnteraktif soru: Acil durum vanasının yerini şu an yerinden kalkmadan gösterebilecek olan var mı?
• Ek bilgi: Elektrikli ekipmanlarda su temasından kaçınılması gerektigini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Yanık yaralanmalarının mutfakta en sık görülen kaza türü oldugunu belirtin.
• Gercek örnek: Yanlıs eldiven seçimi nedeniyle yasanan bir ısı geçişi kazasını anlatın.
• Kritik nokta: Eldivenlerin ıslak olmaması gerektigini vurgulayın (ıslak eldiven ısıyı iletir).
• İnteraktif soru: Kullandığınız eldivenlerin ısı dayanıklılığını kontrol ediyor musunuz?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Havalandırmanın sadece koku giderme degil, bir güvenlik unsuru oldugunu vurgulayın.
• Kritik nokta: Filtrelerdeki yag birikiminin yangın için bir yakıt oldugunu belirtin.
• İnteraktif soru: Havalandırma sisteminden gelen anormal bir ses duyan oldu mu?
• Ek bilgi: Karbonmonoksit zehirlenmesinin sessiz bir tehlike oldugunu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Bakımsız cihazın en büyük kaza nedeni oldugunu belirtin.
• Gercek örnek: Kayıt tutulmadıgı için atlanan bir bakımın verdigi zararı anlatın.
• Kritik nokta: Etiketleme kilitleme sisteminin (LOTO) önemini vurgulayın.
• İnteraktif soru: Son bakım tarihini hatırlayan var mı?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Gıda sektöründe yanık kazalarının en yaygın kaza türü olduğunu vurgulayın.
• Gerçek örnek: Buhar hattındaki küçük bir sızıntının nasıl geniş çaplı yanıklara yol açabileceğini anlatın.
• İnteraktif soru: Çalışma alanınızda en sıcak yüzeylerin hangileri olduğunu belirleyin.
• Kritik nokta: Termal risklerin sadece fiziksel değil, psikolojik etkileri de olabileceğini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Yağ sıçramalarının neden olduğu zincirleme kazaları açıklayın.
• Gerçek örnek: Donmuş gıdaların doğrudan sıcak yağa atılmasının sonuçlarını tartışın.
• İnteraktif soru: Çalışma alanınızdaki zemin temizliği ve kaymazlık durumunu değerlendirin.
• Kritik nokta: Mühendislik önlemlerinin (kapak kullanımı) KKD'den daha etkili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Gıda sektöründe fiziksel bulaşanların en yaygın kaynağının takılar olduğunu vurgulayın.
• Gerçek örnek: Bir üretim hattında düşen bir yüzüğün tüm partinin imha edilmesine yol açtığı senaryoları anlatın.
• Kritik nokta: Tırnak altı temizliğinin sadece el yıkama ile yeterince sağlanamadığını, mutlaka tırnak fırçası kullanılması gerektiğini belirtin.
• Ek bilgi: Gıda Hijyeni Yönetmeliği'nin bu konudaki net talimatlarını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Operatör hatasının yanıklardaki rolünü açıklayın.
• Gerçek örnek: Malzeme ekleme sırasında yapılan yanlış bir hareketin sebep olduğu kaza senaryosunu tartışın.
• İnteraktif soru: Malzeme eklerken dikkat ettiğiniz özel bir güvenlik adımı var mı?
• Kritik nokta: Kontrollü çalışma alışkanlığının kaza önlemedeki merkeziliği.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Buharın görünmez ama çok tehlikeli bir güç olduğunu vurgulayın.
• Gerçek örnek: Yalıtımı bozuk bir buhar borusuna temas eden bir çalışanın yaşayabileceği sonucu anlatın.
• İnteraktif soru: Buhar tahliye sistemlerimizin güvenli olup olmadığını kontrol ettiniz mi?
• Kritik nokta: Basınçlı kapların periyodik kontrolünün yasal bir zorunluluk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KKD'nin koruma hiyerarşisinde en son sırada olduğunu ama hayati önem taşıdığını hatırlatın.
• Gerçek örnek: Islak eldiven kullanmanın yarattığı ısı iletimi tehlikesini anlatın.
• İnteraktif soru: Kullandığınız eldivenlerin ısı dayanımını biliyor musunuz?
• Kritik nokta: KKD'nin ücretsiz sağlanması ve kullanımı işverenin sorumluluğundadır.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Yanlış taşıma tekniklerinin bel fıtığı gibi kronik rahatsızlıklara yol açtığını hatırlatın.
• Gerçek örnek: Mutfak ortamında ağır tencere taşırken dizlerin nasıl bükülmesi gerektiğini gösterin.
• İnteraktif soru: Aranızda daha önce ağır yük taşırken bel ağrısı yaşayan oldu mu?
• Kritik nokta: Yükün ağırlığına göre taşıma yönteminin değişmesi gerektiğini vurgulayın.
• Ek bilgi: Elle Taşıma İşleri Yönetmeliği'ne göre risk analizi yapılması şarttır.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Yanlış eldiven kullanımının iş kazalarında yanık vakalarına etkisini belirtin.
• Gerçek örnek: Islak eldivenle sıcak tepsi tutmanın tehlikesini örnekleyin.
• İnteraktif soru: Eldivenlerinizi ne sıklıkla kontrol ediyorsunuz?
• Kritik nokta: Eldivenin sadece ısıya değil, aynı zamanda kesilmeye karşı da koruyucu olması gerekebilir.
• Ek bilgi: KKD standartlarına uygun CE işaretli ekipmanlar kullanılmalıdır.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Denge kaybının mutfak kazalarındaki payından bahsedin.
• Gerçek örnek: Tek elle taşınan tencerenin devrilme senaryosunu anlatın.
• İnteraktif soru: Neden her zaman iki elinizi kullanmalısınız?
• Kritik nokta: İki elle taşımanın, yükün ağırlık merkezini sabit tuttuğunu vurgulayın.
• Ek bilgi: İki kişinin taşıması gereken yükler için yardım istemekten çekinmeyin.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 kazalarının büyük çoğunluğunun takılma ve düşme kaynaklı olduğunu belirtin.
• Gerçek örnek: Yerde unutulan bir temizlik kovasının yaratabileceği kazayı hayal ettirin.
• İnteraktif soru: Çalıştığınız alanda geçiş yollarını düzenli tutuyor musunuz?
• Kritik nokta: Yolun açık olması, sadece taşıma sırasında değil, acil durumlarda da önemlidir.
• Ek bilgi: Düzenli çalışma alanı, iş verimliliğini de artırır.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İletişimsizliğin yarattığı çarpışma risklerine değinin.
• Gerçek örnek: Köşeyi dönerken sesli uyarı vermenin hayat kurtarıcılığı.
• İnteraktif soru: Yoğun saatlerde birbirinizi uyarmak için hangi ifadeleri kullanıyorsunuz?
• Kritik nokta: İşaretlerin net ve anlaşılır olması gerektiğine dikkat çekin.
• Ek bilgi: Sağlık ve Güvenlik İşaretleri Yönetmeliği'nin temel amacını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Yanıkta ilk 20 dakikanın doku kurtarıcı olduğunu vurgulayın.
• Gerçek örnek: Sıcak yağ sıçraması durumunda hemen soğuk suya tutulması gerektiğini anlatın.
• İnteraktif soru: Yanık üzerine diş macunu sürmenin neden zararlı olduğunu tartışın.
• Kritik nokta: Buz uygulamasının doku hasarını derinleştirdiğini özellikle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Soğutma süresinin neden 20 dakika olduğunu biyolojik olarak açıklayın.
• Gerçek örnek: Mutfağa yakın bir ilk yardım istasyonunun önemini vurgulayın.
• İnteraktif soru: Soğutma işlemini yarıda kesmenin neden yanığın derinleşmesine yol açtığını sorun.
• Kritik nokta: Aşırı soğutmanın şok riskini artırdığını unutmayın.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Fiziksel bulaşanların müşteri şikayetlerindeki yerine dikkat çekin.
• Gerçek örnek: Metal dedektörlerin yakalayamadığı bazı plastik veya taş parçalarının yarattığı riskleri açıklayın.
• Kritik nokta: Cepte taşınan kalem, çakmak gibi kişisel eşyaların da yasaklanması gerektiğini vurgulayın.
• Ek bilgi: 6331 sayılı Kanun çerçevesinde işverenin önleyici faaliyet sorumluluğuna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Giysilerin neden birer doku parçası gibi davrandığını anlatın.
• Gerçek örnek: Yanlışlıkla çekilen bir giysinin oluşturabileceği hasarı hayal ettirin.
• İnteraktif soru: Yapışan bir giysiyi çıkartmaya çalışmanın risklerini tartışın.
• Kritik nokta: Sadece tıbbi personelin yapışan giysiye müdahale etmesi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Hangi yanıkların acil sevk gerektirdiğini listeleyin.
• Gerçek örnek: Elektrik yanıklarının iç hasar riski taşıdığını belirtin.
• İnteraktif soru: Neden sadece yanık büyüklüğünün değil, bölgenin de önemli olduğunu sorun.
• Kritik nokta: Sevk sırasında hastanın psikolojik durumunu desteklemeyi unutmayın.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 tutmanın neden sadece yasal bir zorunluluk değil, aynı zamanda bir öğrenme fırsatı olduğunu anlatın.
• Gerçek örnek: Bildirim yapılmayan bir kazanın hukuki sonuçlarını hatırlatın.
• İnteraktif soru: Bir iş kazası tutanağında mutlaka olması gereken 3 bilgiyi sorun.
• Kritik nokta: 3 iş günü kuralının kesinliğini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Termal koruyucuların sadece konfor değil, hayati bir koruma aracı olduğunu vurgulayın.
• Gerçek örnek: Sıcak tepsi taşırken kullanılan eldivenin önemini belirtin.
• İnteraktif soru: Aranızda daha önce sıcak yüzeyle temas sonucu hafif yanık yaşayan var mı?
• Kritik nokta: Ekipmanların ücretsiz sağlanması işverenin yasal sorumluluğundadır.
• Ek bilgi: KKD seçiminde standartlara uygunluk esastır.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Yanlış KKD seçiminin sonuçlarını anlatın.
• Gerçek örnek: Fırın içi işlemlerde kullanılan özel eldivenlerin farkını açıklayın.
• İnteraktif soru: Kullandığınız eldivenlerin ısı direnç seviyesini biliyor musunuz?
• Kritik nokta: Risk değerlendirmesi KKD seçiminin temelidir.
• Ek bilgi: Üretici talimatlarına mutlaka uyun.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Nemin ısıyı nasıl ilettiğini basit bir örnekle açıklayın.
• Gerçek örnek: Islak eldivenle sıcak bir tencereyi tutmanın yarattığı anlık buhar yanığı.
• İnteraktif soru: Eldiveniniz ıslandığında ne yapmanız gerektiğini biliyor musunuz?
• Kritik nokta: Kuru kullanım hayati önem taşır.
• Ek bilgi: Islak eldiven koruyucu değil, iletkendir.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Temizliğin hem hijyen hem de güvenlik için önemini vurgulayın.
• Gerçek örnek: Yırtık bir eldivenle çalışırken yaşanan kaza senaryosu.
• İnteraktif soru: Ekipmanınızı en son ne zaman kontrol ettiniz?
• Kritik nokta: Hasarlı ekipman koruma sağlamaz.
• Ek bilgi: Hijyenik saklama gıda güvenliği için de gereklidir.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Yasal kurallara uymanın hem sizi hem de işvereni koruduğunu anlatın.
• Gerçek örnek: Denetimlerde karşılaşılan yaygın hatalar.
• İnteraktif soru: KKD kullanımının denetlenmesini nasıl buluyorsunuz?
• Kritik nokta: Kullanım zorunluluğu yasal bir haktır.
• Ek bilgi: İSG uzmanına her zaman geri bildirim verebilirsiniz.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Mikserlerin yüksek torklu yapısının yarattığı mekanik tehlikelere değinin.
• Gerçek örnek: Makineye kapılma vakalarının genellikle bol kıyafet kaynaklı olduğunu hatırlatın.
• İnteraktif soru: Çalıştığınız mikserlerde acil durdurma butonunun tam yerini biliyor musunuz?
• Kritik nokta: Eğitim almayan personelin makineyi çalıştırmasına asla izin verilmemelidir.
• Ek bilgi: Periyodik kontrol raporlarının güncelliğini mutlaka takip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Muhafazaların sadece bir engel değil, hayati bir koruma kalkanı olduğunu vurgulayın.
• Gerçek örnek: Limit switchlerin devre dışı bırakılmasının ne kadar tehlikeli sonuçlar doğurduğunu açıklayın.
• İnteraktif soru: Makine çalışırken muhafazayı açmaya çalışan biriyle karşılaştınız mı?
• Kritik nokta: Muhafaza yoksa, çalışma da yoktur.
• Ek bilgi: Yönetmelik gereği muhafazaların standartlara uygunluğu denetlenmelidir.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Bu eğitimde işlenecek ana başlıkları katılımcılara tanıtın.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Ojelerin neden gıda güvenliği için risk olduğunu açıklayın.
• Gerçek örnek: Bir gıda paketinde çıkan oje parçası ile ilgili yaşanabilecek hukuki süreci tartışın.
• Kritik nokta: El kremi kullanımının sadece mola saatlerinde ve el yıkama sonrası onaylı kremlerle yapılması gerektiğini belirtin.
• Ek bilgi: Gıda Hijyeni Yönetmeliği hükümlerine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Atalet kuvvetinin, makine kapansa bile eli yakalayabileceğini anlatın.
• Gerçek örnek: El ile müdahale yerine mutlaka uygun spatulaların kullanılmasını isteyin.
• İnteraktif soru: Makine çalışırken elinizi hazneye sokma ihtiyacı duyduğunuz anlar oluyor mu?
• Kritik nokta: Asla el ile müdahale etmeyin.
• Ek bilgi: Uyarı levhaları, eğitimin bir parçasıdır ve eksikse tamamlanmalıdır.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LOTO'nun bakım personeli için bir kalkan olduğunu vurgulayın.
• Gerçek örnek: Yanlışlıkla çalıştırılan bir makinenin bakım personelini nasıl yaraladığını anlatın.
• İnteraktif soru: Kendi kilidinizi kullanma konusunda bir eğitim aldınız mı?
• Kritik nokta: Kilit sizde ise, anahtar sizde demektir; başkası makineyi açamaz.
• Ek bilgi: LOTO prosedürü, 6331 sayılı Kanun kapsamında yasal bir yükümlülüktür.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Temizlik sırasında dikkatin dağılması sonucu oluşan kazalara değinin.
• Gerçek örnek: Temizlik kimyasallarının yanlış kullanımıyla oluşan deri tahrişlerini hatırlatın.
• İnteraktif soru: Makineyi temizlerken en çok hangi parçada zorlanıyorsunuz?
• Kritik nokta: Temizlik bittikten sonra güvenlik kontrolü yapmadan makineyi başlatmayın.
• Ek bilgi: MSDS formlarını her zaman temizlik alanında bulundurun.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Paketleme makinelerinin yüksek hızına dikkat çekin.
• Gerçek örnek: Hareketli aksamın yarattığı risklerden bahsedin.
• İnteraktif soru: Makine çevresinde düzen sağlanması neden önemlidir?
• Kritik nokta: Eğitim almayan kimse makineye dokunmamalıdır.
• Ek bilgi: İlgili yönetmeliklere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Sıkışma risklerinin en sık yaşandığı anları anlatın.
• Gerçek örnek: Sıkışan ürüne müdahale vakalarını hatırlatın.
• İnteraktif soru: Makine çalışırken sıkışan ürünü çıkarmak sizce güvenli mi?
• Kritik nokta: Makineyi durdurmadan müdahale etmeyin.
• Ek bilgi: Günlük kontrollerin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Koruyucuların hayat kurtarıcı rolünü anlatın.
• Gerçek örnek: Sensörlerin makineyi durdurma anını betimleyin.
• İnteraktif soru: Koruyucusu olmayan bir makineyi kullanır mısınız?
• Kritik nokta: Sensörleri iptal etmek kesinlikle yasaktır.
• Ek bilgi: Kişisel koruyucu donanım seçiminin önemini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Acil durdurma butonunun kritik önemini vurgulayın.
• Gerçek örnek: Butona basılması gereken acil senaryoları anlatın.
• İnteraktif soru: Çalıştığınız hattaki acil durdurma butonlarını biliyor musunuz?
• Kritik nokta: Buton testi vardiya başı yapılmalıdır.
• Ek bilgi: Acil durum prosedürlerine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Bakım anındaki risklerin büyüklüğünü anlatın.
• Gerçek örnek: LOTO sisteminin nasıl hayat kurtardığını açıklayın.
• İnteraktif soru: Yetkisiz birinin makineye müdahale etmesinin sonuçları neler olabilir?
• Kritik nokta: Kilit anahtarı daima bakım yapan kişide olmalıdır.
• Ek bilgi: Bakım kayıtlarının denetimlerdeki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Konveyörlerin gıda tesislerinde neden en yüksek riskli ekipman olduğunu vurgulayın.
• Gerçek örnek: Sıkışma noktalarına uzuv kaptırma vakalarının genellikle temizlik veya bakım sırasında yaşandığını belirtin.
• İnteraktif soru: Konveyör üzerinde çıplak gözle gördüğünüz en tehlikeli nokta neresidir?
• Kritik nokta: Koruyucuların sökülmesinin veya devre dışı bırakılmasının yasak olduğunu vurgulayın.
• Ek bilgi: Makina Emniyeti Yönetmeliği temel dayanağımızdır.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Muhafazanın sadece bir bariyer değil, yasal bir zorunluluk olduğunu anlatın.
• Gerçek örnek: Interlock (emniyet anahtarı) sistemlerinin bozulması durumunda yaşanabilecek kazalara değinin.
• İnteraktif soru: Çalıştığınız hattaki koruyucuların tam kapalı olduğunu düşünüyor musunuz?
• Kritik nokta: Muhafazaların temizlik sonrası tam kapatılmasının önemi.
• Ek bilgi: İş Ekipmanlarının Kullanımında Sağlık ve Güvenlik Şartları Yönetmeliği referans alınmalıdır.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Neden mavi renk tercih edildiğini sorgulayın.
• Gerçek örnek: Metal dedektörlerin mavi bandı nasıl fark ettiğini anlatın.
• Kritik nokta: Yara bandının tek başına yeterli olmadığını, mutlaka üzerine eldiven takılması gerektiğini vurgulayın.
• Ek bilgi: Yönetmeliklerin gıda güvenliği için getirdiği bu teknik detayın önemini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Acil durdurma iplerinin hattın can damarı olduğunu belirtin.
• Gerçek örnek: İp sisteminin takılma veya kopma durumunda çalışıp çalışmadığının test edilmesi.
• İnteraktif soru: Acil durdurma ipini çekmeniz gereken bir durumda, ipin ulaşılabilir olduğunu biliyor musunuz?
• Kritik nokta: Sistemin manuel resetlenmesi zorunluluğu.
• Ek bilgi: Makina Emniyeti Yönetmeliği kapsamındaki gereklilikler.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Bakım sırasında en sık yaşanan kazaların enerji izolasyonu eksikliğinden kaynaklandığını belirtin.
• Gerçek örnek: Enerji kesilmeden yapılan bir müdahalede yaşanan kazayı anlatın.
• İnteraktif soru: Bakım sırasında enerjinin kesildiğinden nasıl emin oluyorsunuz?
• Kritik nokta: Kayıt tutulması ve yetkilendirme.
• Ek bilgi: İş Ekipmanlarının Kullanımında Sağlık ve Güvenlik Şartları Yönetmeliği.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LOTO'nun gıda tesislerinde hayatta kalma kuralı olduğunu vurgulayın.
• Gerçek örnek: Bir başkasının yanlışlıkla düğmeye basması sonucu yaşanan kazalar.
• İnteraktif soru: Kendi kilidiniz var mı ve LOTO prosedürünü biliyor musunuz?
• Kritik nokta: Kişisel kilit kullanımı ve başkasına kilidini vermeme kuralı.
• Ek bilgi: İş Ekipmanlarının Kullanımında Sağlık ve Güvenlik Şartları Yönetmeliği.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LOTO'nun sadece bir kilit takmak değil, bir sistem olduğunu vurgulayın.
• Gerçek örnek: Hareketli parçaları olan bir hamur yoğurma makinesinde temizlik öncesi enerjinin kesilmemesinin sonuçlarını anlatın.
• İnteraktif soru: Aranızda daha önce bakım sırasında makinenin aniden çalıştığına şahit olan var mı?
• Kritik nokta: Prosedürün yazılı olması ve herkes tarafından bilinmesi şarttır.
• Ek bilgi: İş Ekipmanlarının Kullanımında Sağlık ve Güvenlik Şartları Yönetmeliği (EK-2, bakım/enerji izolasyonu) gerekliliklerini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Enerji izolasyonunda 'sıfır enerji' hedefini açıklayın.
• Gerçek örnek: Basınçlı hava hattı boşaltılmadan yapılan bir bakımda meydana gelebilecek kazaları anlatın.
• İnteraktif soru: Makinedeki artık enerji nasıl tahliye edilir, bilen var mı?
• Kritik nokta: Sadece elektriği kesmek yeterli değildir, mekanik ve basınçlı enerji de risklidir.
• Ek bilgi: İzolasyon noktalarının etiketlenmesinin önemine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Kilitlerin kişisel olduğunu ve asla başkasına verilmemesi gerektiğini vurgulayın.
• Gerçek örnek: Başkasının anahtarını kullanarak makineyi çalıştıran birinin sebep olduğu kaza örneğini paylaşın.
• İnteraktif soru: Etiketin üzerinde mutlaka bulunması gereken bilgiler nelerdir?
• Kritik nokta: Kilit ve etiket ikili bir güvenlik önlemidir, biri olmadan diğeri eksiktir.
• Ek bilgi: Maddelerin ve Karışımların Sınıflandırılması, Etiketlenmesi ve Ambalajlanması Hakkında Yönetmelik benzeri etiketleme disiplininden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Doğrulamanın, izolasyonun doğru yapıldığını kanıtlayan tek yöntem olduğunu belirtin.
• Gerçek örnek: Kilidin takılı olduğu ancak ana şalterin bozuk olması nedeniyle makinenin yine de çalıştığı bir vakayı anlatın.
• İnteraktif soru: Doğrulama yapmadan işe başlayan birine ne dersiniz?
• Kritik nokta: Test cihazlarının kalibrasyonunun yapılmış olması şarttır.
• Ek bilgi: Güvenlik kültürünün en önemli parçası 'güvenme, kontrol et' ilkesidir.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Grup kilitlemenin ekip çalışmasında karışıklığı önlediğini belirtin.
• Gerçek örnek: Bir çalışan kilitlerini sökerken, diğeri hala makinenin içinde olduğu için yaşanan kazaları anlatın.
• İnteraktif soru: Birden fazla kilit takmak neden tek kilitten daha güvenlidir?
• Kritik nokta: Son kilit kaldırılana kadar sistem asla enerjiye açılmamalıdır.
• Ek bilgi: 6331 sayılı İSG Kanunu'nun işverene yüklediği organizasyonel sorumlulukları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Makine temizliğinin sadece bir hijyen değil, aynı zamanda bir İSG faaliyeti olduğunu vurgulayın.
• Gerçek örnek: Temizlik sırasında makineyi yanlışlıkla çalıştıran bir personelin neden olabileceği kazaları örnek verin.
• İnteraktif soru: Çalıştığınız bölümde makine temizliği yaparken en çok hangi parçadan çekiniyorsunuz?
• Kritik nokta: Yetkisiz personelin temizliğe müdahale etmesinin kesinlikle yasak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LOTO (Lockout-Tagout) sisteminin hayat kurtaran bir prosedür olduğunu açıklayın.
• Gerçek örnek: Enerji kesilmeden yapılan bir bakımın yaratabileceği ani hareket riskini anlatın.
• İnteraktif soru: İşletmemizde LOTO uygulaması için kullanılan kilitleri kimler taşıyor?
• Kritik nokta: Kilidi kilitleyen kişinin anahtarının sadece kendisinde olması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Hijyen kurallarının sadece bir yasak listesi değil, bir kültür olduğunu anlatın.
• Gerçek örnek: Hijyen kurallarına tam uyum sağlayan işletmelerin marka değerindeki artışa değinin.
• Kritik nokta: Her çalışanın birbirini denetleme sorumluluğu olduğunu (akran denetimi) hatırlatın.
• Ek bilgi: Hijyen Eğitimi Yönetmeliği ile 6331 sayılı Kanun arasındaki ilişkiyi özetleyin.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Makineyi kapatmanın durduğu anlamına gelmediğini açıklayın.
• Gerçek örnek: Basınçlı bir hattın temizlik sırasında boşalmasıyla oluşan kaza riskini anlatın.
• İnteraktif soru: Makineyi kapattıktan sonra hala hareket ettiğini gördüğünüz oldu mu?
• Kritik nokta: Atalet (hareketin devam etmesi) kuvvetinin en büyük gizli tehlike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KKD'nin son savunma hattı olduğunu hatırlatın.
• Gerçek örnek: Kimyasal temizlik maddesinin göze sıçraması durumunda gözlüğün koruyucu etkisini anlatın.
• İnteraktif soru: Hangi bakım görevinde hangi eldiveni kullandığınızı biliyor musunuz?
• Kritik nokta: Hasarlı KKD ile çalışmanın korumasız çalışmakla aynı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Prosedürlerin sadece kağıt üzerinde olmadığını, güvenliğimiz için olduğunu belirtin.
• Gerçek örnek: Checklist kullanılmadığı için unutulan bir vida parçasının makineye verdiği zararı anlatın.
• İnteraktif soru: Bakım sırasında checklist kullanıyor muyuz?
• Kritik nokta: Onay mekanizmasının neden gerekli olduğunu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Hareketli aksamların yarattığı tehlikeyi vurgulayın.
• Gerçek örnek: Makine temizliği sırasında yaşanan sıkışma vakalarından bahsedin.
• İnteraktif soru: Makinenin durdurulduğundan nasıl emin olursunuz?
• Kritik nokta: Enerji kesilmeden müdahale edilmemelidir.
• Ek bilgi: 6331 sayılı Kanun sorumlulukları.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Muhafazanın bir engel değil güvenlik kalkanı olduğunu belirtin.
• Gerçek örnek: Muhafazası olmayan bir makinede yaşanabilecek yaralanmaları anlatın.
• İnteraktif soru: Makine koruyucularının hasarlı olduğunu gördüğünüzde ne yaparsınız?
• Kritik nokta: Muhafaza iptali asla kabul edilemez.
• Ek bilgi: Mühendislik önlemlerinin önceliği.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Basit bir yüzüğün ne kadar tehlikeli olabileceğini vurgulayın.
• Gerçek örnek: Takıların makineye takılması sonucu oluşan kazaları anlatın.
• İnteraktif soru: İşyerinde takı takmanın riskleri nelerdir?
• Kritik nokta: İş kıyafeti sadece hijyen için değil güvenlik içindir.
• Ek bilgi: KKD ve uygun iş kıyafeti yönetmeliği.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Eğitimin kazaları önlemedeki rolüne değinin.
• Gerçek örnek: Eğitimli operatör ile eğitimsiz personel arasındaki risk farkı.
• İnteraktif soru: Makine kullanım talimatlarını okudunuz mu?
• Kritik nokta: Eğitim kayıtları yasal kanıttır.
• Ek bilgi: Eğitim yönetmeliği detayları.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Dikkatsizliğin sonuçlarını hatırlatın.
• Gerçek örnek: LOTO prosedürünün ihmal edildiği bir kaza senaryosu.
• İnteraktif soru: Çalışma arkadaşınızın tehlikeli bir şey yaptığını görseniz ne yaparsınız?
• Kritik nokta: Güvenlik bir takım oyunudur.
• Ek bilgi: 6331 sayılı Kanun ve çalışan sorumluluğu.</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Yanlış kaldırma tekniklerinin uzun vadeli bel sağlığı üzerindeki etkilerini vurgulayın.
• Kritik nokta: Yükün vücuda yakın tutulması, kollara binen yükü azaltır.
• İnteraktif soru: Aranızda daha önce yük kaldırırken belini inciten var mı?
• Ek bilgi: Ayakların konumu, dengeli bir kaldırma için temeldir.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Dizlerin bükülmesinin önemini göstererek açıklayın.
• Gerçek örnek: Ağır bir koliyi kaldırırken beliniz yerine bacaklarınızı kullanın.
• Kritik nokta: Başın dik olması, omurganın doğal hizasını korur.
• İnteraktif soru: Neden belimizle kaldırmak yerine dizlerimizle kaldırmalıyız?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Üretim alanındaki hijyenin ürün kalitesi üzerindeki doğrudan etkisini vurgulayın.
• Gerçek örnek: Sigara külünün veya yemek kırıntısının bir üretim hattında nasıl bir gıda güvenliği krizine yol açabileceğini anlatın.
• İnteraktif soru: Çalıştığınız alanda yasaklı bölgeleri gösteren işaretleri tam olarak biliyor musunuz?
• Kritik nokta: Yasakların sadece ürün için değil, çalışan sağlığı için de zorunlu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Yardımcı araçların iş kazalarını nasıl önlediğini anlatın.
• Kritik nokta: Araçların periyodik bakımı yasal bir zorunluluktur.
• Ek bilgi: Transpalet kullanımı için basit bir eğitim yeterlidir.
• İnteraktif soru: İşyerinizde manuel olarak taşıdığınız ama araçla taşınabilecek yükler var mı?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Ekip çalışmasında iletişimin önemini vurgulayın.
• Gerçek örnek: Komutların eş zamanlı verilmesi, yükün bir tarafa yığılmasını önler.
• Kritik nokta: Ekip üyeleri arasındaki boy ve fiziksel farklar yük dengesini bozabilir.
• İnteraktif soru: İletişim kopukluğu yüzünden kaza yaşadınız mı?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Herkesin limitinin farklı olduğunu hatırlatın.
• Kritik nokta: Sağlık gözetimi, çalışanın işe uygunluğunu belirler.
• Ek bilgi: Yönetmeliklerde belirtilen ağırlık sınırlarını aşmak yasal risk oluşturur.
• İnteraktif soru: Kendi fiziksel kapasitenizi aşan bir yükle karşılaştığınızda ne yaparsınız?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Tekrarlı hareketlerin vücut üzerindeki kümülatif etkisini vurgulayın.
• Gerçek örnek: El bileğinde oluşan sızlamaların nasıl ciddi bir meslek hastalığına dönüşebileceğini açıklayın.
• İnteraktif soru: Çalışırken en çok hangi bölgelerinizde yorgunluk hissediyorsunuz?
• Kritik nokta: Ağrıları görmezden gelmenin kalıcı hasara yol açabileceğini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Paketleme hatlarındaki yüksek tempoya dikkat çekin.
• Gerçek örnek: Yanlış tezgah yüksekliğinin omuz ağrısına nasıl neden olduğunu anlatın.
• İnteraktif soru: Çalışma tezgahınızın boyunuza uygun olmadığını hissettiğiniz zamanlar oluyor mu?
• Kritik nokta: Mühendislik önlemlerinin (ayarlanabilir tezgah)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Rotasyonun bir ceza değil, bir sağlık koruma yöntemi olduğunu belirtin.
• Gerçek örnek: Farklı kas gruplarını kullanmanın yorgunluğu nasıl dengelediğini anlatın.
• İnteraktif soru: Gün içinde aynı işi yapmaktan sıkıldığınızda fiziksel olarak daha fazla yorulduğunuzu hissediyor musunuz?
• Kritik nokta: Rotasyon planının adil ve planlı olması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Molaların iş verimliliğini değil, sağlığı artırdığını belirtin.
• Gerçek örnek: Uzun süre ara vermeden çalışmanın kaslarda yarattığı laktik asit birikimini anlatın.
• İnteraktif soru: Molalarınızı nerede ve nasıl geçirdiğinizin kas sağlığınız için önemli olduğunu biliyor muydunuz?
• Kritik nokta: Molaların aktif dinlenme (esneme vb.) için kullanılması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Küçük hareketlerin büyük etkilerini anlatın.
• Gerçek örnek: Bilek ve omuz esnetmenin çalışma öncesi ve sırasında nasıl rahatlattığını gösterin.
• İnteraktif soru: İş yerinde esneme egzersizi yapmayı denediniz mi?
• Kritik nokta: Egzersizlerin vücudu zorlamadan, nazikçe yapılması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Ergonominin sadece konfor değil, bir iş güvenliği zorunluluğu olduğunu belirtin.
• Gerçek örnek: Dağınık bir tezgahın çalışan üzerinde yarattığı fiziksel yorgunluğu anlatın.
• İnteraktif soru: Çalışma alanınızda en çok zorlandığınız hareket nedir?
• Kritik nokta: Düzenleme, hijyenik kurallarla çelişmemelidir.
• Ek bilgi: 6331 sayılı İSG Kanunu'nun işverene yüklediği tasarım sorumluluğunu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Yanlış yükseklik ayarının uzun vadede bel ve boyun fıtığına yol açabileceğini vurgulayın.
• Gerçek örnek: Sabit tezgahların kısa veya uzun boylu çalışanlarda yarattığı duruş bozuklukları.
• İnteraktif soru: Çalışma tezgahınız boyunuza uygun mu?
• Kritik nokta: Yükseklik ayarı, işin doğasına göre (hız/hassasiyet) belirlenmelidir.
• Ek bilgi: Ayarlanabilir ekipman kullanımı yasal bir gereklilik olmasa da iş sağlığı için en iyi pratiktir.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Fiziksel ayrımın neden sadece bir çizgi değil, bir güvenlik duvarı olduğunu açıklayın.
• Gerçek örnek: Geçiş noktalarındaki hijyen bariyerlerinin nasıl çalıştığını anlatın.
• İnteraktif soru: Mola alanından üretim alanına dönerken hangi hijyen adımlarını atıyorsunuz?
• Kritik nokta: Fiziksel ayrımın çalışanları da koruduğunu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Uzak mesafeye uzanmanın bel üzerindeki kaldıraç etkisini açıklayın.
• Gerçek örnek: Sürekli dönerek malzeme alma gereksinimi duyan bir çalışanın durumu.
• İnteraktif soru: Sık kullandığınız bir alet için kaç adım atıyorsunuz?
• Kritik nokta: Dönme hareketleri, bel sakatlanmalarının ana nedenlerinden biridir.
• Ek bilgi: 5S uygulamaları ile erişim bölgelerini kontrol altında tutabilirsiniz.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Statik duruşun, hareketli işten daha yorucu olabileceğini anlatın.
• Gerçek örnek: Sandalye yüksekliği yanlış olduğu için bacakları sarkan bir çalışanın yaşadığı dolaşım sorunları.
• İnteraktif soru: Çalışırken belinizin ağrıdığını hissediyor musunuz?
• Kritik nokta: Nötr duruş, omurganın doğal kıvrımının korunduğu duruştur.
• Ek bilgi: Ergonomik eğitimler, çalışanların kendi duruşlarını düzeltmelerine yardımcı olur.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Ergonominin sürekli bir süreç olduğunu, bir kez yapıp bırakılmayacağını vurgulayın.
• Gerçek örnek: Çalışan önerisiyle tezgah yüksekliğinin değiştirilmesi sonucu artan verimlilik.
• İnteraktif soru: İşyerimizde iyileştirilmesini istediğiniz bir alan var mı?
• Kritik nokta: Risk değerlendirmesi, istasyon değişikliklerinde mutlaka güncellenmelidir.
• Ek bilgi: İyileştirme süreçlerinde iş güvenliği uzmanı ile koordineli çalışın.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dinlenme molalarının yasal bir zorunluluktan öte sağlık gereksinimi olduğunu vurgulayın. Gerçek örnek olarak üretim hattındaki sabit duruşun yarattığı yorgunluğu anlatın. İnteraktif soru olarak çalışanlara molalarda ne yaptıklarını sorun. Kritik nokta molaların sürekliliğidir.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Mikro molaların işi durdurmak değil işin bir parçası olduğunu açıklayın. Gerçek örnek olarak paketleme hattındaki seri hareketleri verin. İnteraktif soru olarak mikro molaların işi yavaşlatıp yavaşlatmadığını tartışın. Kritik nokta bu molaların düzenli olmasıdır.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Germe hareketlerinin yanlış yapılmasının sakatlanmalara yol açabileceğini belirtin. Gerçek örnek olarak boyun tutulmalarını anlatın. İnteraktif soru olarak hangi bölgenin daha çok ağrıdığını sorun. Kritik nokta hareketlerin yavaş yapılmasıdır.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Statik duruşun zararlarından bahsedin. Gerçek örnek olarak ayakta çalışma hatlarını verin. İnteraktif soru olarak çalışanlara gün boyu nasıl durduklarını sorun. Kritik nokta vücut ağırlığının dengeli dağıtılmasıdır.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İş sonrası toparlanmanın performansa etkisini anlatın. Gerçek örnek olarak uyku kalitesinin kazalara etkisini verin. İnteraktif soru olarak iş sonrası yorgunluklarını nasıl attıklarını sorun. Kritik nokta iş ve özel hayat dengesidir.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Gıda sektöründe ayakta durmanın getirdiği yükü vurgulayın.
• Gerçek örnek: Paketleme hattındaki eğilme hareketlerinin uzun vadeli etkilerini anlatın.
• İnteraktif soru: Çalışırken en çok hangi bölgenizde ağrı hissediyorsunuz?
• Kritik nokta: Dik duruşun omurga üzerindeki baskıyı nasıl azalttığını açıklayın.
• Ek bilgi: Elle Taşıma İşleri Yönetmeliği hükümlerine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Nötr duruş kavramını basit bir şekilde tanımlayın.
• Gerçek örnek: Bilgisayar başında veya paketleme bandında duruşu karşılaştırın.
• İnteraktif soru: Çalışırken farkında olmadan başınızı ne kadar öne eğiyorsunuz?
• Kritik nokta: Eklemlerin doğal duruşunun kas üzerindeki yükü nasıl hafiflettiğini vurgulayın.
• Ek bilgi: İşyeri Bina ve Eklentilerinde Alınacak Sağlık ve Güvenlik Önlemleri Yönetmeliği'ne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Mola alanının temizliğinin üretim alanının temizliği kadar önemli olduğunu belirtin.
• Gerçek örnek: Havalandırma sistemlerinin mola alanlarındaki önemini açıklayın.
• İnteraktif soru: Mola alanlarındaki atık yönetiminde karşılaştığınız sorunlar nelerdir?
• Kritik nokta: Mola alanının sadece bir dinlenme yeri değil, hijyenin devamlılık noktası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Herkesin vücut yapısının farklı olduğunu hatırlatın.
• Gerçek örnek: Ayarlanmayan sandalyelerin bel fıtığına yol açma riskinden bahsedin.
• İnteraktif soru: Şu anki çalışma masanızın yüksekliği size uygun mu?
• Kritik nokta: Ayarlanabilir ekipmanın yasal bir gereklilik olduğunu hatırlatın.
• Ek bilgi: İş Ekipmanlarının Kullanımında Sağlık ve Güvenlik Şartları Yönetmeliği'ni referans alın.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Farkındalığın önleme sürecindeki yerini açıklayın.
• Gerçek örnek: Küçük bir ağrının zamanla nasıl kronik bir hastalığa dönüştüğünü anlatın.
• İnteraktif soru: Vücudunuzun size verdiği uyarıları nasıl takip ediyorsunuz?
• Kritik nokta: Erken bildirimin yasal bir hak ve sorumluluk olduğunu vurgulayın.
• Ek bilgi: Eğitim yönetmeliğine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Hareket etmenin kaslar için neden hayati olduğunu açıklayın.
• Gerçek örnek: Basit bir boyun esnetme hareketinin rahatlatıcı etkisinden bahsedin.
• İnteraktif soru: Çalışma gününüzde hiç esneme hareketi yapıyor musunuz?
• Kritik nokta: Egzersizin yavaş ve kontrollü yapılması gerektiğini vurgulayın.
• Ek bilgi: İş Sağlığı ve Güvenliği Hizmetleri Yönetmeliği'ne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Mutfaklardaki yağların parlama noktasının düşük olduğunu hatırlatın.
• Gerçek örnek: Fritözlerin aşırı ısınması sonucu çıkan yangınlardan bahsedin.
• İnteraktif soru: Mutfak personelinin yağ yangını durumunda ilk tepkisi ne olmalıdır?
• Kritik nokta: Binaların Yangından Korunması Hakkında Yönetmelik referansını vurgulayın.
• Ek bilgi: Yağ seviyelerinin kontrolü hayati önem taşır.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Neden su veya kuru kimyevi tozun F sınıfı yangında yetersiz olduğunu açıklayın.
• Gerçek örnek: Sabunlaşma etkisini mutfaktaki kimyasal süreçle kıyaslayın.
• İnteraktif soru: İşyerinizdeki söndürücülerin sınıfını biliyor musunuz?
• Kritik nokta: Söndürücünün üzerindeki etiketlerin okunabilirliği.
• Ek bilgi: Söndürücülerin yıllık bakım tarihlerini kontrol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Davlumbaz içindeki yağ birikiminin riskinden bahsedin.
• Gerçek örnek: Sensörlerin yüksek ısıda otomatik devreye girmesi.
• İnteraktif soru: Davlumbaz söndürme sisteminin en son ne zaman test edildiğini hatırlıyor musunuz?
• Kritik nokta: Sistemin gaz kesme vanasıyla bağlantısı.
• Ek bilgi: Bakım raporlarını dosyada saklayın.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Suyun fiziksel etkisini basitçe anlatın.
• Gerçek örnek: Bir bardak suyun fritözde yaratacağı patlama etkisi.
• İnteraktif soru: Neden suyun yağ yangınını büyüteceğini düşünüyorsunuz?
• Kritik nokta: Personelin panik anında su kullanmasının engellenmesi.
• Ek bilgi: Mutfak girişlerine uyarı levhaları asın.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Bakımsız bir sistemin kaza anında çalışmayacağını vurgulayın.
• Gerçek örnek: Tıkanmış bir nozulun söndürme işlemini başarısız kılması.
• İnteraktif soru: İşyerinizde yangın söndürme sisteminin bakımını kim yapıyor?
• Kritik nokta: Bakım kayıtlarının yasal zorunluluk olduğu.
• Ek bilgi: Periyodik bakım planı oluşturun.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Gazın kapalı alanlardaki birikme hızını vurgulayın.
• Gerçek örnek: Geçmişte bir tesiste yaşanan küçük sızıntının nasıl fark edildiğini anlatın.
• İnteraktif soru: Çalışma alanınızda gaz kokusu duyduğunuzda ilk yapacağınız hareket nedir?
• Kritik nokta: ATEX bölgelerinin (zone 0, 1, 2) ne anlama geldiğini basitçe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Dedektörlerin neden sadece 'uyarı' değil 'otomasyon' parçası olması gerektiğini açıklayın.
• Gerçek örnek: Dedektörün yanlış yerleşimi sonucu gazı tespit edemediği bir senaryoyu tartışın.
• İnteraktif soru: Gaz dedektörünün üzerindeki yeşil ve kırmızı ışıkların ne anlama geldiğini biliyor musunuz?
• Kritik nokta: Kalibrasyon tarihleri geçmiş dedektörlerin 'çalışıyor' görünse bile güvenli olmadığını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Kontaminasyonun gözle görülmeyen etkilerini açıklayın.
• Gerçek örnek: Sigara dumanının hava kanallarıyla üretim alanına nasıl ulaşabileceğini anlatın.
• İnteraktif soru: Üretim alanına girmeden önce son kontrolünüzü nasıl yapıyorsunuz?
• Kritik nokta: Kişisel eşyaların üretim sahasına girişini yasaklamanın neden bir güvenlik kuralı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Panik anında basit bir vanayı kapatmanın bile zorlaşabileceğini anlatın.
• Gerçek örnek: Vana etrafının malzeme ile kapatıldığı bir durumu eleştirin.
• İnteraktif soru: Tesisimizdeki ana gaz vanasının yerini kaç kişi biliyor?
• Kritik nokta: Vanayı kapatırken oluşabilecek statik elektriklenme riskine karşı dikkatli olunması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Havalandırmanın sadece 'koku giderme' değil, 'patlama önleme' aracı olduğunu belirtin.
• Gerçek örnek: Fan motorunun patlamaya neden olduğu vaka örnekleri üzerinden gidin.
• İnteraktif soru: Havalandırma kanallarının temizliğinin kaza riskine etkisini tartışın.
• Kritik nokta: Ex-proof motorların neden daha pahalı olduğunu ve neden zorunlu olduğunu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Küçük bir kıvılcımın neler yapabileceğini görselleştirin.
• Gerçek örnek: Cep telefonu kullanımı sonucu meydana gelen kazaları hatırlatın.
• İnteraktif soru: Yanınızda çakmak veya benzeri ateş kaynağı taşıyor musunuz?
• Kritik nokta: Çalışma izin sisteminin (hot work permit) neden bir bürokrasi değil, hayat kurtarıcı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Nemli ortamların elektriksel iletkenliği nasıl artırdığını açıklayın.
Gerçek örnek: Su sızıntısı olan bir panonun yarattığı tehlikeyi belirtin.
İnteraktif soru: Çalışma alanınızda su sızdıran bir kablo fark ettiğinizde ne yapmalısınız?
Kritik nokta: Yalıtım malzemelerinin neme karşı dayanıklılığına vurgu yapın.
Ek bilgi: 6331 sayılı İSG Kanunu kapsamında işverenin güvenli ortam sağlama yükümlülüğünü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RCD cihazlarının hayat kurtarıcı rolünü vurgulayın.
Gerçek örnek: Topraklama hattı koptuğunda metal gövdenin elektriklenme riskini anlatın.
İnteraktif soru: Kaçak akım rölesinin test butonunu en son ne zaman kullandınız?
Kritik nokta: Topraklama direncinin periyodik ölçümünün yasal zorunluluğunu belirtin.
Ek bilgi: Elektrik Tesislerinde Topraklamalar Yönetmeliği'ne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Suyun elektriği iletme kapasitesi ile vücut direncini ilişkilendirin.
Gerçek örnek: Islak zeminlerde elektriksel yalıtkan paspas kullanımının önemi.
İnteraktif soru: Üretim alanında ıslak elle elektrikli bir cihazı çalıştırmanın sonuçları neler olabilir?
Kritik nokta: Uyarı levhalarının ve görsel hatırlatıcıların önemini vurgulayın.
Ek bilgi: İlgili İSG mevzuatı gereği işverenin bilgilendirme yükümlülüğü.</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IP koruma sınıflarının ne anlama geldiğini basitçe açıklayın.
Gerçek örnek: Yanlış IP sınıfına sahip bir motorun su sıçraması sonucu yanması.
İnteraktif soru: Ekipman satın alırken IP koruma sınıfına dikkat ediyor musunuz?
Kritik nokta: Temizlik prosedürlerinde kullanılan suyun cihazlara zarar vermemesi.
Ek bilgi: İşyeri Bina ve Eklentilerinde Alınacak Sağlık ve Güvenlik Önlemlerine İlişkin Yönetmelik detayları.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Bakımın sadece arıza giderme değil, önleyici bir faaliyet olduğunu anlatın.
Gerçek örnek: Termal kameranın tespit ettiği gevşek bir vidanın yangın riskini önlemesi.
İnteraktif soru: LOTO prosedürünü hiç kullandınız mı veya eğitimini aldınız mı?
Kritik nokta: Bakım kayıtlarının yasal geçerliliği ve denetimlerdeki rolü.
Ek bilgi: 6331 sayılı Kanun'un işverene yüklediği periyodik kontrol sorumluluğu.</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Tahliye planlarının hayat kurtarıcı rolünü vurgulayın.
• Gerçek örnek: Geçmişte bir tesiste tahliye yoluna istiflenen paletlerin çıkışı nasıl engellediğini anlatın.
• İnteraktif soru: Toplanma noktasının yerini bilmeyen var mı?
• Kritik nokta: Tahliye yollarının sürekliliği esastır.
• Ek bilgi: İşyerlerinde Acil Durumlar Hakkında Yönetmelik hükümlerini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Krokilerin acil durum rehberi olduğunu belirtin.
• Gerçek örnek: Üretim hattı değiştiğinde krokilerin güncellenmemesinin yaratacağı karmaşayı örnekleyin.
• İnteraktif soru: Krokilerimizdeki çıkışların güncel olduğunu düşünüyor musunuz?
• Kritik nokta: Krokiler herkes tarafından anlaşılabilir olmalıdır.
• Ek bilgi: Krokilerin periyodik kontrolü İSG kurulunun gündeminde olmalıdır.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Görsel iletişimin hata yapma payını nasıl azalttığını anlatın.
• Gerçek örnek: Sağlık ve Güvenlik İşaretleri Yönetmeliği'ne uygun olmayan işaretlerin neden yanıltıcı olabileceğini tartışın.
• İnteraktif soru: İşyerinizde fark etmesi zor olan bir işaret levhası var mı?
• Kritik nokta: İşaretlerin sadece birer tabela değil, yasal birer uyarı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İşaretlerin dili evrenseldir.
• Gerçek örnek: Elektrik kesintisinde yönlendirme levhalarının önemini vurgulayın.
• İnteraktif soru: Çıkış kapılarının kilitli olduğunu hiç gördünüz mü?
• Kritik nokta: Panik barların fonksiyonelliği sürekli test edilmelidir.
• Ek bilgi: Sağlık ve Güvenlik İşaretleri Yönetmeliği standartlarını inceleyin.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Sayımın sadece bir formalite olmadığını belirtin.
• Gerçek örnek: Eksik bir çalışan için arama kurtarma ekiplerinin riskli içeri girişi.
• İnteraktif soru: Ziyaretçilerimizi tahliye anında nasıl kontrol ediyoruz?
• Kritik nokta: Sayım bitene kadar toplanma alanından ayrılmak yasaktır.
• Ek bilgi: Güncel personel listelerinin tutulması İK ve İSG departmanlarının ortak görevidir.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Tatbikatlar bir oyun değil, hazırlıktır.
• Gerçek örnek: Başarılı geçen bir tatbikatın çalışan moralini nasıl yükselttiğini anlatın.
• İnteraktif soru: En son yapılan tatbikatta yaşadığınız en büyük zorluk neydi?
• Kritik nokta: Tatbikat sonrası yapılan düzeltici faaliyetler hayat kurtarır.
• Ek bilgi: Tatbikat raporlarını İSG dosyalarınızda saklayın.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Acil durum ekiplerinin yasal zorunluluk olduğunu hatırlatın.
• Gerçek örnek: Gıda üretim hattında oluşabilecek bir kesik veya yanık vakasında ekibin ilk tepkisini anlatın.
• İnteraktif soru: İşyerinizdeki acil durum ekibinde kimlerin olduğunu biliyor musunuz?
• Kritik nokta: Ekip üyelerinin vardiya sistemine göre güncel tutulması hayati önem taşır.
• Ek bilgi: İlkyardım Yönetmeliği hükümlerine başvurun.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İlk yardımcının sadece eğitimli değil, aynı zamanda soğukkanlı olması gerektiğini vurgulayın.
• Gerçek örnek: Sertifikalı bir çalışanın bir kaza anında yaptığı doğru müdahalenin süreci nasıl yönettiğini belirtin.
• İnteraktif soru: İlk yardımcı olmanın sorumlulukları sizce nelerdir?
• Kritik nokta: Sertifika geçerlilik tarihlerinin İSG birimi tarafından takip edilmesi gereklidir.
• Ek bilgi: İlk yardımcının yetki ve sınırlarını yönetmelik üzerinden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İlk yardım çantasının süs eşyası olmadığını, aktif bir araç olduğunu belirtin.
• Gerçek örnek: Eksik bir malzemenin (örneğin steril gazlı bez) kaza anındaki eksikliğini hayal ettirin.
• İnteraktif soru: İşyerinizdeki ilk yardım çantasının yerini biliyor musunuz?
• Kritik nokta: Son kullanma tarihleri geçmiş ürünlerin yasal olarak yok hükmünde olduğunu vurgulayın.
• Ek bilgi: İlkyardım Yönetmeliği ekindeki malzeme listesine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112'yi aramanın hayati önemini vurgulayın.
• Gerçek örnek: Yanlış adres bildirimi nedeniyle yaşanan zaman kaybının sonuçlarını anlatın.
• İnteraktif soru: 112'yi aradığınızda hangi bilgileri vermeniz gerektiğini biliyor musunuz?
• Kritik nokta: Adres bilgisinin işyeri içindeki spesifik lokasyon bilgisiyle (örneğin üretim hattı 3) verilmesi gerektiğini söyleyin.
• Ek bilgi: İletişim protokollerini acil durum planı ile ilişkilendirin.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Eğitimin sadece bir kağıt parçası değil, bir yetkinlik olduğunu vurgulayın.
• Gerçek örnek: Düzenli eğitim alan ekiplerin kaza sonrası müdahale hızı ile almayanların farkını karşılaştırın.
• İnteraktif soru: En son ne zaman bir ilkyardım eğitimi aldınız veya yenileme gördünüz?
• Kritik nokta: Eğitimin sürekliliğinin yasal zorunluluk olduğunu belirtin.
• Ek bilgi: İlkyardım Yönetmeliği'ndeki eğitim sürelerine ve yenileme periyotlarına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Gıda zehirlenmesinin bir iş kazası/acil durum olduğunu vurgulayın.
• Gerçek örnek: Gıda işletmelerinde hızlı karar vermenin önemini belirtin.
• Kritik nokta: Acil durum planınızda gıda zehirlenmesi senaryosunun varlığını sorgulayın.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Belirtilerin ciddiyetini anlatın.
• Kritik nokta: Bildirim sürelerinin yasal zorunluluğunu hatırlatın.
• İnteraktif soru: İşletmenizde sağlık birimine ulaşım süreci nasıldır?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Bıçak kazalarının çoğunun yanlış tutuş nedeniyle olduğunu vurgulayın.
• Gerçek örnek: Pençe pozisyonunun parmakları korumadaki rolünü gösterin.
• İnteraktif soru: Bıçağı vücuduna doğru çeken birini gördüğünüzde ne yaparsınız?
• Kritik nokta: Bıçağın bir el aleti değil, bir ekipman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Çapraz bulaşma riskini açıklayın.
• Gerçek örnek: İzolasyonun yayılmayı nasıl durdurduğunu anlatın.
• Kritik nokta: İzlenebilirlik kayıtlarının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Numune almanın hukuki önemini belirtin.
• Kritik nokta: Soğuk zincir muhafazasının şart olduğunu hatırlatın.
• Ek bilgi: Steril ekipman kullanımını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Eğitimin özetini yapın ve katılımcıların sorularını yanıtlayın.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Kaygan zeminin bıçak kazasındaki etkisini anlatın.
• Gerçek örnek: Altına koyulan nemli bezin tahtayı nasıl sabitlediğini gösterin.
• İnteraktif soru: Derin çatlaklı bir tahtada bakterilerin nasıl biriktiğini tahmin edebilir misiniz?
• Kritik nokta: Tahta seçiminin iş güvenliği kadar gıda güvenliği için de önemli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El yıkamanın gıda güvenliğindeki önceliğini vurgulayın.
• Gerçek örnek: Çiğ etle temas eden bir çalışanın elini yıkamadan sebzeye dokunmasının risklerini anlatın.
• İnteraktif soru: Hangi durumlarda ellerinizi yıkamayı unutuyorsunuz?
• Kritik nokta: Kritik geçiş anlarının (tuvalet sonrası, mola sonrası) istisnasız olduğunu belirtin.
• Ek bilgi: Gıda Hijyeni Yönetmeliği (5996 sayılı Kanun) hükümlerine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Kör bıçağın neden daha tehlikeli olduğunu açıklayın.
• Gerçek örnek: Keskin bıçağın malzemeyi nasıl rahat kestiğini anlatın.
• İnteraktif soru: Bıçağınızın kör olduğunu nasıl anlarsınız?
• Kritik nokta: Bileme işleminin yetkili personel tarafından yapılması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Dikkatsizliğin maliyetini tartışın.
• Gerçek örnek: Çok yoğun bir serviste yaşanan kazaların nedenlerini konuşun.
• İnteraktif soru: Dikkatinizi dağıtan en büyük etken nedir?
• Kritik nokta: İşin hızından ziyade güvenliğin öncelikli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Eğitimin yasal bir zorunluluk olduğunu hatırlatın.
• Gerçek örnek: Yanlış alışkanlıkların eğitimle nasıl düzeltildiğini anlatın.
• İnteraktif soru: Daha önce hiç bıçak güvenliği eğitimi aldınız mı?
• Kritik nokta: Eğitimin sürekliliğinin hayat kurtardığını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Egitmen Notu:
• Baslarken: Gida sektorundeki makinelerin yuksek riskli kategoride oldugunu vurgulayin.
• Gercek ornek: Makine vibrasyonunun bicak kaymasina yol actigi bir senaryo uzerinden durun.
• Kritik nokta: Egitimsiz personelin makinaya yaklasmasinin hukuki sorumlulugunu belirtin.
• Ek bilgi: Makine kullanim kilavuzunun her zaman erisilebilir olmasi gerektigini hatirlatin.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Egitmen Notu:
• Baslarken: El ile beslemenin neden yasak oldugunu fiziksel riskler uzerinden anlatın.
• Gercek ornek: Itici ekipmanin olmadigi durumlarda kaza riskinin nasil arttigini vurgulayin.
• Kritik nokta: Iticinin sadece orijinal ekipman olmasi gerektigini belirtin.
• Ek bilgi: Personelin itici kullanim aliskanligini kazanmasi icin egitim/pratik yapilmalidir.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Egitmen Notu:
• Baslarken: Muhafazalarin sadece birer parca degil, hayat kurtaran sistemler oldugunu vurgulayin.
• Kritik nokta: Interlock (guvenlik anahtari) sistemlerinin neden manipule edilmemesi gerektigini aciklayin.
• Gercek ornek: Muhafazasiz calisan bir makinenin yaratabilecegi ani kazalari anlatın.
• Ek bilgi: Bakim prosedürlerinde kilitleme-etiketleme sistemine deginin.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Egitmen Notu:
• Baslarken: Elin makineye girmesi durumunda olusabilecek kalici hasarlari dürüstce belirtin.
• Kritik nokta: Bol kiyafet ve eldiven riskini gida sektoru ozelinde aciklayin.
• İnteraktif soru: Sikisan bir parca oldugunda ilk ne yapilmalidir? (Cevap: Makineyi durdurmak).
• Ek bilgi: Calisanin birbirini uyarma sorumlulugunun onemi.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Egitmen Notu:
• Baslarken: Acil durdurma butonunun bir luks degil, zorunluluk oldugunu belirtin.
• Kritik nokta: Enerjiyi kesmenin tek basina yeterli olmadigi, bicak ataletinin de hesaba katilmasi gerektigi.
• Gercek ornek: Yanlislikla acilan bir makinenin yarattigi tehlikeyi anlatın.
• Ek bilgi: Kilit-Etiket (LOTO) prosedürünün basit adimlarini ozetleyin.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Kesici aletlerin gıda sektöründeki en temel kaza kaynağı oldugunu belirtin.
• Gercek ornek: Korlesmis bir bicagin eti kesmek icin uygulanan baskiyi nasil artirdigini ve kayma riskini nasil tetikledigini aciklayin.
• Kritik nokta: Bakim ve saklama prosedürlerinin sadece hijyen degil, is guvenligi kurali oldugunu vurgulayin.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Bicagi tasirken neden ucunun asagi bakmasi gerektigini sorun.
• Gercek ornek: Bir calisanin kosarken bicagi yanlis tutmasi sonucu yasanan olasi bir kaza senaryosunu canlandirin.
• Kritik nokta: Bicagin asla cepte tasinmamasi gerektigini net bir dille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Sabunun kimyasal etkisini değil mekanik etkisini açıklayın.
• Gerçek örnek: Tırnak altında biriken kirlerin bakteri yuvası olduğunu belirtin.
• İnteraktif soru: Elinizi yıkarken ortalama kaç saniye ayırıyorsunuz?
• Kritik nokta: 20 saniyenin altında yıkamanın etkisiz olduğunu vurgulayın.
• Ek bilgi: Hijyenik sabunların önemini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Bicaklari cekmecede karma bir sekilde birakmanin risklerini sorun.
• Gercek ornek: Miknatisli panonun hem hijyen hem de bicak omru acisindan sagladigi faydalari aciklayin.
• Kritik nokta: Miknatisli panonun saglamliginin periyodik olarak kontrol edilmesi gerektigini hatirlatin.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Et ve sebze bicaklarinin karismasinin doguracagi riskleri tartisin.
• Gercek ornek: Etiketleme sisteminin calisanin hizina olan olumlu etkisini anlatın.
• Kritik nokta: Depolama alaninin temizliginin operasyonel verimlilik ile dogrudan iliskili oldugunu vurgulayin.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Temizlik sirasinda bicagi elde yikarken yasanan kaza oranlarindan bahsedin.
• Gercek ornek: Uzun sapli firca kullanmanin el guvenligine olan katkisini gosterin.
• Kritik nokta: Bicagin temizlik sonrasi kurulanmasinin hem paslanmayi onledigini hem de kaymayi onledigini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Kesik yaralanmalarında ilk müdahalenin hayati önemini vurgulayın.
• Gerçek örnek: Gıda sektöründe kullanılan bıçakların yol açtığı tipik yaralanmalardan bahsedin.
• İnteraktif soru: Aranızda daha önce kesik vakasına müdahale eden oldu mu, nasıl yaptınız?
• Kritik nokta: Steril eldiven kullanımı enfeksiyon riski için şarttır.
• Ek bilgi: İlk yardım çantasının yerini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Yükseltme tekniğinin kan akışını nasıl yavaşlattığını açıklayın.
• Gerçek örnek: Uzuv yaralanmalarında kolun havaya kaldırılmasının önemini gösterin.
• İnteraktif soru: Turnikenin hangi durumlarda son çare olduğunu biliyor musunuz?
• Kritik nokta: Baskının sürekli olması gerektiğini vurgulayın.
• Ek bilgi: Şok pozisyonunun detaylarını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Temizliğin enfeksiyonu önlemedeki rolünü anlatın.
• Gerçek örnek: Hijyenin gıda sektöründeki önemini hatırlatın.
• İnteraktif soru: İlk yardım çantasında eksik malzeme tespit eden var mı?
• Kritik nokta: Sargının sıkılığı kan dolaşımını bozmamalıdır.
• Ek bilgi: Antiseptik kullanımı hakkında kısa bilgi verin.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Hangi durumlarda hastaneye gitmenin zorunlu olduğunu belirtin.
• Gerçek örnek: Acil durum planının işleyişinden bahsedin.
• İnteraktif soru: İşyerimizde ambulans çağırma prosedürünü kim biliyor?
• Kritik nokta: Yaralıyı sakinleştirmenin önemine değinin.
• Ek bilgi: Sevk formlarının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 tutmanın yasal bir zorunluluk olduğunu hatırlatın.
• Gerçek örnek: Kazaların tekrarlanmaması için analiz yapmanın önemini anlatın.
• İnteraktif soru: Küçük kesikleri kaza defterine yazıyor muyuz?
• Kritik nokta: Bildirim sürelerine dikkat edilmelidir.
• Ek bilgi: Risk değerlendirmesinin dinamik yapısını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Çelik örgü eldivenlerin sadece kesilmeye karşı koruduğunu, delinmeye karşı korumadığını vurgulayın.
• Kritik nokta: Eldivenin ele tam oturması gerektiğini, gevşek eldivenin dönen aksamda kazaya yol açabileceğini belirtin.
• İnteraktif soru: Çalışanlara kullandıkları eldivenlerin ne zaman değiştirilmesi gerektiğini sorun.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Kesim işindeki eldivenlerin sadece güvenlik değil, gıda hijyenine de uygun olması gerektiğini hatırlatın.
• Gerçek örnek: Bıçağın kayması sonucu oluşan küçük kesiklerin bile enfeksiyon riski taşıdığını vurgulayın.
• Kritik nokta: Eldivenin sürekli takılı tutulmasının disiplin kuralı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Nemli ellerin bakteri üretme hızı hakkında bilgi verin.
• Gerçek örnek: Musluğu kapatırken temiz ellerin tekrar kirlenmesi vakası.
• İnteraktif soru: Çöp kutusuna dokunmadan havluyu nasıl atabiliriz?
• Kritik nokta: Kağıt havlunun tek kullanımlık olması esastır.
• Ek bilgi: Eldiven giymeden önce ellerin tam kuruması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Tek tip eldivenin her işe uygun olmadığını, işe özel seçim yapılması gerektiğini açıklayın.
• İnteraktif soru: Çalışanlara kullandıkları eldivenlerde yaşadıkları en büyük zorluğu (terleme, kavrama güçlüğü vb.) sorun.
• Kritik nokta: Eldivenin konforunun, çalışanın onu kullanma isteğini artırdığını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Hasarlı eldivenin koruma sağlamadığını, aksine güvenli olduğu sanıldığı için daha büyük risk yarattığını anlatın.
• Kritik nokta: Eldivenlerin temizliğinin gıda hijyeni ile eş değer olduğunu vurgulayın.
• Ek bilgi: Eldivenlerin kişiye özel olması gerektiğini tekrar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Eldivenin sadece bir ekipman değil, bir sistemin parçası olduğunu anlatın.
• Kritik nokta: Eldiven takılıyken makineye müdahale etmenin tehlikesini, eldivenin eli makineye daha kolay çekebileceğini belirtin.
• Kapanış: Doğru kullanımın hem çalışanı hem de gıdayı koruduğunu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Makine koruyucularının hayat kurtarıcı rolünü vurgulayın.
• Gerçek örnek: Geçmişte yapılan bir denetimde tespit edilen gevşek bir koruyucunun nasıl önlendiğini anlatın.
• İnteraktif soru: Makine koruyucularının kontrolünü kimin yapması gerektiğini sorun.
• Kritik nokta: Kayıt tutmanın yasal önemini belirtin.
• Ek bilgi: Üretici talimatlarının önemine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Muhafazaların neden sadece aletle açılması gerektiğini açıklayın.
• Gerçek örnek: Tasarım hataları nedeniyle yaşanan bir kaza senaryosu üzerinden konuşun.
• İnteraktif soru: Muhafazanın yanlış montajı ne gibi sonuçlar doğurur?
• Kritik nokta: Modifikasyon yasağını vurgulayın.
• Ek bilgi: Ergonomi ve güvenlik dengesi hakkında bilgi verin.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Hız uğruna güvenliği feda etmenin bedelini anlatın.
• Gerçek örnek: Interlock sisteminin iptal edilmesi sonucu yaşanan bir kaza.
• İnteraktif soru: Neden bazı çalışanlar koruyucuları çıkarmak ister?
• Kritik nokta: İdari yaptırımlar ve iş disiplini.
• Ek bilgi: Güvenlik sistemlerinin çalışma mantığı.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Güvenliğin vardiya boyunca sürekliliğini vurgulayın.
• Gerçek örnek: Titreşim nedeniyle gevşeyen bir koruyucunun nasıl fark edildiği.
• İnteraktif soru: Vardiya başında makineyi nasıl kontrol ediyorsunuz?
• Kritik nokta: Temizlik ve güvenlik ilişkisi.
• Ek bilgi: Bildirim mekanizmasının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Bakım sırasında enerjinin kesilmesinin hayati önemi.
• Gerçek örnek: LOTO prosedürünün uygulanmadığı bir kaza senaryosu.
• İnteraktif soru: Kilitleme/etiketleme (LOTO) nedir ve nasıl uygulanır?
• Kritik nokta: Bakım sonrası kontrol ve test.
• Ek bilgi: Yetkili personel zorunluluğu.</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Zemindeki bir damla yağın bile ciddi bir düşmeye yol açabileceğini vurgulayın.
• Gerçek örnek: Dökülen bir maddenin temizlenmemesi sonucu yaşanan kayma vakalarını belirtin.
• İnteraktif soru: Çalıştığınız alanda döküntü oluştuğunda ilk olarak ne yaparsınız?
• Kritik nokta: Temizliğin sadece hijyen değil, temel bir iş güvenliği kuralı olduğunu belirtin.
• Ek bilgi: Spil kitlerinin (döküntü kitleri) yerlerini çalışanlara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Islak zeminin görünmeyen bir tehlike olduğunu anlatın.
• Gerçek örnek: Uyarı levhası konulmadığı için yaşanan bir vaka senaryosu verin.
• İnteraktif soru: Kaymaz tabanlı ayakkabı kullanmanın önemini nasıl açıklarsınız?
• Kritik nokta: Uyarı levhasının sadece tehlike varken konulması gerektiğini, sürekli kalmasının duyarsızlık yarattığını belirtin.
• Ek bilgi: Zemin kaplama malzemelerinin İSG uygunluğunu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Erişilebilirliğin hijyen uyumuna etkisini anlatın.
• Gerçek örnek: İstasyon arızasının üretimi durdurma riski.
• İnteraktif soru: Çalıştığınız bölgede el yıkama istasyonu ne kadar uzaklıkta?
• Kritik nokta: Ekipman eksikliğinin sorumluluğunu yönetimle paylaşın.
• Ek bilgi: Yönetmelik hükümlerine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Temizliğin bir düzen içinde yapılmasının önemini vurgulayın.
• Gerçek örnek: Plansız temizliğin yarattığı karmaşadan örnek verin.
• İnteraktif soru: Temizlik programına uymayan bir durum fark ettiğinizde kime bildirmelisiniz?
• Kritik nokta: Temizlik programının dokümante edilmesinin yasal sorumluluk olduğunu hatırlatın.
• Ek bilgi: 5S metodolojisinin temizliğe katkısından kısaca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Drenajın üretim tesisinin kalbi olduğunu belirtin.
• Gerçek örnek: Tıkalı bir drenajın yarattığı hijyen sorununu anlatın.
• İnteraktif soru: Izgarası gevşek bir kanal gördüğünüzde ne yaparsınız?
• Kritik nokta: Izgaraların kilitli ve sabit olması gerektiğini hatırlatın.
• Ek bilgi: Drenaj temizliğinde kullanılan kimyasalların KKD gerektirebileceğini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Islaklık değil, kuruluk bir başarı kriteridir.
• Gerçek örnek: Havalandırması iyi olan bir tesiste zeminlerin nasıl daha çabuk kuruduğunu anlatın.
• İnteraktif soru: Sızıntı yapan bir makine gördüğünüzde süreci nasıl yönetirsiniz?
• Kritik nokta: Kuru ortamın hem İSG hem de ürün kalitesi için önemli olduğunu belirtin.
• Ek bilgi: Nem oranının çalışanlar üzerindeki etkilerinden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Kaygan zeminlerin gıda sektöründeki kaza nedenleri arasındaki yerini belirtin.
• Gerçek örnek: Islak zeminlerde yaşanan bir kayma olayının iş gücü kaybına nasıl yol açtığını anlatın.
• İnteraktif soru: Aranızda daha önce ayakkabı yüzünden kayma tehlikesi yaşayan var mı?
• Kritik nokta: SRC sınıfı kaymazlık seviyesinin önemini vurgulayın.
• Ek bilgi: Ayakkabıların hijyenik yapısının üretim kalitesine etkisini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Taban deseninin neden araba lastiği gibi çalıştığını açıklayın.
• Gerçek örnek: Aşınmış bir taban ile yeni bir tabanın kaygan yüzeydeki farkını karşılaştırın.
• İnteraktif soru: Sizce taban kanalları tıkandığında ayakkabı ne kadar güvenlidir?
• Kritik nokta: Taban aşınma göstergelerinin düzenli takip edilmesi gerektiğini hatırlatın.
• Ek bilgi: Poliüretan tabanların esneklik avantajlarından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Gıda sektöründeki sıvıların ayakkabı malzemesine verdiği zararları anlatın.
• Gerçek örnek: Yanlış malzeme seçiminin ayakkabının ömrünü nasıl kısalttığını belirtin.
• İnteraktif soru: Çalıştığınız alanda en çok hangi sıvıya maruz kalıyorsunuz?
• Kritik nokta: Sıvı geçirmezliğin hem güvenlik hem de hijyen için kritik olduğunu vurgulayın.
• Ek bilgi: Nitril kauçuğun kimyasal direnç avantajını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Ayakkabı bakımının sadece temizlik değil, bir güvenlik rutini olduğunu anlatın.
• Gerçek örnek: Yanlış kurutma yöntemlerinin ayakkabıya verdiği zararı tarif edin.
• İnteraktif soru: Ayakkabılarınızda hasar fark ettiğinizde kime başvuruyorsunuz?
• Kritik nokta: Hasarlı ayakkabı ile çalışmanın yasak olduğunu hatırlatın.
• Ek bilgi: Günlük kontrol checklist'lerinin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KKD kullanımının yasal bir hak ve sorumluluk olduğunu belirtin.
• Gerçek örnek: Denetimlerde uygunsuz ayakkabı kullanımının sonuçlarından bahsedin.
• İnteraktif soru: Sizce işverenin sağladığı ekipmanı kullanmamanın hukuki sonuçları nelerdir?
• Kritik nokta: KKD'nin ücretsiz sağlanmasının işverenin asli görevi olduğunu vurgulayın.
• Ek bilgi: İSG eğitimlerinin yönetmelik gereği zorunlu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Zemin ve drenajın bir bütün olduğunu vurgulayın.
• Gerçek örnek: Yanlış malzeme seçiminin korozyona neden olduğunu anlatın.
• Kritik nokta: Sızdırmazlık testlerinin önemini belirtin.
• Ek bilgi: 6331 sayılı Kanun gereği güvenli çalışma ortamı sorumluluğunu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Kaygan zeminlerin kaza istatistiklerindeki yerini belirtin.
• Kritik nokta: Sürtünme katsayısının önemini açıklayın.
• İnteraktif soru: Çalışanlara zeminlerin kaygan olduğunu hissettikleri yerleri sorun.
• Ek bilgi: Kaydırmaz bantların geçici ama etkili bir önlem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Denetimin bir ceza değil iyileştirme aracı olduğunu belirtin.
• Gerçek örnek: Düzenli kayıt tutmanın denetimlerdeki önemi.
• İnteraktif soru: Sizce bir işletmede hijyen denetimi nasıl olmalı?
• Kritik nokta: Çalışanların kendi hijyenlerini denetlemesi (özdenetim).
• Ek bilgi: Hijyen Eğitimi Yönetmeliği uygulamaları.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Tahliye sistemlerinin hijyen ve güvenlikteki rolünü anlatın.
• Kritik nokta: Izgaraların güvenli sabitlenmesi hayati önem taşır.
• Gerçek örnek: Tıkanan bir drenajın yarattığı riskleri örnekleyin.
• Ek bilgi: Sifonlu sistemlerin koku önleme işlevini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Eğim tasarımının mühendislik gerektirdiğini belirtin.
• Kritik nokta: Eğimin hem su akışı hem de çalışan dengesi için optimum olması gerekir.
• İnteraktif soru: Zemindeki eğim bozukluklarını fark edip etmediklerini sorun.
• Ek bilgi: Eğimli zeminde ağır yük taşırken dikkat edilmesi gerekenleri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Bakımın sadece hijyen değil, güvenlik için de şart olduğunu vurgulayın.
• Kritik nokta: Kayıt tutmanın hukuki koruma sağladığını belirtin.
• Gerçek örnek: Vardiya sonu temizlik prosedürlerini hatırlatın.
• Ek bilgi: Temizlik kimyasallarının zeminle uyumunu kontrol etmelerini isteyin.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Uyarı işaretlerinin sadece bir dekorasyon değil, yasal bir zorunluluk olduğunu vurgulayın.
• Gerçek örnek: Yanlış yerleştirilmiş veya devrilmiş bir levhanın kaza riskini nasıl artırdığını anlatın.
• İnteraktif soru: İşletmenizde en sık kullanılan uyarı işareti türü nedir?
• Kritik nokta: Levhaların teknik standartlara uygunluğu denetimlerde kontrol edilen ana unsurdur.
• Ek bilgi: İşaretlerin her zaman temiz ve okunur tutulması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Görünürlüğün kaza önlemedeki kritik rolünü belirtin.
• Gerçek örnek: Köşe dönüşlerinde levhanın nasıl yerleştirilmesi gerektiğini görselleştirin.
• İnteraktif soru: Karanlık veya yoğun alanlarda görünürlüğü artırmak için neler yapabiliriz?
• Kritik nokta: Levha yerleşimi bir plan dahilinde olmalıdır.
• Ek bilgi: Yansıtıcı levhaların depo alanlarında kullanımı önemlidir.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Temizlik sırasında yapılan hataların en yaygın kaza nedeni olduğunu vurgulayın.
• Gerçek örnek: Hatalı kimyasal kullanımı sonucu oluşan aşırı kaygan zemin vakalarını tartışın.
• İnteraktif soru: Temizlik personeline kaza önleme konusunda eğitim veriyor musunuz?
• Kritik nokta: KKD kullanımı temizlik personeli için hayati önem taşır.
• Ek bilgi: Kaydırmaz tabanlı ayakkabıların teknik özelliklerini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Levha ile bariyer kullanımı arasındaki farkı ve gerekliliği açıklayın.
• Gerçek örnek: Büyük ölçekli temizliklerde bariyer kullanımının sağladığı korumayı anlatın.
• İnteraktif soru: Hangi durumlarda sadece levha yeterli, hangi durumlarda bariyer şarttır?
• Kritik nokta: İzolasyonun takibi bir yönetim sorumluluğudur.
• Ek bilgi: Alternatif rotaların belirlenmesinin iş verimliliğine etkisi.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Levhanın kaldırılmasının da bir işlem süreci olduğunu belirtin.
• Gerçek örnek: Zeminin kurumadan levhanın kaldırılması sonucu yaşanan bir kaza senaryosu.
• İnteraktif soru: Zeminin kuruduğuna nasıl karar veriyorsunuz?
• Kritik nokta: Levhaların depolanması da düzenin bir parçasıdır.
• Ek bilgi: İSG kültürünün tüm süreçlere yayılması.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Raf sistemlerinin tırmanma aracı olmadığını vurgulayın.
• Gerçek örnek: Depodaki yüksek raflara ulaşmak için kullanılan seyyar merdivenlerin devrilme riskini anlatın.
• İnteraktif soru: Raf sistemlerine tırmanmanın yaratabileceği en büyük risk nedir?
• Kritik nokta: Ankraj noktalarının sağlamlığı ve doğru kullanımı hayat kurtarır.
• Ek bilgi: 6331 sayılı kanun kapsamında işverenin güvenli ekipman sağlama yükümlülüğü esastır.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4:1 kuralının geometrik mantığını basitçe açıklayın.
• Gerçek örnek: Merdivenin çok dik veya çok yatık kurulduğu bir senaryoyu tartışın.
• İnteraktif soru: Merdiven açısını nasıl ölçersiniz?
• Kritik nokta: Merdiven pabuçlarının durumu ve zemin kalitesi.
• Ek bilgi: Yanlış açı, merdivenin devrilme riskini %50 artırabilir.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Gıda sektöründe KKD kullanımının sadece isci sagligi degil, ayni zamanda gida guvenligi icin kritik oldugunu vurgulayin.
• Gercek ornek: Yanlis ayakkabi seciminin is yerinde dusme kazalarina nasil yol actigini anlatın.
• Kritik nokta: KKD'lerin ucretsiz saglanmasi yasal bir zorunluluktur, bunu hatirlatin.
• Etkilesim: Katilimcilara ekipmanlarin neden disari cikarilmamasi gerektigini sorun.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3 nokta kuralının vücut dengesi üzerindeki etkisini anlatın.
• Gerçek örnek: Elinde koli ile merdivene çıkan bir çalışanın yaşadığı kaza senaryosu.
• İnteraktif soru: Neden her zaman merdivene dönük olmalıyız?
• Kritik nokta: Aletlerin taşınma yöntemi (alet kemeri kullanımı).
• Ek bilgi: 3 nokta kuralı, her türlü merdiven (sabit/seyyar) için geçerlidir.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Kemer bölgesi kuralını (kemer tokası yan profiller arasında kalmalı) vurgulayın.
• Gerçek örnek: Uzanma nedeniyle devrilen merdiven vakalarını anlatın.
• İnteraktif soru: Merdiven üzerindeyken neden yana hamle yapmamalıyız?
• Kritik nokta: Merdiveni olduğu yerde kaydırmanın tehlikesi.
• Ek bilgi: Uzanma yasağı, merdiven güvenliğinin temelidir.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Kontrolün bir zorunluluk olduğunu hatırlatın.
• Gerçek örnek: Kullanım öncesi kontrol edilmeyen çatlak bir basamağın kırılması.
• İnteraktif soru: Hasarlı bir merdiveni nasıl etiketlersiniz?
• Kritik nokta: Kayıt tutma ve yetkili kişi denetimi.
• Ek bilgi: Gıda sektöründe temizlik ve İSG bir bütündür.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Soğuk ortamın çalışan vücudu üzerindeki fiziksel etkilerini vurgulayın.
• Gerçek örnek: Uygun olmayan kıyafetle çalışmanın donma riskine etkisini belirtin.
• İnteraktif soru: Depo içinde kaç dakika aralıksız kalıyorsunuz?
• Kritik nokta: KKD'lerin yalıtım özelliğinin düzenli kontrolü hayati önem taşır.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Mola odalarının sadece dinlenme değil, bir güvenlik önlemi olduğunu vurgulayın.
• Gerçek örnek: Uzun süreli soğuk maruziyetinin kas tutulması ve konsantrasyon kaybına yol açması.
• İnteraktif soru: Mola odalarınızın sıcaklık durumu yeterli mi?
• Kritik nokta: Mola sürelerinin dinlenme hakkı olduğunu unutmayın.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Yalnız kalmanın psikolojik ve fiziksel risklerini anlatın.
• Gerçek örnek: Depo içinde bayılan bir çalışanın fark edilmesinin önemi.
• İnteraktif soru: Çalışırken yanınızda arkadaşınızın olması güvenliğinizi nasıl etkiliyor?
• Kritik nokta: Haberleşme cihazlarının soğuktan etkilenmemesi için koruyucu kılıf kullanın.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Süre takibinin sadece yasal bir zorunluluk değil, bir yaşam koruma aracı olduğunu vurgulayın.
• Gerçek örnek: Kayıt tutulmayan bir depoda personelin unutulması vakaları.
• İnteraktif soru: Çalışma sürelerinizi nasıl takip ediyorsunuz?
• Kritik nokta: Kayıtların doğruluğu için dürüstlük prensibi esastır.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Kapı kilit mekanizmalarının çalışırlığının her gün kontrol edilmesi gerektiğini hatırlatın.
• Gerçek örnek: Panik butonu arızalı bir depoda mahsur kalan personel senaryosu.
• İnteraktif soru: En yakın acil çıkış kapısının yerini biliyor musunuz?
• Kritik nokta: Acil durum donanımlarının temizliğini düzenli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Hipoterminin sadece dış ortamda değil, gıda depoları gibi kontrollü soğuk ortamlarda da ciddi bir risk olduğunu vurgulayın.
• Gerçek örnek: Soğuk hava deposuna giren bir çalışanın, uygun kıyafet giymeden kısa sürede yaşadığı ısı kaybını örnekleyin.
• İnteraktif soru: Çalıştığınız alanda soğuktan koruyucu ekipmanlarınızın yeterli olduğunu düşünüyor musunuz?
• Kritik nokta: Termal konforun sadece ısı değil, nem ve hava akımı ile de ilgili olduğunu hatırlatın.
• Ek bilgi: 6331 sayılı kanun gereği risk değerlendirmesi yapılmalıdır.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Titremenin vücudun bir alarm sistemi olduğunu belirtin.
• Gerçek örnek: Arkadaşınızın ellerinde titreme veya ciltte solukluk gördüyseniz, bu durumu görmezden gelmeyin.
• İnteraktif soru: Titreme veya uyuşma hissettiğinizde ne yapmanız gerektiğini biliyor musunuz?
• Kritik nokta: Titremenin durması iyileşme değil, hipoterminin ilerlediğinin işaretidir.
• Ek bilgi: İlkyardım Yönetmeliği bu tür durumlarda müdahale kurallarını belirler.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Fiziksel kontaminasyonun gida sektorundeki en yaygin sikayetlerden biri oldugunu belirtin.
• Kritik nokta: Bone ve sakalligin tam kapanmasi gerektigini, acik bir alan kalmamasi gerektigini vurgulayin.
• Etkilesim: Bir sac telinin urunde bulunmasinin tuketici uzerindeki etkisini tartisin.
• Ek bilgi: Hijyen ihlallerinin yasal boyutu hakkinda kisa bilgi verin.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Yanlış müdahalelerin (masaj gibi) dokuya zarar verdiğini vurgulayın.
• Gerçek örnek: Dondurucu soğukta kalan birine çay veya sıcak su verirken dikkatli olunmalı, aşırı sıcak olmamalıdır.
• İnteraktif soru: İlk yardım çantanızda hipotermi battaniyesi var mı?
• Kritik nokta: Islak kıyafetler, soğuğu vücuda hapseder; mutlaka çıkarılmalıdır.
• Ek bilgi: İlkyardım Yönetmeliği temel rehberdir.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Hızlı ısınmanın yaratabileceği risklere (tansiyon düşmesi) değinin.
• Gerçek örnek: Dışarıdaki ısıtıcıya çok yaklaşarak uyuşmuş ellerini yakan bir çalışan örneği verin.
• İnteraktif soru: Dinlenme odalarınızın sıcaklığı yeterli mi?
• Kritik nokta: Islak kıyafetler, ısınma sürecinin en büyük engelidir.
• Ek bilgi: 6331 sayılı kanun işverene dinlenme alanı sağlama yükümlülüğü verir.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Sağlık takibinin sadece yasal bir zorunluluk değil, bir yaşam hakkı olduğunu vurgulayın.
• Gerçek örnek: Periyodik muayenede soğuğa karşı hassasiyeti tespit edilen bir çalışanın görev yerinin değiştirilmesi.
• İnteraktif soru: Son sağlık muayenenizde soğuk ortamla ilgili bir değerlendirme yapıldı mı?
• Kritik nokta: Ekipmanların eskimesi, koruma özelliğini azaltır, kontrol edin.
• Ek bilgi: 6331 sayılı kanun bu takiplerin temelini oluşturur.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Soğuk ortamda çalışmanın getirdiği termal stres risklerini hatırlatın.
• Gerçek örnek: Uygun olmayan eldiven kullanımının parmaklarda yaratabileceği dolaşım sorunlarını örnekleyin.
• İnteraktif soru: Kullandığınız eldivenlerin işinizi yaparken hareket kabiliyetinizi etkileyip etkilemediğini sorgulayın.
• Kritik nokta: KKD seçimi yapılırken mutlaka çalışan konforunun da dikkate alınması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Katmanlı giyimin neden tek parça kıyafetten daha etkili olduğunu açıklayın.
• Gerçek örnek: Çalışma temposu arttığında orta katmanın çıkarılmasının terlemeyi nasıl azalttığını anlatın.
• İnteraktif soru: Çalışırken terlediğinizde ne yapıyorsunuz? Katmanları yönetmek konusunda deneyimlerinizi paylaşın.
• Kritik nokta: Katmanların birbirine uyumlu olması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Nemin soğuk ortamdaki etkisini açıklayın.
• Gerçek örnek: Pamuklu bir tişörtün ıslandığında nasıl bir soğukluk kaynağına dönüştüğünü anlatın.
• İnteraktif soru: Çalışma sırasında giysilerinizin ıslandığını fark ettiğinizde izlediğiniz prosedür nedir?
• Kritik nokta: Nemli giysinin vücut ısısını kuru giysiye göre çok daha hızlı çektiğini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Standartlara uygunluğun yasal bir zorunluluk olduğunu hatırlatın.
• Gerçek örnek: CE işareti olmayan ürünlerin yalıtım testi sonuçlarının güvensiz olduğunu belirtin.
• İnteraktif soru: Kullandığınız ekipmanların üzerinde standart numaralarını (EN 342 gibi) hiç incelediniz mi?
• Kritik nokta: Ekipmanın sadece şekil olarak değil, koruma performansı olarak da standartlara uyması gerekir.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Bakımın yalıtım performansı üzerindeki etkisini açıklayın.
• Gerçek örnek: Yırtık bir eldivenle soğuk bir yüzeye dokunmanın yarattığı riski anlatın.
• İnteraktif soru: KKD'lerinizi temizlemek veya saklamak için özel bir alanınız var mı?
• Kritik nokta: KKD'nin sadece temini değil, kullanım süresince korunması da bir İSG sorumluluğudur.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Cihazların yük kapasitesine uyulmasının önemini vurgulayın.
• Gerçek örnek: Aşırı yüklenen dolaplarda motorun yanması sonucu oluşan kaza senaryosunu anlatın.
• İnteraktif soru: İşyerinizdeki soğutucularda hava akışını engelleyen bir durumla karşılaştınız mı?
• Kritik nokta: Zemindeki buzlanma ve sıvı dökülmelerinin kayma riskini artırdığını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Kapı mekanizmalarının sadece giriş-çıkış için değil, güvenlik için de kritik olduğunu belirtin.
• Gerçek örnek: Sıkışmış bir mandalın neden olduğu el yaralanması vakasından bahsedin.
• İnteraktif soru: Kapısı zor kapanan bir cihazınız olduğunda izlediğiniz raporlama süreci nedir?
• Kritik nokta: Menteşe ve conta bakımının düzenli yapılması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0.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1.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3.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4.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5.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6.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7.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8.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0.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1.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3.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4.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5.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6.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7.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8.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0.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1.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3.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4.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5.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6.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7.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8.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0.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1.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3.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4.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5.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6.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7.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8.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0.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1.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3.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4.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5.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6.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7.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8.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0.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1.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3.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4.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5.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6.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7.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8.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0.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1.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3.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4.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5.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6.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7.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8.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0.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1.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3.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4.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5.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6.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7.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8.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0.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1.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2.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3.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4.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5.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6.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7.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8.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0.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1.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2.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3.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4.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5.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6.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7.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8.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0.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1.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2.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3.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4.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5.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6.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7.xm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8.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0.xml"/></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1.xml"/></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2.xml"/></Relationships>
</file>

<file path=ppt/slides/_rels/slide2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3.xml"/></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4.xml"/></Relationships>
</file>

<file path=ppt/slides/_rels/slide2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5.xml"/></Relationships>
</file>

<file path=ppt/slides/_rels/slide2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6.xml"/></Relationships>
</file>

<file path=ppt/slides/_rels/slide2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7.xml"/></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8.xml"/></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0.xml"/></Relationships>
</file>

<file path=ppt/slides/_rels/slide2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1.xml"/></Relationships>
</file>

<file path=ppt/slides/_rels/slide2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2.xml"/></Relationships>
</file>

<file path=ppt/slides/_rels/slide2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3.xml"/></Relationships>
</file>

<file path=ppt/slides/_rels/slide2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4.xml"/></Relationships>
</file>

<file path=ppt/slides/_rels/slide2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5.xml"/></Relationships>
</file>

<file path=ppt/slides/_rels/slide2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6.xml"/></Relationships>
</file>

<file path=ppt/slides/_rels/slide2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7.xml"/></Relationships>
</file>

<file path=ppt/slides/_rels/slide2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8.xml"/></Relationships>
</file>

<file path=ppt/slides/_rels/slide2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0.xml"/></Relationships>
</file>

<file path=ppt/slides/_rels/slide2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1.xml"/></Relationships>
</file>

<file path=ppt/slides/_rels/slide2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2.xml"/></Relationships>
</file>

<file path=ppt/slides/_rels/slide2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3.xml"/></Relationships>
</file>

<file path=ppt/slides/_rels/slide2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4.xml"/></Relationships>
</file>

<file path=ppt/slides/_rels/slide2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5.xml"/></Relationships>
</file>

<file path=ppt/slides/_rels/slide2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6.xml"/></Relationships>
</file>

<file path=ppt/slides/_rels/slide2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7.xml"/></Relationships>
</file>

<file path=ppt/slides/_rels/slide2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8.xml"/></Relationships>
</file>

<file path=ppt/slides/_rels/slide2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0.xml"/></Relationships>
</file>

<file path=ppt/slides/_rels/slide2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1.xml"/></Relationships>
</file>

<file path=ppt/slides/_rels/slide2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2.xml"/></Relationships>
</file>

<file path=ppt/slides/_rels/slide2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3.xml"/></Relationships>
</file>

<file path=ppt/slides/_rels/slide2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4.xml"/></Relationships>
</file>

<file path=ppt/slides/_rels/slide2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5.xml"/></Relationships>
</file>

<file path=ppt/slides/_rels/slide2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6.xml"/></Relationships>
</file>

<file path=ppt/slides/_rels/slide2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7.xml"/></Relationships>
</file>

<file path=ppt/slides/_rels/slide2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8.xml"/></Relationships>
</file>

<file path=ppt/slides/_rels/slide2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0.xml"/></Relationships>
</file>

<file path=ppt/slides/_rels/slide2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1.xml"/></Relationships>
</file>

<file path=ppt/slides/_rels/slide2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2.xml"/></Relationships>
</file>

<file path=ppt/slides/_rels/slide2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3.xml"/></Relationships>
</file>

<file path=ppt/slides/_rels/slide2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4.xml"/></Relationships>
</file>

<file path=ppt/slides/_rels/slide2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5.xml"/></Relationships>
</file>

<file path=ppt/slides/_rels/slide2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6.xml"/></Relationships>
</file>

<file path=ppt/slides/_rels/slide2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7.xml"/></Relationships>
</file>

<file path=ppt/slides/_rels/slide2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8.xml"/></Relationships>
</file>

<file path=ppt/slides/_rels/slide2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0.xml"/></Relationships>
</file>

<file path=ppt/slides/_rels/slide2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1.xml"/></Relationships>
</file>

<file path=ppt/slides/_rels/slide2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2.xml"/></Relationships>
</file>

<file path=ppt/slides/_rels/slide2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3.xml"/></Relationships>
</file>

<file path=ppt/slides/_rels/slide2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4.xml"/></Relationships>
</file>

<file path=ppt/slides/_rels/slide2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5.xml"/></Relationships>
</file>

<file path=ppt/slides/_rels/slide2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6.xml"/></Relationships>
</file>

<file path=ppt/slides/_rels/slide2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7.xml"/></Relationships>
</file>

<file path=ppt/slides/_rels/slide2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8.xml"/></Relationships>
</file>

<file path=ppt/slides/_rels/slide2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0.xml"/></Relationships>
</file>

<file path=ppt/slides/_rels/slide2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1.xml"/></Relationships>
</file>

<file path=ppt/slides/_rels/slide27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2.xml"/></Relationships>
</file>

<file path=ppt/slides/_rels/slide27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3.xml"/></Relationships>
</file>

<file path=ppt/slides/_rels/slide27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4.xml"/></Relationships>
</file>

<file path=ppt/slides/_rels/slide27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5.xml"/></Relationships>
</file>

<file path=ppt/slides/_rels/slide27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6.xml"/></Relationships>
</file>

<file path=ppt/slides/_rels/slide27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7.xml"/></Relationships>
</file>

<file path=ppt/slides/_rels/slide27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8.xml"/></Relationships>
</file>

<file path=ppt/slides/_rels/slide27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8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0.xml"/></Relationships>
</file>

<file path=ppt/slides/_rels/slide28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1.xml"/></Relationships>
</file>

<file path=ppt/slides/_rels/slide28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2.xml"/></Relationships>
</file>

<file path=ppt/slides/_rels/slide283.xml.rels><?xml version="1.0" encoding="UTF-8" standalone="yes"?>
<Relationships xmlns="http://schemas.openxmlformats.org/package/2006/relationships"><Relationship Id="rId1" Type="http://schemas.openxmlformats.org/officeDocument/2006/relationships/image" Target="../media/image-283-1.png"/><Relationship Id="rId2" Type="http://schemas.openxmlformats.org/officeDocument/2006/relationships/image" Target="../media/image-283-2.png"/><Relationship Id="rId3" Type="http://schemas.openxmlformats.org/officeDocument/2006/relationships/slideLayout" Target="../slideLayouts/slideLayout1.xml"/><Relationship Id="rId4" Type="http://schemas.openxmlformats.org/officeDocument/2006/relationships/notesSlide" Target="../notesSlides/notesSlide28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8.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0.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4.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5.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8.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0.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1.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3.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4.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5.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6.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8.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E293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4046220" y="640080"/>
            <a:ext cx="1051560" cy="1051560"/>
          </a:xfrm>
          <a:prstGeom prst="rect">
            <a:avLst/>
          </a:prstGeom>
        </p:spPr>
      </p:pic>
      <p:sp>
        <p:nvSpPr>
          <p:cNvPr id="3" name="Text 0"/>
          <p:cNvSpPr/>
          <p:nvPr/>
        </p:nvSpPr>
        <p:spPr>
          <a:xfrm>
            <a:off x="365760" y="1920240"/>
            <a:ext cx="8412480" cy="1371600"/>
          </a:xfrm>
          <a:prstGeom prst="rect">
            <a:avLst/>
          </a:prstGeom>
          <a:noFill/>
          <a:ln/>
        </p:spPr>
        <p:txBody>
          <a:bodyPr wrap="square" rtlCol="0" anchor="ctr"/>
          <a:lstStyle/>
          <a:p>
            <a:pPr algn="ctr" indent="0" marL="0">
              <a:buNone/>
            </a:pPr>
            <a:r>
              <a:rPr lang="en-US" sz="3000" b="1" dirty="0">
                <a:solidFill>
                  <a:srgbClr val="FFFFFF"/>
                </a:solidFill>
                <a:latin typeface="Calibri" pitchFamily="34" charset="0"/>
                <a:ea typeface="Calibri" pitchFamily="34" charset="-122"/>
                <a:cs typeface="Calibri" pitchFamily="34" charset="-120"/>
              </a:rPr>
              <a:t>Gıda Sektörü</a:t>
            </a:r>
            <a:endParaRPr lang="en-US" sz="3000" dirty="0"/>
          </a:p>
        </p:txBody>
      </p:sp>
      <p:sp>
        <p:nvSpPr>
          <p:cNvPr id="4" name="Text 1"/>
          <p:cNvSpPr/>
          <p:nvPr/>
        </p:nvSpPr>
        <p:spPr>
          <a:xfrm>
            <a:off x="365760" y="3474720"/>
            <a:ext cx="8412480" cy="365760"/>
          </a:xfrm>
          <a:prstGeom prst="rect">
            <a:avLst/>
          </a:prstGeom>
          <a:noFill/>
          <a:ln/>
        </p:spPr>
        <p:txBody>
          <a:bodyPr wrap="square" rtlCol="0" anchor="ctr"/>
          <a:lstStyle/>
          <a:p>
            <a:pPr algn="ctr" indent="0" marL="0">
              <a:buNone/>
            </a:pPr>
            <a:r>
              <a:rPr lang="en-US" sz="1400" dirty="0">
                <a:solidFill>
                  <a:srgbClr val="94A3B8"/>
                </a:solidFill>
                <a:latin typeface="Calibri" pitchFamily="34" charset="0"/>
                <a:ea typeface="Calibri" pitchFamily="34" charset="-122"/>
                <a:cs typeface="Calibri" pitchFamily="34" charset="-120"/>
              </a:rPr>
              <a:t>İSG Eğitim Sunumu · Riskmatik ile üretildi</a:t>
            </a:r>
            <a:endParaRPr lang="en-US" sz="1400" dirty="0"/>
          </a:p>
        </p:txBody>
      </p:sp>
      <p:sp>
        <p:nvSpPr>
          <p:cNvPr id="5" name="Text 2"/>
          <p:cNvSpPr/>
          <p:nvPr/>
        </p:nvSpPr>
        <p:spPr>
          <a:xfrm>
            <a:off x="365760" y="4114800"/>
            <a:ext cx="8412480" cy="347472"/>
          </a:xfrm>
          <a:prstGeom prst="rect">
            <a:avLst/>
          </a:prstGeom>
          <a:noFill/>
          <a:ln/>
        </p:spPr>
        <p:txBody>
          <a:bodyPr wrap="square" rtlCol="0" anchor="ctr"/>
          <a:lstStyle/>
          <a:p>
            <a:pPr algn="ctr" indent="0" marL="0">
              <a:buNone/>
            </a:pPr>
            <a:r>
              <a:rPr lang="en-US" sz="1600" b="1" dirty="0">
                <a:solidFill>
                  <a:srgbClr val="34D399"/>
                </a:solidFill>
                <a:latin typeface="Calibri" pitchFamily="34" charset="0"/>
                <a:ea typeface="Calibri" pitchFamily="34" charset="-122"/>
                <a:cs typeface="Calibri" pitchFamily="34" charset="-120"/>
              </a:rPr>
              <a:t>riskmatik.com</a:t>
            </a:r>
            <a:endParaRPr lang="en-US" sz="1600" dirty="0"/>
          </a:p>
        </p:txBody>
      </p:sp>
      <p:sp>
        <p:nvSpPr>
          <p:cNvPr id="6" name="Text 3"/>
          <p:cNvSpPr/>
          <p:nvPr/>
        </p:nvSpPr>
        <p:spPr>
          <a:xfrm>
            <a:off x="365760" y="4526280"/>
            <a:ext cx="8412480" cy="292608"/>
          </a:xfrm>
          <a:prstGeom prst="rect">
            <a:avLst/>
          </a:prstGeom>
          <a:noFill/>
          <a:ln/>
        </p:spPr>
        <p:txBody>
          <a:bodyPr wrap="square" rtlCol="0" anchor="ctr"/>
          <a:lstStyle/>
          <a:p>
            <a:pPr algn="ctr" indent="0" marL="0">
              <a:buNone/>
            </a:pPr>
            <a:r>
              <a:rPr lang="en-US" sz="1100" i="1" dirty="0">
                <a:solidFill>
                  <a:srgbClr val="64748B"/>
                </a:solidFill>
                <a:latin typeface="Calibri" pitchFamily="34" charset="0"/>
                <a:ea typeface="Calibri" pitchFamily="34" charset="-122"/>
                <a:cs typeface="Calibri" pitchFamily="34" charset="-120"/>
              </a:rPr>
              <a:t>İş güvenliğinin dijital atölyesi</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Eldiven Kullanımı ve Değişim Protokolü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Eldivenler, gıda ürünleri ile doğrudan temas eden ellerin hijyenini korumak için kullanılır ancak yanlış kullanım çapraz bulaşmaya neden olabilir. Eldiven kullanımı, el temizliği yerine geçmez; eldiven takmadan önce mutlaka ellerin uygun şekilde yıkanması şarttır.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Eldiven değişimi, farklı bir işleme geçildiğinde, kirlendiği düşünüldüğünde, mola sonrası veya herhangi bir yüzeye temas edildiğinde gerçekleştirilmelidir. Aynı eldivenle uzun süre çalışmak, bakteri üremesine zemin hazırlar.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Eldivenler yırtıldığında veya delindiğinde, vakit kaybetmeden değiştirilmeli ve eller tekrar dezenfekte edilmelidir. Eldivenin delik olması, eldeki mikroorganizmaların doğrudan ürüne geçişine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uyarınca, eldivenlerin gıda ile temasa uygun malzemeden üretilmiş olması gerekir. Lateks alerjisi olan çalışanlar için uygun nitelikte alternatif eldivenler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name="Slide 10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İçeride Kalma Riskine Karşı Önlemler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Büyük ölçekli soğuk hava depolarında, İşyerlerinde Acil Durumlar Hakkında Yönetmelik gereği içeriden açılabilir emniyet kolu veya panik butonu mutlaka bulunmalıdır.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Personel, soğuk hava deposuna girmeden önce mutlaka bir arkadaşına haber vermeli veya çalışma saati boyunca iletişim cihazı kullanmalıdır; tek başına çalışma durumlarında risk artmaktadır.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İçeride kalma durumunda soğukkanlılığın korunması ve acil durum çıkış sistemlerinin (panik bar) nasıl kullanılacağı konusunda tüm personele düzenli uygulamalı eğitimler verilmelidir.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Soğuk depo girişlerinde, içeride birinin olup olmadığını gösteren ışıklı uyarı sistemleri veya sensörlü takip mekanizmaları, teknolojik önlem olarak tercih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name="Slide 10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Bakım, Temizlik ve LOTO Uygulamaları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(EK-2, bakım işleri) uyarınca, soğutma ünitelerinin temizliği ve bakımı sırasında mutlaka Enerji Kesme ve Kilitleme (LOTO) prosedürü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Temizlik sırasında elektrikli aksamların sıvı ile temas etmemesine dikkat edilmeli, temizlik ekipmanları uygun yalıtkan malzemelerden seçilmelidir; ıslak temizlik sonrası zemin tamamen kurutulmalıdır.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faaliyetleri sırasında kullanılan merdiven, platform gibi ekipmanlar sağlam olmalı ve yüksekte çalışma kurallarına uygun önlemler alınmalıdır; izinsiz bakım denemeleri yasaktır.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buz çözme (defrost) işlemleri, cihazın verimliliğini artırır ve buz birikmesi kaynaklı mekanik zorlanmaları engelleyerek kazaları önler; bu işlem sırasında kesici aletler kesinlikle kullanılmamalıdır.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name="Slide 10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Alarm ve İzleme Sistemleri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Soğutma ünitelerinde sıcaklık değerlerini takip eden alarm sistemleri, Sağlık ve Güvenlik İşaretleri Yönetmeliği standartlarına uygun olarak görsel ve işitsel uyarı vermelidir.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Alarm sistemleri, belirlenen sıcaklık sınırlarının dışına çıkıldığında veya kapı açık kaldığında devreye girmeli, ilgili personele derhal bildirimde bulunmalıdır.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Alarmın çalması durumunda, personelin izleyeceği acil durum planı önceden belirlenmiş olmalı; soğuk zincirin bozulması durumunda gıda güvenliği riski de göz önünde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İzleme sistemlerinin yıllık kalibrasyonu yapılmalı ve alarm testleri periyodik olarak gerçekleştirilerek sistemin hata payı kontrol edilmelidir; test sonuçları kayıt altına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name="Slide 10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Çıkış ve İçeriden Açma Mekanizmaları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gereği, tüm acil çıkış kapıları dışarıya doğru açılmalı veya sürgülü sistemlerde panik bar mekanizması bulunmalıdır.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İçeriden açma sistemleri, herhangi bir anahtar veya özel alet gerektirmeksizin tek bir hareketle çalışacak şekilde tasarlanmalı ve kilitli kalma riski tamamen ortadan kaldırılmalıdır.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çıkış yolları ve kapıları, her an kullanılabilir durumda tutulmalı ve bu yolların önünde hiçbir şekilde malzeme depolanmamalı veya geçici engel oluşturulmamalıdır.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Kapıların açılma yönü, kaçış güzergahındaki kalabalığın oluşturacağı basınca dayanacak şekilde ve tahliyeyi hızlandıracak bir konumda planlanmalıdır.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name="Slide 10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Soğuk Hava Depolarında Güvenli Çıkış Stratejileri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Soğuk hava depolarında mahsur kalma riskine karşı, kapıların içeriden mekanik olarak açılmasını sağlayan fosforlu veya belirgin acil durum açma kolu bulunması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 içerisinde çalışan personelin, kapı kilitlense dahi içeriden müdahale edebileceği ikinci bir çıkış noktası veya acil durum açma mekanizması periyodik olarak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Soğuk depo girişlerinde, içeride insan olup olmadığını gösteren uyarı sistemleri ve kapı açık kalma sürelerini bildiren sensörlü sistemlerin kurulumu iş sağlığı açısından önerilmektedir.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İçeride mahsur kalan personelin dışarıya sesli uyarı gönderebilmesi için, düşük sıcaklıklarda çalışabilen dayanıklı acil durum haberleşme veya alarm butonları monte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name="Slide 10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 Alarm Butonları ve Yerleşim İlkeleri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uyarınca, alarm butonları çalışanların kolayca ulaşabileceği, görünür ve erişimi engellenmemiş noktalara monte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Alarm sistemleri, işletmenin tüm bölümlerinden duyulabilecek veya görülebilecek şekilde sesli ve ışıklı uyarıcılarla desteklenerek entegre bir yapıda kurulmalıdır.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Butonların üzerine, acil durumlarda hangi amaçla kullanılacağını belirten kısa ve öz talimatlar eklenmeli, ancak bu uyarılar karmaşık bir görsel kirlilik yaratmamalıdır.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Alarm sisteminin devre dışı kalması durumunda, işletmenin acil durum planında belirtilen alternatif haberleşme yöntemleri (telsiz, anons vb.) derhal devreye sokulmalıdır.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name="Slide 10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Çıkış Yönlendirme ve Aydınlatma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kesintisi gibi acil durumlarda, çıkış yollarını belirten yönlendirme levhaları kendi enerjisiyle (bataryalı) en az 60 dakika yanacak şekilde aydınlatılmalıdır.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aydınlatması, kaçış yolunun tüm bölümlerini, özellikle merdivenleri ve tehlikeli makine geçişlerini yeterli seviyede aydınlatacak şekilde konumlandırılmalıdır.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Yönlendirme levhalarının temizliği ve üzerindeki yazıların okunabilirliği düzenli olarak denetlenmeli, tozlanan veya kararan levhalar derhal yenilenmelidir.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çıkış tabelalarının, mevcut işyeri düzeni değiştiğinde bile kaçış yolunu doğru işaret edecek şekilde revize edilmesi yasal bir yükümlülüktür.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name="Slide 10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 Sistemlerinde Periyodik Test ve Bakım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Tüm acil durum çıkış sistemleri ve alarm mekanizmaları, ilgili mevzuat ve üretici talimatları doğrultusunda yetkili kişilerce aylık ve yıllık periyotlarla test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Yapılan testler, sonuçları ve varsa giderilen aksaklıklar, İşyerlerinde Acil Durumlar Hakkında Yönetmelik gereği acil durum dosyasına kayıt edilerek saklanmalıdır.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Alarm butonlarının fiziksel testleri yapılırken, sistemin tüm tesise sinyal gönderip göndermediği ve ses seviyesinin yeterliliği mutlaka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sistemlerindeki arızalar, işletme yönetimine derhal bildirilmeli ve onarım süreci tamamlanana kadar telafi edici geçici önlemler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name="Slide 10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Sıcaklık Değişimlerine Vücut Adaptasyonu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Vücut, soğuk hava depoları ile sıcak üretim alanları arasındaki sıcaklık farklarına karşı termoregülasyon sistemiyle uyum sağlamaya çalışır; bu süreçte kan damarları daralır veya genişler, metabolik hız değişir.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çalışanların termal konforunu sağlamakla yükümlüdür; çalışma ortamı sıcaklığı, çalışanların fiziksel aktiviteleriyle uyumlu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Adaptasyon süreci kişiden kişiye değişir; yaş, genel sağlık durumu ve beslenme alışkanlıkları vücudun ısı değişimlerine verdiği tepkiyi doğrudan etkileyen faktörler arasındadır.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sıcaklık değişimlerine karşı vücut dirençlerini artırmak için düzenli sağlık kontrolleri yapılmalı, özellikle kronik rahatsızlığı olan personelin risk durumu hekim tarafından değerlendirilmelidir.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name="Slide 10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Ani Geçişlerin Yarattığı Riskler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Soğuk hava deposundan sıcak çalışma ortamına ani geçişler, vücut ısısının hızla değişmesine yol açarak dolaşım sistemi üzerinde ciddi stres oluşturur; bu durum bayılma ve tansiyon düzensizliklerine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Ani sıcaklık değişimleri, solunum yollarında spazmlara ve mukozal irritasyona yol açabilir; bu durum özellikle astım gibi kronik solunum yolu rahatsızlığı olan çalışanlar için risklidir.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uyarınca, işyerlerinde sıcaklık geçiş noktalarında hava perdeleri veya çift kapılı sistemler kullanılarak ani ısı transferinin azaltılması teknik bir önlem olarak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Ani geçiş riskini azaltmak için çalışanların depo giriş-çıkışlarında termal koruyucu giysilerini uygun şekilde kullanmaları ve geçiş bölgelerinde kısa süreli bekleme yapmaları hayati önem taşır.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Kıyafetlerinin Temizliği ve Hijyeni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Gıda üretiminde kullanılan önlük ve iş kıyafetleri, her zaman temiz ve lekesiz olmalıdır; kirlenmiş kıyafetler ürünün kalitesini ve güvenliğini tehdit eder. Kıyafetlerin temizliği, işletme tarafından belirlenen periyotlarda ve profesyonel yıkama yöntemleriyle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kıyafetlerinin evde yıkanması, ev ortamındaki mikroorganizmaların üretim sahasına taşınmasına neden olabileceği için kesinlikle yasaklanmalıdır. Kıyafetlerin muhafaza edildiği dolaplarda, temiz ve kirli kıyafetlerin birbirine temas etmemesi gerekir.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Üretim alanına girmeden önce kıyafetlerin genel kontrolü yapılmalı; yırtık, sökük veya aşırı kirlenmiş kıyafetlerle sahaya giriş yapılmamalıdır. Kıyafetlerin ceplerinde gıdaya temas edebilecek kalem, kağıt veya kişisel eşya bulundurulmamalıdır.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gereği, işverenin iş kıyafetlerinin temizliğini ve bakımını sağlama yükümlülüğü bulunmaktadır. Çalışanlar ise, kendilerine teslim edilen kıyafetleri özenle kullanmak ve temizliğini talep etmekle sorumludur.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name="Slide 1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Kademeli Adaptasyon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Soğuk ve sıcak ortamlar arasındaki geçişlerin kademeli yapılması, vücudun termal şoka girmesini engelleyen en etkili yöntemdir; geçiş alanlarında bekleme yapmak adaptasyonu kolaylaştırır.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 içinde sıcaklık geçiş bölgeleri oluşturulmalı ve bu alanların ısı seviyeleri, soğuk depo ile dış ortam arasındaki farkı dengeleyecek şekilde ayarlanmalıdır.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işe başlama veya mola sonrası ortama uyum sağlamaları için kademeli geçiş periyotları tanımlanmalı; bu süreç iş akış planlarına dahil edilerek bir prosedür haline getirilmelidir.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Kademeli adaptasyon uygulamalarında, özellikle soğuk zincir operasyonlarında görevli personelin ortamdaki sıcaklık farkını algılaması için görsel uyarıcı levhalar ve bilgilendirme tabelaları kullanılmalıdır.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name="Slide 1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Sıvı Tüketimi ve Hidrasyon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Sıcak ve soğuk çalışma ortamlarında vücut, dengeyi korumak için enerji harcar; bu süreçte terleme ve solunum yoluyla kaybedilen sıvı miktarının yerine konulması metabolik fonksiyonlar için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Yeterli hidrasyon, vücudun termoregülasyon sisteminin sağlıklı çalışmasını sağlar; susama hissi oluşmadan düzenli aralıklarla su tüketilmesi, sıcaklık stresine karşı koruyucu bir önlemdir.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Gıda sektörü çalışma ortamlarında, sıvı tüketim noktaları hijyen kurallarına uygun olarak ulaşılabilir yerlere konumlandırılmalı ve çalışanların su içme alışkanlığı desteklenmelidir.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Aşırı soğuk ortamlarda vücut ısısını korumak için kafeinli içecekler yerine bitki çayları veya oda sıcaklığında su tercih edilmeli; şekerli ve gazlı içeceklerden kaçınılmalıdır.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name="Slide 1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Dinlenme ve Çalışma Süreleri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Soğuk hava depolarında uzun süre çalışan personelin, vücut ısısının dengelenmesi ve kas yorgunluğunun giderilmesi için belirlenen aralıklarla sıcak dinlenme alanlarına geçişi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6331 sayılı Kanun gereği çalışma ve dinlenme sürelerini çalışanların fiziksel kapasitesini zorlamayacak şekilde planlamalı, ağır soğuk çalışma şartları için özel mola periyotları belirlemelidir.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Dinlenme alanlarının sıcaklığı, vücudun normale dönmesini sağlayacak düzeyde tutulmalı; bu alanlar havalandırması iyi ve hijyenik koşullara sahip bölümler olarak tasarlanmalıdır.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Mola sürelerinde yapılan dinlenmeler, sadece fiziksel yorgunluğu gidermekle kalmaz, aynı zamanda zihinsel olarak çalışanların dikkatini toplayarak iş kazası riskini azaltır.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name="Slide 1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Gıda Sektöründe Temizlik Kimyasalları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Gıda işletmelerinde kullanılan temizlik kimyasalları; alkali, asidik ve klorlu maddeler olarak sınıflandırılır. Alkali maddeler yağlı kirlerin çözülmesinde, asidik maddeler kireç ve mineral birikintilerinin temizliğinde, klorlu maddeler ise ağartma ve dezenfeksiyon işlemlerinde kullanılır.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Maddelerle Çalışmalarda Sağlık ve Güvenlik Önlemleri Hakkında Yönetmelik gereği, bu maddelerin kullanımında risk analizi yapılmalıdır. Her kimyasalın temizlik performansını artırmak için doğru konsantrasyonlarda kullanılması, hem hijyenik sonuçlar hem de ekipman ömrü için kritiktir.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Temizlik kimyasallarının birbirine karıştırılması, özellikle klorlu maddeler ile asitlerin tepkimeye girmesi sonucu zehirli gazların açığa çıkmasına neden olur. Bu durum çalışan sağlığı için ciddi bir tehlike oluşturduğundan, kimyasal karışımları kesinlikle yasaklanmalıdır.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Kimyasalların etkinliği, suyun sertliği ve sıcaklığı ile doğrudan ilişkilidir; bu nedenle temizlik prosedürleri belirlenirken suyun kimyasal özellikleri dikkate alınmalıdır. Doğru seçilen kimyasal, gıda güvenliği standartlarını karşılamak için temel bir gerekliliktir.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name="Slide 1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Hijyen İçin Doğru Ürün Seçimi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Gıda tesislerinde kullanılacak temizlik kimyasalları, gıda ile temas eden yüzeylere uygun olmalı ve kalıntı bırakmamalıdır. Ürün seçimi yapılırken kimyasalın gıda güvenliği sertifikalarına sahip olması ve sektörel standartlarla uyumlu olması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Yüzeyin türü (paslanmaz çelik, plastik, beton) kimyasal seçimini belirleyen en önemli faktördür; yanlış ürün seçimi yüzeylerde korozyona veya kalıcı hasara yol açabilir. Kimyasalın malzeme üzerindeki uyumluluğu, teknik veri formları (MSDS) incelenerek doğrulanmalıdır.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Ürün seçimi aşamasında, temizliğin hangi kirlilik türü üzerinde etkili olacağı netleştirilmelidir; protein, nişasta veya yağ bazlı kirler için farklı aktif maddelere sahip ürünler tercih edilmelidir. Genel amaçlı temizleyiciler yerine spesifik kirler için formüle edilmiş ürünler verimliliği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İşletmeler, seçilen temizlik kimyasallarının çevreye olan etkilerini de göz önünde bulundurarak biyolojik olarak parçalanabilir ürünleri önceliklendirmelidir. Sürdürülebilir hijyen uygulamaları, işletmenin çevresel sorumluluklarını yerine getirmesini sağlarken maliyetleri de optimize eder.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name="Slide 1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Kimyasal Etiketleme ve Güvenlik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Maddelerle Çalışmalarda Sağlık ve Güvenlik Önlemleri Hakkında Yönetmelik kapsamında, tüm temizlik kimyasalları orijinal ambalajlarında saklanmalı ve üzerlerinde mutlaka güncel etiketler bulunmalıdır. Etiketler, ürünün içeriği, tehlike işaretleri ve kullanım talimatları hakkında net bilgiler içermelidir.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Orijinal ambalajından daha küçük kaplara aktarılan kimyasallar, derhal etiketlenmeli ve içeriği belirtilmelidir. Etiketsiz kaplar, işletme içerisinde ciddi kaza risklerine ve yanlış kullanım hatalarına yol açtığından bu kaplar derhal bertaraf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Güvenlik Bilgi Formları (MSDS), kimyasalın kullanıldığı tüm alanlarda çalışanların kolayca ulaşabileceği bir noktada bulundurulmalıdır. Çalışanlar, acil durumlarda (göze sıçrama, soluma) uygulanacak ilk yardım prosedürlerini MSDS üzerinden öğrenmeli ve bu konuda düzenli eğitim almalıdır.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Etiket üzerindeki piktogramlar (uyarı işaretleri), kimyasalın aşındırıcı, tahriş edici veya zehirli olup olmadığını görsel olarak anlatır. Çalışanların bu piktogramları doğru yorumlaması, kişisel koruyucu donanım seçiminde hayati bir öneme sahiptir ve kazaların önlenmesini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name="Slide 1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Kimyasalların Depolanması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Temizlik kimyasalları, gıda maddelerinden tamamen ayrı, kilitli ve iyi havalandırılan özel depolarda muhafaza edilmelidir. Kimyasalların gıda üretim hatlarına yakın depolanması, çapraz bulaşma riski oluşturduğundan kesinlikle yasaktır ve bu kural gıda güvenliği denetimlerinde kritiktir.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Depolama alanlarında uyumsuz kimyasallar (özellikle asitler ve alkaliler) birbirinden ayrı raflarda veya ikincil muhafaza kaplarında saklanmalıdır. Bu önlem, olası bir dökülme veya sızıntı durumunda kimyasalların birbirine karışmasını engeller ve reaksiyon riskini ortadan kaldırır.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Depoların sıcaklık ve nem oranları, kimyasalların stabilitesini korumak için düzenli olarak kontrol edilmelidir; aşırı sıcaklık, bazı kimyasalların buharlaşmasına veya bozulmasına neden olabilir. Depolama alanı, yetkisiz kişilerin erişimine kapalı tutulmalı ve giriş-çıkışlar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Dökülme durumunda müdahale edilebilmesi için depolama alanında mutlaka döküntü kiti (emici pedler, kum, nötralize edici maddeler) bulundurulmalıdır. Depo içerisindeki tüm kimyasal konteynerleri, sızıntı riskine karşı periyodik olarak kontrol edilmeli ve hasarlı ambalajlar derhal değiştirilmelidir.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name="Slide 1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Kullanım ve Uygulama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Temizlik kimyasalları kullanılırken, mutlaka ilgili kimyasalın MSDS formunda belirtilen kişisel koruyucu donanımlar (eldiven, gözlük, önlük, maske) kullanılmalıdır. Koruyucu ekipmanların eksikliği, cilt yanıkları veya solunum yolu rahatsızlıkları gibi ciddi sağlık sorunlarına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Kimyasalın uygulama konsantrasyonu, üreticinin talimatlarına uygun olarak hassas ölçü ekipmanlarıyla ayarlanmalıdır. Gereğinden fazla kimyasal kullanımı temizlik performansını artırmaz, aksine yüzeylerde kalıntı bırakarak gıda güvenliğini tehlikeye atar ve işletme maliyetini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Temizlik işlemi sırasında, kimyasalın yüzeyde kalma süresine (etki süresi) dikkat edilmeli ve ardından durulama işlemi yeterli miktarda su ile yapılmalıdır. Gıda ile temas eden yüzeylerde kimyasal kalıntısı kalmaması için durulama aşamasının başarısı, gıda güvenliği yönetim sistemlerinin temelidir.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temizlik kimyasallarını kullanırken dikkat dağıtıcı unsurlardan uzak durmalı ve işlerine odaklanmalıdır. Kimyasalların kullanıldığı çalışma alanlarında yemek yemek, sigara içmek veya kişisel eşyaları bulundurmak kesinlikle yasaklanmalı ve bu kurallar disiplinle uygulanmalıdır.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name="Slide 1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Kimyasal Güvenlik Bilgi Formu (SDS) Yapısı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SDS, kimyasalın tehlikelerini, güvenli kullanımını ve acil durum prosedürlerini içeren 16 bölümden oluşan standart bir dokümandır; Zararlı Maddeler ve Karışımlara İlişkin Güvenlik Bilgi Formları Hakkında Yönetmelik gereği üretici tarafından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 üç bölüm kimyasalın kimliği, bileşimi ve tehlikeleri hakkında kritik bilgiler sunar; temizlik ve dezenfeksiyon kimyasallarını kullanmadan önce bu bölümler mutlaka okunmalı ve kimyasalın içeriği hakkında bilgi sahibi olunmalıdır.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SDS'nin güncel olması büyük önem taşır; tedarikçi firma tarafından sağlanan en son versiyonun işyerinde bulundurulması, kimyasaldaki herhangi bir değişikliğin takibi açısından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Gıda sektöründe kullanılan her türlü temizlik kimyasalı için bu formların Türkçe olması gereklidir; yabancı dildeki formlar çalışanların anlamasını zorlaştıracağı için mutlaka Türkçe çevirileriyle birlikte saklanmalıdır.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name="Slide 1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Zararlılık İfadeleri ve Güvenlik Önlemleri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Maddelerle Çalışmalarda Sağlık ve Güvenlik Önlemleri Hakkında Yönetmelik uyarınca, SDS'nin ikinci ve sekizinci bölümlerinde belirtilen zararlılık ifadeleri ve korunma yöntemleri eksiksiz uygulanmalıdır; bu ifadeler kimyasalın yaratabileceği sağlık risklerini özetler.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Önleyici tedbirler arasında uygun KKD kullanımı yer alır; SDS'de belirtilen eldiven, maske veya gözlük tipi, kimyasalın aşındırıcılık derecesine göre seçilmeli ve bu ekipmanlar çalışma süresince asla çıkarılmamalıdır.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Kimyasalların birbirine karıştırılması ciddi reaksiyonlara neden olabilir; SDS'de yer alan uyumsuz maddeler bölümü incelenerek, temizlik sırasında temizlik maddelerinin birbirine karışmaması için gerekli fiziksel ayırma ve depolama kuralları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Havalandırma gereklilikleri SDS içerisinde belirtilmiştir; kimyasalın buharlaşma riski varsa, gıda üretim alanlarında yerel egzoz havalandırması kullanarak ortamdaki kimyasal yoğunluğu sınır değerlerin altında tutmak iş sağlığı açısından kritiktir.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Donanım Kullanımı ve Bakım Sorumluluğu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 kullanım ömürleri boyunca etkinliğini korumalıdır; bu nedenle donanımların periyodik kontrolleri ve bakımı, gıda güvenliği yönetim sisteminin bir parçasıdır. Hasarlı, esnemiş veya özelliğini yitirmiş ekipmanlar, koruma görevini yerine getiremez.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kendilerine verilen donanımları nasıl doğru kullanacakları konusunda eğitim almış olmalıdır. Yanlış kullanım, donanımın koruyucu etkisini azaltır ve iş kazası veya hijyen ihlali riskini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Donanımların depolanması, temiz ve kuru ortamlarda yapılmalı, doğrudan güneş ışığı veya kimyasal maddelerden uzak tutulmalıdır. Uygun şekilde saklanmayan ekipmanlar, bakteri üretimine veya malzeme bozulmasına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çalışanlar kendilerine sağlanan ekipmanları doğru kullanmak ve korumakla yükümlüdür. Donanımların özenle kullanılması, hem çalışanın sağlığını korur hem de işletmenin verimliliğini artırır.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name="Slide 12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İlk Yardım ve Acil Durum Müdahaleleri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SDS'nin dördüncü bölümü, kimyasalla temas halinde yapılması gereken ilk yardım adımlarını detaylandırır; kimyasalın gözle, ciltle teması veya yutulması durumunda uygulanacak spesifik prosedürler, İlkyardım Yönetmeliği ile uyumlu şekilde belirlenmiştir.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Gözle temas durumunda en az 15 dakika boyunca bol su ile yıkama yapılması genel bir kuraldır; SDS'de belirtilen yıkama süresine ve yöntemine sadık kalınmalı, acil durum göz yıkama istasyonlarının yerleri tüm çalışanlarca bilinmelidir.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Ciltle temas halinde kirlenmiş giysilerin derhal çıkarılması ve bölgenin su ve sabunla arındırılması gerekir; kimyasalın deri yoluyla emilme riski varsa, tıbbi müdahale için SDS'de belirtilen özel uyarılar dikkate alınarak sağlık birimine başvurulmalıdır.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Solunum yoluyla maruziyet durumunda, kişi derhal temiz havaya çıkarılmalı ve solunum güçlüğü varsa tıbbi destek istenmelidir; SDS'de belirtilen özel antidot veya acil müdahale bilgileri, sağlık personeline sunulmak üzere hazır bulundurulmalıdır.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name="Slide 12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Güvenlik Bilgi Formlarına Erişim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İş Sağlığı ve Güvenliği Eğitimlerinin Usul ve Esasları Hakkında Yönetmelik kapsamında, tüm çalışanların kullandıkları kimyasalların SDS'lerine ihtiyaç duydukları her an kolayca erişebilmesi işverenin temel sorumluluğudur.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SDS'ler, kimyasalın depolandığı veya kullanıldığı alanlara yakın, herkesin ulaşabileceği bir noktada dosya veya dijital ekran üzerinde tutulmalıdır; kilitli dolaplarda veya ulaşılması zor yerlerde saklanması yasal olarak kabul edilemez.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Temizlik personeli ve üretim operatörleri, acil bir durumda (dökülme, sıçrama) SDS'ye nasıl ulaşacaklarını ve hangi bölümü okuyacaklarını bilmelidir; bu erişim kolaylığı, olası bir iş kazasının etkilerini azaltmak için hayati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Dijital ortamda tutulan SDS'lerin, internet kesintisi gibi durumlara karşı bir yedeğinin basılı olarak da işyerinde bulunması önerilir; böylece elektrik veya sistem kesintilerinde dahi güvenlik bilgilerine her zaman erişim sağlanabilir.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name="Slide 12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Çalışan Eğitimi ve Bilgilendirme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İş Sağlığı ve Güvenliği Eğitimlerinin Usul ve Esasları Hakkında Yönetmelik, kimyasallarla çalışan personelin SDS okuma ve anlama konusunda özel olarak eğitilmesini zorunlu kılar; sadece teorik değil, pratik uygulamalarla da desteklenmelidir.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Eğitimlerde, SDS'nin bölümleri tek tek anlatılmalı, piktogramların anlamları ve tehlike işaretleri görsel materyallerle pekiştirilmelidir; çalışanların kendi işlerinde kullandıkları kimyasalların SDS'lerini yorumlayabilmesi, güvenlik kültürünün bir parçası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yapılan her yeni kimyasal girişi, SDS güncellemesini ve buna bağlı çalışan bilgilendirmesini gerektirir; yeni bir temizlik ürünü alındığında, eski formun yerine yenisi konulmalı ve çalışanlara bu ürünün riskleri anlatılmalıdır.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sonunda çalışanların SDS okuma yetkinliği ölçülmeli ve kayıt altına alınmalıdır; bu eğitimler, çalışanların kimyasal riskleri tanımasını sağlayarak, işyerindeki meslek hastalıklarının ve kazaların önlenmesinde en etkili idari önlemlerden biridir.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name="Slide 12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Kimyasal Seyreltme Oranlarının Önemi ve Doğru Uygulama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Maddelerle Çalışmalarda Sağlık ve Güvenlik Önlemleri Hakkında Yönetmelik gereği, temizlik ürünlerinin seyreltme oranları üretici talimatlarına göre hassasiyetle belirlenmelidir; düşük oranlar dezenfeksiyon etkisini azaltırken, yüksek oranlar yüzeylerde kalıntı bırakarak gıda güvenliğini tehlikeye atar.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Doğru uygulama, yüzey tipine ve kirlilik derecesine göre değişkenlik gösterir; her kimyasalın spesifik kullanım alanı ve etki süresi olduğu unutulmamalıdır.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Uygulama sırasında kullanılan ekipmanların (sprey, kova, dozaj pompası) kalibrasyonu, istenilen seyreltme oranının tutarlılığı için düzenli olarak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Yanlış seyreltme, hem kimyasal israfına yol açar hem de hijyen denetimlerinde uygunsuzluk tespit edilmesine neden olarak işletme itibarını olumsuz etkiler.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name="Slide 12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Konsantre Kimyasalların Riskleri ve Temas Önlemleri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Konsantre kimyasallar, seyreltilmemiş halleriyle yüksek korozif veya irritan özellik taşır; bu maddelerle çalışırken göz ve cilt temasını önlemek için uygun KKD kullanımı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konsantre maddelerin depolanması ve taşınması sırasında çalışanların maruziyetini en aza indirecek teknik önlemleri almakla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Konsantre ürünlerin sıçraması durumunda acil göz duşu veya yıkama istasyonlarına erişim, ilk müdahale açısından hayati öneme sahiptir; bu istasyonların çalışır durumda olması periyodik olarak doğrulanmalıdır.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Kimyasalın konsantre formdaki buharı veya tozu, solunum yollarına zarar verebilir; bu nedenle seyreltme işlemleri mutlaka iyi havalandırılan alanlarda veya lokal havalandırma sistemleri altında gerçekleştirilmelidir.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name="Slide 12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Hassas Ölçümleme ve Seyreltme Ekipmanları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Seyreltme işlemlerinde göz kararı uygulamalar yerine, onaylı ölçüm kapları veya otomatik dozajlama sistemleri tercih edilerek hata payı minimize edilmelidir; bu süreç kimyasal verimliliği doğrudan etkiler.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Otomatik seyreltme sistemleri, insan temasını azaltarak iş güvenliği risklerini düşürür ve her seferinde standart bir konsantrasyon sağlar; bu sistemlerin bakımı teknik personel tarafından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Manuel ölçüm yapılan durumlarda, ölçüm kaplarının temizliği ve kimyasallara dayanıklılığı kontrol edilmeli; farklı kimyasallar için aynı ölçüm kabı kesinlikle kullanılmamalıdır.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 ekipmanlarının üzerinde yer alan ölçek çizgilerinin okunabilirliği, işlem güvenliği için kritiktir; silinmiş veya hasarlı ekipmanlar derhal kullanım dışı bırakılmalıdır.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name="Slide 12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Karışım Hazırlama: Su ve Kimyasal Sırası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seyreltme sırasında temel kural, daima kimyasalın suyun üzerine eklenmesidir; suyun kimyasalın üzerine eklenmesi, ani reaksiyonlara ve sıvının dışarı sıçramasına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Maddelerle Çalışmalarda Sağlık ve Güvenlik Önlemleri Hakkında Yönetmelik gereği, hazırlık alanında kimyasalların birbirine karışması sonucu oluşabilecek toksik gaz riskleri değerlendirilmelidir.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Karışım hazırlama sürecinde oluşabilecek ısınma veya gaz çıkışı gibi beklenmedik reaksiyonlar durumunda, işlem derhal durdurulmalı ve alan izole edilerek yetkiliye haber verilmelidir.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Hazırlanan karışımlar, mutlaka üzerinde içerik ve hazırlama tarihini gösteren etiketlerle tanımlanmalı; tanımlanmamış hiçbir karışım kapta bekletilmemelidir.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name="Slide 12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Kimyasal Kullanım Talimatlarına Uyum ve Etiketleme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Güvenlik Bilgi Formları (GBF), kimyasalın tüm risklerini ve acil durum önlemlerini içeren en temel kılavuzdur; tüm çalışanlar GBF'lere kolayca ulaşabilmeli ve içeriği hakkında bilgi sahibi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Kapların üzerindeki etiketler, kimyasalın adını, tehlike piktogramlarını ve gerekli uyarıları içermelidir; etiketi olmayan veya okunmayan kaplar kesinlikle kullanılmamalıdır.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İşyerindeki kimyasal envanteri güncel tutulmalı, her kimyasalın kullanım talimatı operasyonel alanda görünür bir şekilde sergilenmelidir; bu talimatlar çalışanlar için eğitici bir referans noktasıdır.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İSG denetimlerinde, kimyasal yönetiminin mevzuata uygunluğu; etiketleme, depolama ve kullanım talimatlarının mevcudiyeti üzerinden değerlendirilir; eksiklikler idari yaptırımlara yol açabilir.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name="Slide 12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Kimyasal Maruziyetinde İlk Yardım Prensipleri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maruziyet durumunda en temel kural, ilk yardımcının kendi güvenliğini sağlamasıdır. İlgili İSG mevzuatı gereği, tehlike kaynağına müdahale etmeden önce ortamın güvenli olduğundan emin olunmalı ve kişisel koruyucu donanım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Maruz kalan kişi derhal tehlikeli ortamdan uzaklaştırılmalı ve temiz havaya çıkarılmalıdır. Eğer kişi bilinçsiz ise solunum yolu açıklığı kontrol edilmeli ve gerekirse temel yaşam desteği uygulamalarına başlanmalıdır.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Kimyasalın türü belirlenene kadar kişiye ağızdan herhangi bir sıvı veya yiyecek verilmemelidir. Kusma tetiklenmemelidir, çünkü bazı kimyasallar geri dönüşte yemek borusuna ikincil hasar verebilir.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Temas edilen bölgedeki kirli giysiler dikkatlice çıkarılmalıdır. Giysileri çıkarırken ilk yardımcının kendi cildine temas etmemesine özen gösterilmeli, gerekirse makasla kesilerek uzaklaştırılmalıdır.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name="Slide 12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Göz ve Cilt Yıkama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sıçraması durumunda gözler ve cilt derhal bol su ile yıkanmalıdır. Kimyasal Maddelerle Çalışmalarda Sağlık ve Güvenlik Önlemleri Hakkında Yönetmelik gereği, göz duşları ve acil duşlar her zaman erişilebilir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Göz yıkama işlemi en az 15 dakika boyunca kesintisiz devam ettirilmelidir. Göz kapakları parmaklarla açık tutularak suyun her noktaya ulaşması sağlanmalı ve lens varsa derhal çıkarılmalıdır.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Cilt üzerindeki kimyasal maddeler uzaklaştırılırken suyun basıncının çok yüksek olmamasına dikkat edilmelidir. Tahriş edici maddeler cildi yakabileceği için yıkama işlemi soğuk veya ılık su ile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Yıkama sonrası etkilenen bölge temiz bir sargı bezi ile kapatılmalı ancak doğrudan baskı uygulanmamalıdır. Kimyasal yanıklarda bölgeye krem, yağ veya ev yapımı herhangi bir madde sürülmemelidir.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Bulaşıcı Hastalıklarda Bildirim Yükümlülüğü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Gıda sektöründe çalışanlar, bulaşıcı bir hastalığa yakalandıklarında veya hastalık belirtisi gösterdiklerinde durumu derhal işverene bildirmekle yükümlüdür; bu, Biyolojik Etkenlere Maruziyet Risklerinin Önlenmesi Hakkında Yönetmelik gereğidir.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bulaşıcı hastalığı olduğu tespit edilen çalışanı, hastalığın bulaşma riskinin devam ettiği süre boyunca gıda ile doğrudan temas edeceği görevlerden uzaklaştırmalıdır.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Bildirim yükümlülüğü, hem çalışanın kendi sağlığını korumak hem de gıda güvenliğini tehlikeye atmamak adına hayati bir öneme sahiptir ve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Çalışanın hastalık bildirimini yapmaması, işyerinde salgın riskini artırabilir; bu durum 6331 sayılı İş Sağlığı ve Güvenliği Kanunu kapsamında çalışanların iş güvenliği sorumlulukları ile doğrudan ilişkilidir.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name="Slide 13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Solunum Yoluyla Maruziyet ve İlk Yardım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Solunum yoluyla kimyasal maruziyetinde, kişinin temiz havaya çıkarılması ilk adımdır. Eğer ortamda gaz veya buhar birikimi varsa, havalandırma sağlanmadan içeri girilmemeli, profesyonel kurtarma ekipleri beklenmelidir.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 temiz havaya alındıktan sonra solunum sıkıntısı devam ediyorsa, mümkünse oksijen desteği sağlanmalıdır. İlkyardım Yönetmeliği çerçevesinde, solunum güçlüğü çeken hastalar yarı oturur pozisyonda dinlendirilmelidir.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Solunum yoluyla alınan kimyasalların bazıları akciğer ödemine neden olabilir. Bu nedenle maruziyet hafif görünse bile, kişi mutlaka tıbbi gözlem altına alınmalı ve semptomlar izlenmelidir.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Kişinin bilinci kapalıysa ve solunum durmuşsa, hava yolu açıklığı sağlanarak suni solunum uygulanmalıdır. Ancak, kimyasalın ağızdan ağıza bulaşma riski varsa bariyer maske kullanılmalıdır.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name="Slide 13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Güvenlik Bilgi Formlarına (SDS) Göre Yaklaşım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maruziyetinde yapılacak ilk müdahale, ürünün Güvenlik Bilgi Formu (SDS) verilerine göre şekillenmelidir. Zararlı Maddeler ve Karışımlara İlişkin Güvenlik Bilgi Formları Hakkında Yönetmelik, her ürün için bu formların işyerinde bulunmasını zorunlu kılar.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SDS formunun 4. bölümü (İlk Yardım Önlemleri), maruz kalan kişiye hangi maddenin nasıl etki edeceğini ve ne tür bir müdahalenin gerektiğini detaylı bir şekilde belirtir. Bu formlar her zaman güncel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hekimi veya ilkyardımcı, SDS formundaki spesifik antidot veya tedavi bilgilerini sağlık kuruluşuna iletmelidir. Bu bilgi, hastanede uygulanacak tıbbi tedavinin başarısı için hayati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Kimyasalın etiket bilgileri ve SDS'i, kazazedenin sevk edildiği sağlık kuruluşuna mutlaka ulaştırılmalıdır. Formun bir kopyasının acil durum müdahale çantasında veya ilgili birimlerde hazır bulundurulması yasal bir gerekliliktir.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name="Slide 13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Tıbbi Sevk ve Süreç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maruziyetine uğrayan tüm çalışanlar, semptomlar hafif olsa dahi bir sağlık kuruluşuna sevk edilmelidir. Bazı kimyasalların etkileri saatler sonra ortaya çıkabilir, bu yüzden tıbbi gözlem şarttır.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Sevk sırasında hastanın durumu, maruz kaldığı madde, maruziyet süresi ve uygulanan ilk yardım işlemleri eksiksiz kaydedilmelidir. 6331 sayılı İş Sağlığı ve Güvenliği Kanunu uyarınca kayıt tutma yükümlülüğü işverene aittir.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Tıbbi müdahale için sevk edilen kişinin yanında, kimyasalın ambalajı veya SDS formunun bir örneği bulunmalıdır. Bu durum, acil servisteki hekimlerin doğru teşhis ve tedavi uygulamasına yardımcı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kazası bildirim süreci, sevkten hemen sonra başlatılmalıdır. Olayın nasıl gerçekleştiği, hangi kimyasalın kullanıldığı ve alınan önlemler tutanak altına alınarak ilgili kurumlara bildirilmelidir.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name="Slide 13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Kimyasal Karışımların Yarattığı Reaksiyon Riski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Klor bazlı temizleyiciler ile asit içeren ürünlerin karıştırılması, solunum yollarına zarar veren klor gazı gibi zehirli gazların açığa çıkmasına neden olur (Kimyasal Maddelerle Çalışmalarda Sağlık ve Güvenlik Önlemleri Hakkında Yönetmelik).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tür reaksiyonlar ani ve şiddetli olabilir; ortamda bulunan çalışanlar için boğulma, zehirlenme ve kimyasal yanık gibi ciddi sağlık risklerini beraberinde getirir.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Gıda işletmelerinde temizlik sırasında kullanılan farklı ürünlerin kimyasal yapıları bilinmeli ve asla birbiriyle temas ettirilmemelidir.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Reaksiyon sonucu oluşan gazlar, kısa sürede ortamdaki havanın toksik hale gelmesine yol açarak çalışanları hayati tehlikeye atar.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name="Slide 13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Kimyasal Maddelerde Uyumsuzluk ve Ayrım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maddeler, birbirleriyle girdikleri tepkimelere göre sınıflandırılmalı ve depolama sırasında mutlaka ayrılmalıdır (Kimyasal Maddelerle Çalışmalarda Sağlık ve Güvenlik Önlemleri Hakkında Yönetmelik).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Asitler, alkaliler ve oksitleyici maddeler gibi birbiriyle etkileşime girebilecek kimyasallar asla aynı raflarda veya yakın depolama alanlarında tutulmamalıdır.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uyumsuzluk tablosu, depolama alanlarında görünür bir şekilde bulundurulmalı ve çalışanlar bu tabloya göre hareket 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Uyumsuz maddelerin yanlışlıkla karışması, sadece gıda güvenliğini değil, işyerinde yangın veya patlama gibi büyük ölçekli kazaları da tetikleyebilir.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name="Slide 13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Kimyasal Karıştırma ve Kullanım Yasağı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 içerisinde, üretici firmanın talimatları dışında herhangi bir kimyasalın başka bir maddeyle karıştırılması kesinlikle yasaktır (6331 sayılı İş Sağlığı ve Güvenliği Kanunu).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Temizlik personeli, kendi inisiyatifiyle veya temizlik etkisini artırmak amacıyla ürünleri birleştirmemeli, her ürünü sadece kendi kullanım amacına uygun şekilde uygulamalıdır.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Üretici tarafından sağlanan Güvenlik Bilgi Formları, karışım yapılması durumunda oluşabilecek tehlikeleri açıkça belirtir ve bu formlara kesinlikle uyulmalıdır.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Karıştırma yasağı, işyeri disiplini ve çalışan sağlığı açısından tavizsiz uygulanması gereken temel bir kuraldır.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name="Slide 13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Kimyasal Etiketleme ve Tanımlama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Tüm kimyasal maddeler, orijinal ambalajlarında saklanmalı ve üzerinde mutlaka kimyasalın adını, içeriğini ve tehlike işaretlerini içeren güncel etiketler bulunmalıdır (Kimyasal Maddelerle Çalışmalarda Sağlık ve Güvenlik Önlemleri Hakkında Yönetmelik).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bir ürün başka bir kaba aktarılacaksa, bu kap mutlaka orijinal etiketin tüm bilgilerini taşıyacak şekilde etiketlenmeli ve ürünün ne olduğu açıkça belirtilmelidir.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Etiketi olmayan veya silinmiş olan kimyasal kapları, kimliği belirsiz olduğu için büyük risk oluşturur ve derhal imha edilmek üzere karantinaya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Doğru etiketleme, karışım hatalarını önleyen en temel ve etkili koruyucu yöntemlerden biridir.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name="Slide 13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Kimyasal Kullanımında Havalandırma Önemi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maddelerle yapılan temizlik ve dezenfeksiyon işlemleri esnasında ortamın sürekli ve etkin bir şekilde havalandırılması zorunludur (Kimyasal Maddelerle Çalışmalarda Sağlık ve Güvenlik Önlemleri Hakkında Yönetmelik).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Lokal havalandırma sistemleri veya genel havalandırma, kimyasal buharların çalışanların soluma seviyesinde birikmesini engelleyerek maruziyeti minimuma indirir.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Havalandırma sistemlerinin periyodik bakımları yapılmalı ve çekiş gücünün yeterli olduğu düzenli aralıklarla ölçülerek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Yetersiz havalandırma, kimyasal kokuların ve gazların yoğunlaşmasına neden olarak çalışanlarda baş dönmesi, mide bulantısı ve solunum sıkıntılarına yol açabilir.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name="Slide 13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Gıda Sektöründe KKD Seçim Kriterleri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gereği, KKD seçimi yapılacak işin türüne ve maruz kalınacak risklere göre belirlenmelidir; gıda sektöründe temizlik kimyasalları ile çalışırken eldiven, gözlük ve maske gibi donanımlar standartlara uygun seçilmelidir.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KKD seçimi yapılırken çalışanın fiziksel özellikleri ve konforu göz önünde bulundurulmalı, donanımın işi yaparken engel oluşturmaması sağlanmalıdır; uygun olmayan KKD, çalışan performansını düşürerek kazalara sebebiyet verebilir.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Seçilen tüm koruyucu donanımların CE işareti taşıması zorunludur; bu işaret, ürünün Avrupa Birliği sağlık, güvenlik ve çevre koruma standartlarına uygun olduğunu kanıtlar ve işveren tarafından doğrulanmalıdır.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KKD seçimi aşamasında, iş güvenliği uzmanı ve işyeri hekiminin görüşleri alınmalı, risk değerlendirme raporundaki bulgular temel alınarak en güvenli donanım tipi tespit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name="Slide 13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Kimyasal Maddelerle Uyumlu Koruma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Maddelerle Çalışmalarda Sağlık ve Güvenlik Önlemleri Hakkında Yönetmelik uyarınca, kullanılan temizlik kimyasallarının güvenlik bilgi formları (GBF) incelenerek donanım uyumluluğu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kimyasal madde farklı bir koruma düzeyi gerektirir; asidik veya bazik karakterdeki maddelerle çalışırken eldivenlerin kimyasal sızdırmazlık özelliği mutlaka test edilmeli ve onaylanmalıdır.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Kimyasallarla temas eden donanımlar, malzemenin yapısını bozmayacak nitelikte seçilmeli, aksi takdirde koruyucu özellikler kısa sürede kaybolarak çalışanı doğrudan kimyasala maruz bırakabilir.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kimyasal madde ile temas riski olan her noktada, çalışanın hangi KKD'yi kullanması gerektiğini belirten görsel uyarı levhaları ve talimatlar bulundurmakla yükümlüdür.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İshal, Kusma ve Enfeksiyon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Gıda üretim alanlarında ishal, kusma, ateş veya deri enfeksiyonları gibi belirtiler gösteren çalışanlar, gıda güvenliğini korumak adına çalışmaktan men edilerek derhal işyeri hekimine yönlendirilmelidir.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tür semptomlar, gıda yoluyla bulaşan hastalıkların en yaygın göstergeleridir; çalışanların bu belirtileri gizlemesi, ciddi halk sağlığı risklerine ve yasal yaptırımlara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Belirtiler tamamen geçene kadar çalışanın gıda ile temas etmesi yasaktır; iyileşme süreci işyeri hekimi tarafından onaylanmalı ve çalışanın işe dönüşü bu onaya göre planlanmalıdır.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bu belirtileri gösteren çalışanların tespiti için düzenli gözlem yapmalı ve semptom gösteren personelin hijyenik kurallar gereği üretim alanından uzaklaştırılmasını sağlamalıdır.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name="Slide 14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Direnç Seviyeleri ve Penetrasyon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KKD seçiminde direnç seviyeleri kritik öneme sahiptir; eldivenlerin kimyasalın geçişine karşı direnci, penetrasyon (nüfuz etme) ve permeasyon (geçirgenlik) süreleri ile ölçülmektedir.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Penetrasyon süresi, kimyasalın eldiven üzerindeki gözeneklerden geçiş süresidir; gıda sektöründe kullanılan yoğun temizleyicilerde bu sürenin uzun olması, güvenli çalışma süresini doğrudan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Permeasyon süresi ise kimyasalın eldiven materyalini moleküler düzeyde geçme hızıdır; yüksek dirençli materyaller, uzun süreli temizlik işlemlerinde çalışanı daha etkili şekilde korur.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seçilen KKD'nin direnç seviyesini bilmeli ve eldivenlerin veya diğer ekipmanların yıpranma göstergelerini (renk değişimi, sertleşme) takip ederek zamanında yenileme yapmalıdır.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name="Slide 14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KKD Bakımı ve Hijyenik Saklama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temizliği ve bakımı, gıda güvenliği ve kişisel sağlık için hayati önem taşır; kullanılmış donanımlar, üzerlerinde kimyasal kalıntı kalmayacak şekilde temizlenmelidir.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Temizlenen KKD'ler, doğrudan güneş ışığından uzak, kuru ve havalandırılmış alanlarda muhafaza edilmeli, kimyasalların saklandığı bölgelerden ayrı bir dolapta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Bakımı yapılamayan veya hasar görmüş, delinmiş ya da yırtılmış koruyucu ekipmanlar derhal hizmetten çekilmeli ve yenisiyle değiştirilmelidir; arızalı ekipmanı kullanmak, korumasız çalışmakla aynı riski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Donanımların temizlik periyotları, kullanım sıklığına göre belirlenmeli ve bu süreçlerin kayıtları, iş sağlığı ve güvenliği dosyalarında düzenli olarak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name="Slide 14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Doğru Kullanım ve Eğitim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işveren, KKD'lerin nasıl kullanılacağı konusunda çalışanlara uygulamalı eğitim vermekle ve bu eğitimin sürekliliğini sağlamakla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KKD'leri üretici tarafından belirtilen talimatlara uygun şekilde takmalı ve çıkarmalıdır; özellikle kimyasalla temas eden eldivenlerin çıkarılma tekniği, elin kimyasala temas etmemesi için önemlidir.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KKD kullanım bilincini artırmak amacıyla düzenli aralıklarla tatbikatlar ve bilgilendirme toplantıları yapılmalı, çalışanların donanım kullanımı konusundaki soruları yanıtlanmalıdır.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Kullanım talimatlarına aykırı hareket eden veya koruyucu donanım kullanmayan çalışanlar uyarılmalı ve gerekli idari süreçler işletilerek güvenli çalışma kültürü korunmalıdır.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name="Slide 14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Majör Alerjen Grupları ve Temel Özellikleri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Gluten içeren tahıllar (buğday, çavdar, arpa) ve bunlardan elde edilen ürünler, çölyak hastalığı olan bireylerde ciddi sindirim sorunlarına yol açtığı için mutlaka belirtilmelidir.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Süt ve yumurta, dünya genelinde en yaygın gıda alerjenleri arasındadır; bu maddelerin eser miktarda bile bulunması, hassas bireylerde anafilaktik şok riskini tetikleyebilir.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Kuruyemişler (fındık, fıstık, kaju, badem, ceviz) ve susam, çok düşük dozlarda dahi şiddetli alerjik reaksiyonlara neden olabilen yüksek riskli alerjen grupları arasında yer alır.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Kabuklu deniz ürünleri, balık, soya, kereviz, hardal, kükürt dioksit, sülfitler, lupin ve yumuşakçalar, alerjen yönetim planında titizlikle izlenmesi gereken diğer önemli gruplardır.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name="Slide 14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Alerjen Bilgilendirme ve Etiketleme Zorunlulukları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Türk Gıda Kodeksi Gıda Etiketleme ve Tüketicileri Bilgilendirme Yönetmeliği uyarınca, 14 majör alerjenin gıda etiketlerinde belirgin ve ayırt edilebilir şekilde vurgulanması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Alerjen maddeler, bileşenler listesinde koyu, italik veya altı çizili formatta belirtilerek tüketicinin riskli maddeyi hızlıca fark etmesi ve bilinçli seçim yapması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Hazır ambalajlı olmayan gıdalarda da alerjen bilgisi, satış noktasında tüketicinin görebileceği şekilde yazılı veya dijital bilgilendirme panolarıyla mutlaka sunulmalıdır.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Etiket üzerindeki alerjen uyarıları yanıltıcı olmamalı, ürünün içerik listesiyle tam uyum içinde hazırlanarak yasal mevzuata uygunluk denetimleri periyodik olarak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name="Slide 14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İşletmelerde Alerjen Tanıma ve Risk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Alerjen yönetim planı, hammadde kabulünden son ürün sevkiyatına kadar tüm süreçlerde alerjenlerin girişini ve yayılımını kontrol altına almayı hedefleyen sistematik bir yaklaşımdır.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Tedarikçi denetimleri yapılarak, dışarıdan alınan yarı mamul ürünlerin alerjen içerik bilgileri doğrulanmalı ve tedarikçi uygunluk belgeleri düzenli olarak güncellenmelidir.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 içinde alerjen içeren hammaddelerin depolanması, diğer ürünlerle karışmayacak şekilde ayrılmış ve net bir şekilde etiketlenmiş özel alanlarda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değerlendirmesi kapsamında, alerjen içeren ürünlerin işlendiği hatlar belirlenmeli ve bu hatlarda oluşabilecek bulaşma riskleri için gerekli önleyici faaliyetler planlanmalıdır.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name="Slide 14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Çapraz Kontaminasyon Kontrol Stratejileri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Çapraz kontaminasyon, alerjen içeren bir maddenin bulaşma yoluyla alerjen içermeyen bir ürüne geçmesi durumudur ve gıda güvenliğinde yönetilmesi gereken en büyük risklerden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Üretim hatlarında zamanlama stratejisi uygulanarak, alerjen içermeyen ürünlerin üretimi günün başında veya kapsamlı bir temizlikten hemen sonra gerçekleştirilerek risk minimize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 temizliği, alerjen kalıntılarını tamamen giderecek şekilde doğrulanmış sanitasyon prosedürlerine uygun olarak yapılmalı ve temizlik sonrası kontroller titizlikle yürütülmelidir.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Personel hareketleri ve kullanılan araç gereçler (kepçe, bıçak, taşıma kutuları) alerjen türüne göre renk kodlaması ile sınıflandırılarak karışıklıklar fiziksel olarak engellenmelidir.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name="Slide 14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Alerjen Farkındalığı ve Eğitim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Tüm çalışanlar, işletmedeki alerjenlerin türleri, riskleri ve çapraz bulaşma yolları hakkında düzenli olarak teorik ve uygulamalı eğitimlerden geçirilmelidir.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Çalışanlara alerjen etiketlerini okuma ve ürün içeriklerini anlama yetkinliği kazandırılmalı, herhangi bir şüpheli durumda yöneticilerine derhal bildirim yapmaları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 genelinde alerjen yönetimi ile ilgili görsel uyarı levhaları ve bilgilendirme görselleri kullanılarak, çalışanların dikkat seviyesi sürekli canlı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ve gıda güvenliği standartları gereği, çalışanların alerjen yönetimi konusundaki bilgi düzeyleri periyodik sınavlar veya pratik gözlemlerle ölçülmelidir.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name="Slide 14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Çapraz Kontaminasyonun Temelleri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Çapraz kontaminasyon, mikroorganizmaların veya alerjenlerin bir gıdadan diğerine doğrudan veya dolaylı yollarla taşınmasıdır; bu durum gıda güvenliğini ciddi şekilde tehlikeye atar.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Temel önleyici tedbirler arasında hijyen bariyerleri, el yıkama protokolleri ve kişisel koruyucu donanım kullanımı yer almaktadır; bu süreçler 6331 sayılı İş Sağlığı ve Güvenliği Kanunu uyarınca yönetilmelidir.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hijyen bilincinin artırılması, kontaminasyon riskini minimize etmede en kritik idari önlemdir; her personelin çapraz bulaşma yolları hakkında düzenli eğitim alması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 içerisinde hijyen risk bölgeleri belirlenmeli ve bu bölgeler arasında geçiş yapacak personel için uygun sanitasyon prosedürleri kesinlikle uygulanmalıdır.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name="Slide 14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Ayrı Ekipman ve Alan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Fiziksel ayrım, çapraz kontaminasyonu önlemede en etkili yöntemdir; çiğ gıdalar ile pişmiş gıdaların üretim alanları birbirinden kesin çizgilerle ayrılmalıdır.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 tahsisi, her ürün grubu için özelleştirilmiş araçlarla yapılmalıdır; İşyeri Bina ve Eklentilerinde Alınacak Sağlık ve Güvenlik Önlemlerine İlişkin Yönetmelik, iş akışının bu ayrımı destekleyecek şekilde tasarlanmasını gerektirir.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Depolama alanlarında ürünlerin birbirine temas etmemesi için raflama sistemleri optimize edilmeli; alerjen içeren gıdalar mutlaka diğerlerinden izole edilerek saklanmalıdır.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Ekipmanların temizliği ve muhafazası, ayrılmış özel alanlarda gerçekleştirilmeli ve bu ekipmanların üretim alanları arasında yer değiştirmesine hiçbir koşulda izin verilmemelidir.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Portör Muayenesi ve Sağlık Gözetimi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Rutin portör muayenesi zorunluluğu 2013'te kaldırılmış, yerine Hijyen Eğitimi Yönetmeliği (RG 05.07.2013) ile hijyen eğitimi zorunluluğu getirilmiştir; sağlık durumu ise risk değerlendirmesine göre işe giriş ve periyodik muayenelerle izlenir.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Portör muayeneleri, gıda ile temas eden personelin dışkı, boğaz veya burun kültürü gibi tetkiklerini içerebilir; bu tetkiklerin sonuçları işyeri hekiminin denetiminde saklanmalıdır.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(Md.15) uyarınca çalışanlar, işe girişte ve risk değerlendirmesine göre belirlenen periyotlarda sağlık gözetiminden geçirilir; bu gözetimler hastalıkların önlenmesinde kritiktir.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Muayene sonuçları, çalışanın gıda sektöründe çalışmaya uygun olup olmadığını belirler; uygunsuz bulunan veya taşıyıcılık tespit edilen kişilerin gıda ile teması derhal kesilmelidir.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name="Slide 15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Renk Kodu ile Güvenli Yönetim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Renk kodlaması, işletme içindeki ekipmanların kullanım amacını netleştiren görsel bir yönetim aracıdır; bu sistem hata payını azaltarak güvenliği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Uygulama standartları gereği bıçaklar, kesim tahtaları ve temizlik malzemeleri; et, sebze, pişmiş ürün ve alerjenli gıdalar için farklı renklerle kodlanmalıdır.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uyarınca, çalışanların bu renkleri tanıması için görsel bilgilendirme levhaları tüm alana asılmalıdır.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Personel eğitimi, renk kodlarının neden önemli olduğunu anlamalarını sağlamalı; yanlış renkli ekipman kullanımının derhal raporlanması teşvik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name="Slide 15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Sıralı Üretim Planlaması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Üretim planlaması, düşük riskli ürünlerden yüksek riskli ürünlere doğru bir sıralama ile yapılmalıdır; bu yöntem kontaminasyon riskini minimize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Temizlik ve dezenfeksiyon süreçleri, ürün geçişleri arasında mutlaka uygulanmalı; 6331 sayılı İş Sağlığı ve Güvenliği Kanunu kapsamında güvenli çalışma ortamı sürdürülmelidir.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Zamanlama yönetimi, farklı ürün gruplarının birbiriyle etkileşimini önleyecek şekilde kurgulanmalı; üretim hattı temizliği tamamlanmadan yeni ürün girişine izin verilmemelidir.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Üretim planında hata payını azaltmak için periyodik kontrol listeleri kullanılmalı ve her geçiş aşaması sorumlu personel tarafından onaylanarak kayıt altına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name="Slide 15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Sanitasyon ve Temizlik Protokolleri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Sanitasyon protokolleri, ekipman ve üretim alanlarının mikrobiyolojik yükünü temizlemek için kullanılan kimyasal ve mekanik yöntemleri kapsar.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kullanımı sırasında güvenlik talimatlarına uyulmalı; Kimyasal Maddelerle Çalışmalarda Sağlık ve Güvenlik Önlemleri Hakkında Yönetmelik uyarınca kimyasallar uygun depolanmalıdır.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kontrol ve doğrulama süreçleri, temizliğin etkinliğini ölçmek için düzenli swab testleri ile takip edilmeli ve sonuçlar raporlanmalıdır.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Temizlik personelinin eğitimi, kullanılan kimyasalların etkinliği ve güvenlik riskleri konusunda güncel tutulmalı; temizlik ekipmanlarının kendi içindeki kontaminasyonu da önlenmelidir.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name="Slide 15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Alerjen Yönetimi ve Fiziksel Ayrım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Alerjen içeren ürünler ile diğer ürünlerin fiziksel olarak ayrılması, çapraz kontaminasyon riskini minimize etmek için temel bir gerekliliktir.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Gıda sektöründe, 6331 sayılı İş Sağlığı ve Güvenliği Kanunu çerçevesinde işyeri tasarımının, riskleri önleyecek şekilde düzenlenmesi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Farklı üretim alanları arasında duvar, bariyer veya hava akışı kontrolü gibi fiziksel engeller oluşturularak kontaminasyon yolları kesilmelidir.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Üretim hatlarının birbirinden tamamen izole edilmesi, alerjen içeren gıda bileşenlerinin diğer ürünlere geçişini engelleyen en etkili yöntemdir.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name="Slide 15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Adanmış Ekipman ve Araç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Alerjen içeren ürünler için belirlenen ekipmanlar, diğer üretim hatlarında asla kullanılmamalı ve bu durum net bir şekilde etiketlenmelidir.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Ekipmanların temizliği ve bakımı, İş Ekipmanlarının Kullanımında Sağlık ve Güvenlik Şartları Yönetmeliği uyarınca düzenli olarak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Ekipmanların renk kodlaması ile ayrıştırılması, operatörlerin yanlış ekipman kullanımını önleyerek operasyonel güvenliği ve gıda kalitesini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Adanmış ekipmanların temizlik süreçleri, çapraz bulaşma riskine karşı özel dezenfeksiyon protokollerine tabi tutulmalı ve düzenli denetlenmelidir.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name="Slide 15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Üretim Akışının Planlanması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Üretim akışı, alerjen içermeyen ürünlerden alerjen içeren ürünlere doğru tek yönlü olacak şekilde mantıksal olarak planlanmalıdır.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gereği, iş akışı kaza ve bulaşma riskini azaltacak şekilde organize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Üretim sırasında hammadde ve yarı mamul taşıma süreçlerinde, alerjen içeren ürünlerin kapalı kaplarda veya özel korumalı taşıyıcılarda tutulması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Üretim planlamasında, alerjen içeren ürünlerin üretimi genellikle vardiya sonuna bırakılarak, hat temizliği için yeterli zaman kazanılmalıdır.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name="Slide 15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Temizlik ve Sanitasyon Kontrolleri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Üretim hatları arasındaki geçişlerde yapılan temizlik işlemleri, Gıda Hijyeni Yönetmeliği ve HACCP esaslarına uygun şekilde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Temizlik sonrası yapılan doğrulama testleri (alerjen tespit kitleri), hattın bir sonraki ürün için güvenli olduğunu kanıtlayan veriler sunar.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Temizlik personeli, hangi hatların hangi kimyasallar ile temizleneceği konusunda detaylı bir eğitimden geçirilerek yetkilendirilmelidir.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Atık yönetimi süreçleri, Atık Yönetimi Yönetmeliği kapsamında, alerjen içeren atıkların diğer atıklarla karışmayacağı şekilde tasarlanmalıdır.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name="Slide 15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Personel Eğitimi ve Sorumluluklar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Çalışanların İş Sağlığı ve Güvenliği Eğitimlerinin Usul ve Esasları Hakkında Yönetmelik gereği alerjen yönetimi konusunda eğitilmesi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Personel rotasyonu durumunda, yeni görev alan kişinin alerjen içeren ve içermeyen hatlar arasındaki kritik farkı bilmesi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Güvenlik kültürünün bir parçası olarak, her çalışan çapraz bulaşma risklerini raporlamakla yükümlüdür ve bu süreç yönetim tarafından teşvik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hekimi ve İSG uzmanı, çalışanların alerjen maddelere karşı hassasiyetlerini takip ederek gerekli sağlık gözetimini periyodik olarak yapmalıdır.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name="Slide 15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Alerjen Etiketleme Temel Kuralları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Gıda ürünlerinde alerjen maddelerin varlığı, tüketici sağlığını korumak adına etiketlerde net bir şekilde belirtilmelidir. Alerjen bileşenler, ürünün formülasyonunda yer almasa bile üretim hattındaki çapraz bulaşma riski nedeniyle kritik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Etiketleme kuralları, ürünün ambalajı üzerinde yer alan bilgilerin doğruluğunu garanti altına almalı ve alerjisi olan bireylerin güvenli seçim yapmasını sağlamalıdır. Hatalı etiketleme, ciddi sağlık sorunlarına ve yasal sorumluluklara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Üretim süreçlerinde kullanılan tüm ham maddelerin içerik bilgileri, alerjen yönetimi planı çerçevesinde titizlikle izlenmelidir. Alerjen içeriği değişen ham maddeler için etiket bilgileri derhal güncellenmeli ve hatalı ambalajların kullanımı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Personel, alerjen etiketleme prosedürleri konusunda düzenli olarak eğitilmeli ve etiketleme hatalarının önüne geçmek için çift kontrol sistemleri uygulanmalıdır. Bu süreç, ürün güvenliğinin temelini oluşturur.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name="Slide 15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Alerjenlerin Görünür Beyanı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Alerjen maddeler, içerik listesinde diğer bileşenlerden görsel olarak kolayca ayırt edilebilmelidir. Bu ayrım, genellikle kalın, italik veya altı çizili yazı karakterleri kullanılarak gerçekleştirilir ve tüketicinin dikkatini doğrudan bu maddelere çeker.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Görünür beyan, alerjenin isminin açık ve anlaşılır şekilde yazılmasını gerektirir; teknik veya karmaşık isimler yerine herkesin anlayabileceği ortak isimler tercih edilmelidir. Örneğin, süt proteini yerine sadece süt ifadesi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Etiket üzerindeki yazı boyutu, mevzuatta belirtilen asgari okunabilirlik standartlarına uygun olmalı ve arka plan ile yeterli kontrastı sağlamalıdır. Okunamayan veya gizlenen alerjen bilgileri, tüketici güvenliğini doğrudan tehlikeye atmaktadır.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Ürün ambalajının tasarımı, alerjen beyanının görünürlüğünü engellememeli ve diğer zorunlu bilgilerle karışıklığa yol açmamalıdır. Görünür beyan, alerjisi olan tüketiciler için en hızlı ve güvenilir bilgi kaynağıdır.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Geçici Görevlendirme ve İş Değişikliği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durumu gıda ile temasa uygun olmayan ancak genel çalışma yetisi olan çalışanlar, iyileşme sürecinde gıda ile temas etmeyecekleri farklı görevlere geçici olarak atanabilirler.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Geçici görevlendirme, çalışanın gelir kaybı yaşamadan güvenli bir şekilde çalışmaya devam etmesini sağlar; bu süreçte işverenin çalışanı gıda üretim alanlarından tamamen izole etmesi gerekir.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İSG mevzuatı gereği, bu tür görev değişiklikleri işyeri hekiminin tavsiyesi ile yapılmalı ve çalışanın sağlık durumu iyileşene kadar bu statü korunmalıdır.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Çalışanın gıda üretim hattı dışındaki görevlerde çalıştırılması, hijyen riskini sıfıra indirirken işyerinin verimliliğini de korur; bu uygulama işverenin sorumluluğundadır.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name="Slide 16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İçerik Listesi ve Bileşen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İçerik listesi, üründe kullanılan tüm ham maddelerin ağırlıkça azalan oranda sıralandığı temel belgedir. Alerjen maddeler, bu listede yer aldığında mutlaka belirtilmeli ve çapraz bulaşma riski varsa ayrıca not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Bileşen yönetimi, tedarikçilerden gelen teknik bilgi formlarının doğruluğuna dayanır; her yeni ham madde girişiyle birlikte alerjen durumu güncellenmelidir. Tedarikçi denetimleri, içerik listesinin doğruluğunu sağlamak için kritik bir adımdır.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Üretim hattında yapılan temizlik ve ekipman değişikliği sonrası, bileşen karışıklığını önlemek için içerik listesi ile üretim planı eşleştirilmelidir. Yanlış bileşen kullanımı, etiketlemede hatalara ve ürün geri çağırmalara yol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İçerik listesindeki güncellemeler, ambalaj stoklarını da etkiler; bu nedenle stok yönetimi ve etiketleme süreci koordineli çalışmalıdır. Doğru içerik listesi, tüketicinin doğru kararı vermesini sağlayan en temel dokümandır.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name="Slide 16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Çapraz Kontaminasyon ve Uyarı İfadeleri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Çapraz kontaminasyon, alerjen içeren bir ürünün üretim hattında alerjen içermeyen başka bir ürünle temas etmesi durumudur. Bu risk, temizlik prosedürleri ve üretim planlamasıyla kontrol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çapraz bulaşma riski tamamen ortadan kaldırılamıyorsa, etiket üzerinde '... içerebilir' gibi uyarı ifadeleri kullanılmalıdır. Bu ifadeler, tüketicilere risk hakkında dürüst bilgi sağlar ancak temizlik eksikliğinin bir bahanesi olarak kullanılmamalıdır.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Uyarı ifadeleri, ürünün gerçek içeriği ile karıştırılmamalıdır; bu ifadeler sadece olası bulaşma riskini belirtir. Gereksiz uyarı ifadeleri tüketiciyi yanıltabilirken, eksik uyarı ifadeleri hayati tehlikelere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Üretim tesislerinde alerjen ve alerjen olmayan hatların fiziksel olarak ayrılması, kontaminasyonu önlemede en etkili yöntemdir. Fiziksel ayrımın mümkün olmadığı durumlarda, temizlik validasyon çalışmaları ile risk seviyesi izlenmelidir.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name="Slide 16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Mevzuat ve Yasal Sorumluluklar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Gıda etiketleme uygulamaları, 5996 sayılı Veteriner Hizmetleri, Bitki Sağlığı, Gıda ve Yem Kanunu ile Türk Gıda Kodeksi Gıda Etiketleme ve Tüketicileri Bilgilendirme Yönetmeliği çerçevesinde denetlenmektedir. Bu düzenlemeler, tüketiciyi korumayı ve şeffaflığı temel alır.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İşletmeler, mevzuata uygun etiketleme yapmaktan ve alerjen bilgilerini güncel tutmaktan yasal olarak sorumludur. Uyumsuzluk durumunda, ürün geri çağırma, idari para cezaları ve marka itibar kaybı gibi ciddi yaptırımlarla karşılaşılabilir.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Yasal düzenlemeler, sadece etiket içeriğini değil, aynı zamanda etiketin fiziksel özelliklerini ve okunabilirliğini de belirler. Mevzuattaki değişiklikler yakından takip edilmeli ve işletme içi süreçler bu değişikliklere göre revize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 tutma ve izlenebilirlik, mevzuatın temel gerekliliklerindendir; her ürün partisi için etiketleme doğruluğunu kanıtlayacak belgeler hazır bulundurulmalıdır. Mevzuata tam uyum, hem yasal hem de vicdani bir sorumluluktur.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name="Slide 16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Alerjen Yönetiminde Temizlik ve Sanitasyon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Gıda üretim hatlarında alerjen yönetimi, çapraz bulaşmayı engellemek için kurulan temizlik protokollerinin temelini oluşturur; 6331 sayılı İş Sağlığı ve Güvenliği Kanunu uyarınca çalışma ortamının hijyenik tutulması işverenin sorumluluğundadır.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Sanitasyon protokolleri, alerjen içeren ürünlerden alerjen içermeyen ürünlere geçişte uygulanacak özel temizlik adımlarını tanımlar; bu süreçler, gıda güvenliği yönetim sistemlerinin ayrılmaz bir parçasıdır.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Temizlik sırasında kullanılan ekipmanların (fırça, bez, süpürge) alerjenli ve alerjensiz hatlar arasında karışmaması için renk kodlaması ile ayrılması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Protokollerin başarısı, çalışanların alerjen tanımlama ve temizlik adımlarını eksiksiz uygulamasına bağlıdır; bu nedenle düzenli eğitimler yasal bir zorunluluk olarak sürdürülmelidir.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name="Slide 16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Etkin Alerjen Temizliği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Alerjen temizliğinde kuru temizleme yöntemleri (vakumlama, fırçalama) toz formundaki alerjenlerin yayılmasını önlemek için kontrollü bir şekilde gerçekleştirilmelidir; basınçlı hava kullanımı, alerjenleri çevreye saçtığı için kesinlikle kaçınılmalıdır.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Islak temizlik aşamasında, kullanılan kimyasalların alerjen proteinlerini parçalama etkinliği doğrulanmalı ve temizlik suyunun hat üzerinde birikerek çapraz bulaşmaya yol açması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Temizlik sırasında ulaşılamayan noktalar (boru içleri, makine dişlileri, konveyör altları) özel ekipmanlarla temizlenmeli; bu alanlar, alerjen birikiminin en yoğun olduğu gizli tehlike noktalarıdır.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Temizlik bitiminde ekipmanlar, bir sonraki üretim öncesi tamamen kurumalıdır; nemli yüzeyler mikrobiyolojik gelişime ve kalıntıların yapışmasına neden olarak temizliği riske atabilir.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name="Slide 16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Temizlik ve Sanitasyon Doğrulama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Temizlik sonrası doğrulama, uygulanan protokolün etkinliğini kanıtlamak için yapılan görsel kontrol, kimyasal testler ve mikrobiyolojik analizlerden oluşan sistematik bir süreçtir.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ATP (Adenozin Trifosfat) hızlı testleri, temizlikten hemen sonra yüzeydeki organik kalıntıları tespit ederek hızlı geri bildirim sağlar; bu testler, temizliğin yeterliliğini anlık olarak belgelendirir.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Doğrulama süreçlerinde kullanılan test kitleri, temizlenen yüzeyin alerjen proteinlerinden arındırılmış olduğunu göstermek için belirli aralıklarla laboratuvar analizleri ile desteklenmelidir.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Doğrulama sonucu başarısız olan bir hat veya ekipman, temizlik süreci tekrarlanıp uygunluk alınana kadar kesinlikle üretime dahil edilmemelidir; bu, gıda güvenliği yönetiminin temel kuralıdır.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name="Slide 16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Kayıt Tutma ve İzlenebilirlik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Temizlik ve sanitasyon faaliyetleri, tarih, saat, uygulayan personel, kullanılan kimyasal ve doğrulama sonuçlarını içerecek şekilde düzenli olarak kayıt altına alınmalıdır; bu kayıtlar, olası bir gıda güvenliği sorununda en önemli kanıttır.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Kayıtların izlenebilirliği, hangi hattın ne zaman temizlendiğini ve onay veren kişinin kim olduğunu netleştirir; bu sorumluluk zinciri, hata payını minimize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Dijital veya fiziksel temizlik logları, gıda güvenliği denetimlerinde ve iç tetkiklerde en sık incelenen belgeler arasındadır; kayıtların eksiksiz olması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Kayıtlarda tespit edilen tekrarlayan başarısızlıklar, temizlik protokolünün veya kullanılan kimyasalın yetersiz olduğunu gösterir; bu durumda süreçler gözden geçirilerek gerekli iyileştirmeler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name="Slide 16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Sanitasyon Sıklığı ve Planlama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Sanitasyon sıklığı, üretilen gıdanın risk seviyesine, alerjen içeriğine ve üretim hattının yoğunluğuna göre belirlenen bir temizlik takvimine dayanmalıdır; bu takvim, rutin ve derinlemesine temizlik olarak ikiye ayrılır.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Üretim hattında alerjen değişimi yapıldığında, hat mutlaka derinlemesine temizlik ve sanitasyondan geçirilmelidir; bu işlem en yüksek riskli temizlik protokolüdür.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temizlik planları, ekipmanların ömrünü uzatır ve beklenmedik duruşları engelleyerek verimliliği artırır; plansız temizlikler ise gıda güvenliğini tehlikeye atar.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Sanitasyon sıklığı, yapılan doğrulama testlerinin sonuçlarına göre esnetilebilir veya sıkılaştırılabilir; veriye dayalı yönetim, hem maliyet hem de güvenlik açısından en verimli yöntemdir.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name="Slide 16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Anafilaksi: Ciddi Alerjik Reaksiyon Tanımı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Anafilaksi, vücudun alerjen maddeye karşı verdiği aşırı ve hızlı bağışıklık yanıtıdır; hayati risk taşıdığı için gıda işletmelerinde acil durum planlarının bir parçası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İlkyardım Yönetmeliği kapsamında, bu durum acil tıbbi müdahale gerektiren bir sağlık acil durumu olarak tanımlanmıştır ve tüm çalışanların temel farkındalığa sahip olması beklenir.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çalışanların olası alerjen maruziyetine karşı korunması için gerekli eğitimleri sağlamalı ve alerjen yönetim planını etkin bir şekilde uygulamalıdır.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Anafilaksi, sadece gıda tüketimiyle değil, teneffüs veya temas yoluyla da tetiklenebilir; bu nedenle risk değerlendirmesinde alerjen kaynakları titizlikle tanımlanmalıdır.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name="Slide 16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Alerjik Reaksiyon Belirtilerini Tanıma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Alerjik reaksiyon belirtileri genellikle maruziyetten sonra dakikalar içinde ortaya çıkar; deri döküntüleri, kızarıklık, kaşıntı, gözlerde şişme ve dudaklarda ödem en sık görülen ilk belirtilerdendir.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Solunum yolu belirtileri arasında nefes darlığı, hırıltılı solunum ve boğazda daralma hissi bulunur; bunlar anafilaksinin habercisi olabilecek en kritik göstergelerdir.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Sindirim sistemi reaksiyonları ise şiddetli karın ağrısı, bulantı, kusma veya ishal şeklinde kendini gösterebilir; bu belirtilerin varlığı, durumun ciddiyetini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bu belirtileri hızlıca ayırt edebilmesi ve vakit kaybetmeden ilk yardım sürecini başlatması, tıbbi müdahale başarısını doğrudan etkileyen en önemli faktördür.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Kayıt Tutma ve Yasal Bildirim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hastalık bildirimleri, sağlık muayeneleri ve alınan önlemler, işyeri sağlık dosyasında düzenli olarak kayıt altına alınmalı ve yasal denetimlerde sunulmaya hazır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Bildirim süreçlerinin kaydı, olası bir gıda zehirlenmesi vakasında işverenin sorumluluğunu kanıtlaması açısından hukuki bir koruma sağlar ve Biyolojik Etkenlere Maruziyet Risklerinin Önlenmesi Hakkında Yönetmelik gereğidir.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hekimi tarafından oluşturulan sağlık kayıtları, 6331 sayılı İş Sağlığı ve Güvenliği Kanunu'na uygun olarak gizlilik kuralları çerçevesinde korunmalı ve belirli sürelerle arşivlenmelidir.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Denetimlerde, çalışanların hastalık yönetimi ve sağlık gözetimi ile ilgili kayıtların eksiksiz olması, işyerinin hijyen ve İSG standartlarına uyumunun en önemli göstergesidir.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name="Slide 17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Adrenalin Oto-Enjektör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Adrenalin oto-enjektörü, anafilaksi tedavisinde kullanılan en etkili ve hayat kurtarıcı tıbbi cihazdır; ancak sadece doktor tarafından reçete edilmiş ve eğitimini almış kişiler tarafından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Cihazın kullanımı sırasında güvenlik kilidinin açılması ve bacağın dış yan kısmına, kas içine dik bir şekilde uygulanması temel prosedürdür; enjektör üretici talimatına göre (genellikle birkaç saniye) bölgede sabit tutulmalı ve derhal 112 aranmalıdır (güncel kılavuzlar enjeksiyon bölgesine masajı önermez).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İlkyardım Yönetmeliği çerçevesinde, ilk yardımcının yetki ve sorumlulukları dahilinde, hastanın kendi ilacının uygulanmasına yardımcı olunması veya sağlık personeli gelene kadar süreci yönetmek kritik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Cihazın son kullanma tarihi ve saklama koşulları düzenli aralıklarla kontrol edilmeli, acil durum çantasında her an ulaşılabilir bir konumda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name="Slide 17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Tıbbi Destek: 112 Çağrısı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Anafilaksi şüphesi durumunda, belirtilerin şiddeti ne olursa olsun vakit kaybetmeden 112 acil çağrı merkezi aranmalı ve durumun bir alerjik reaksiyon olduğu net bir şekilde bildirilmelidir.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Çağrı sırasında hastanın bilinci, solunum durumu ve bilinen bir alerjisi olup olmadığı gibi hayati bilgiler, sağlık görevlilerine açık ve anlaşılır bir dille aktarılmalıdır.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 planları kapsamında, ambulansın işletmeye girişini kolaylaştıracak yönlendirmeler önceden belirlenmeli ve acil durum ekipleri bu konuda bilgilendirilmiş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Profesyonel tıbbi yardım ulaşana kadar hastanın yalnız bırakılmaması, sürekli gözlem altında tutulması ve sağlık ekiplerine durumun gelişimi hakkında güncel bilgi verilmesi hayati önem taşır.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name="Slide 17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Profesyonel Yardım Beklerken İlk Yardım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ekipleri gelene kadar hasta mutlaka sırt üstü yatırılmalı ve bacakları hafifçe yükseltilerek kan dolaşımı desteklenmelidir; ancak solunum güçlüğü çeken hastalar için yarı oturur pozisyon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Hastaya kesinlikle ağız yoluyla hiçbir şey verilmemeli, su veya gıda maddesi içirilmemelidir; çünkü bu durum hava yolu tıkanıklığına veya kusmaya bağlı boğulma riskini artırabilir.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 yardımcı, hastanın solunumunu ve bilincini sürekli kontrol etmeli, anafilaksinin ilerleme riskine karşı tetikte kalmalı ve sakin kalarak hastayı da sakinleştirmeye çalışmalıdır.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Profesyonel müdahale süreci başladığında, ilk yardımcının gözlemleri ve hastanın maruz kaldığı alerjen hakkında vereceği bilgiler, tedavi sürecinin en hızlı şekilde yönetilmesine büyük katkı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name="Slide 17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Fırın, Ocak ve Izgara Güvenli Kullanım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Fırın, ocak ve ızgara kullanımında ekipmanların üretici kılavuzuna sadık kalınması esastır; her kullanım öncesi cihazın fiziksel bütünlüğü ve kontrol panellerinin işlerliği mutlaka gözden geçirilmelidir.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Ekipmanların ateşlenmesi sırasında gaz birikmesini önlemek amacıyla önce çakmak veya ateşleme kaynağı hazır bulundurulmalı, ardından gaz vanası kontrollü bir şekilde açılmalıdır.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Pişirme yüzeylerine gıda yükleme ve boşaltma işlemleri sırasında, ekipmanın çalışma kapasitesi aşılmamalı ve dengeli yerleştirme yapılarak devrilme riskleri minimize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kapsamında, çalışma alanlarında ekipmanların güvenli kullanımı için gerekli talimatlar çalışanların görebileceği şekilde asılmalıdır.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name="Slide 17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Gaz ve Elektrik Güvenliği: Enerji Kaynakları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Gazla çalışan cihazlarda, bağlantı hortumlarının periyodik olarak sızdırmazlık testleri yapılmalı; çatlak, bükülme veya deformasyon tespit edilen hortumlar zaman kaybetmeden yetkili servis tarafından değiştirilmelidir.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Elektrikli pişirme ünitelerinde topraklama hattının sürekliliği hayati öneme sahiptir; cihazların fiş ve priz bağlantılarında herhangi bir ısınma veya koku hissedildiğinde, derhal enerji kesilmelidir.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durumlarda gazı veya elektriği anında kesebilecek ana şalterlerin yeri tüm çalışanlar tarafından bilinmeli ve bu alanların önü hiçbir zaman depolama amacıyla kapatılmamalıdır.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enerji kaynaklarının güvenli yönetimi işverenin temel sorumluluğundadır; tehlike anında müdahale prosedürleri düzenli olarak tatbikatlarla pekiştirilmelidir.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name="Slide 17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Sıcak Yüzeyler ve Yanık Riskleri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sırasında fırın kapakları, ızgara yüzeyleri ve ocak çevreleri yüksek sıcaklıklara ulaştığından, bu alanlara temasın önlenmesi için koruyucu bariyerler veya uyarıcı etiketler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Sıcak yüzeylerle doğrudan temas gerektiren işlemler için yüksek ısıya dayanıklı, uzun kollu ve yanmaz malzemeden üretilmiş koruyucu eldivenler (KKD) mutlaka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Ekipmanlar kapatıldıktan sonra yüzeylerin soğuması için yeterli süre tanınmalı, soğuma tamamlanmadan temizlik veya bakım müdahalelerine başlanmamalıdır; bu süreçte çalışma ortamı güvenliği gözetilmelidir.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gereği, sıcak yüzeylere karşı çalışanların bilgilendirilmesi ve gerekli koruyucu ekipmanın sağlanması zorunludur.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name="Slide 17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Havalandırma Sistemlerinin Önemi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Mutfak havalandırma sistemleri, yanma sonucu oluşan karbonmonoksit ve diğer zararlı gazların dışarı atılmasını sağlayarak çalışan sağlığını korumada kritik rol oynamaktadır.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Davlumbaz filtreleri yağ birikintilerinden arındırılmalı, aksi takdirde biriken yağlar hem yangın riski oluşturur hem de hava akışını engelleyerek ortamdaki hava kalitesini düşürür.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Havalandırma motorlarının ve fanların düzenli çalışıp çalışmadığı günlük kontrol edilmeli, sistemde bir aksama olması durumunda pişirme faaliyetleri durdurularak teknik destek istenmelidir.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çerçevesinde, kapalı çalışma ortamlarında taze hava girişi ve kirli hava tahliyesi, ortam hijyeni ve güvenliği için sürekli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name="Slide 17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Ekipman Bakımı ve Temizlik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Fırın, ocak ve ızgara gibi ekipmanların periyodik bakımları, üretici firma tarafından belirlenen takvime uygun olarak yetkili teknik servis personeli tarafından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sırasında enerji kaynakları tamamen kesilmeli ve ekipman üzerine bakım yapıldığına dair uyarıcı etiketler yerleştirilerek kaza riskleri önlenmelidir.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Günlük temizlik faaliyetleri sırasında cihazların elektrikli aksamına su temas etmemesine dikkat edilmeli, temizlik sonrası cihaz tamamen kurulanmadan enerji verilmemelidir.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uyarınca, yapılan tüm bakım ve onarım işlemleri kayıt altına alınmalı ve dosyalanmalıdır.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name="Slide 17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Sıcak Yağ ve Buhar Kaynaklı Yanık Riskleri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Sıcak yağ ve buhar, gıda sektöründe en sık karşılaşılan termal tehlikelerdendir; 6331 sayılı İş Sağlığı ve Güvenliği Kanunu uyarınca işveren, çalışanları bu termal risklere karşı korumakla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 sıcaklıktaki yağlar, temas anında derin doku yanıklarına neden olabilir; bu nedenle fritöz ve ocak gibi ekipmanların çevresinde uyarı levhaları bulunmalı ve yetkisiz personel bu alanlardan uzak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Buhar, basınç altında aniden tahliye olduğunda ciddi haşlanmalara yol açabilir; buhar vanalarının periyodik bakımları yapılmalı ve sızıntı durumunda ekipman derhal devre dışı bırakılarak teknik birime bildirilmelidir.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ortamındaki nem ve sıcaklık seviyeleri, termal stres riskini artırabilir; bu durumun önlenmesi için havalandırma sistemleri düzenli olarak kontrol edilmeli ve ortamdaki buhar yoğunluğu minimize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name="Slide 17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Yağ ve Sıvı Sıçramalarına Karşı Korunma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Kızartma işlemlerinde yağın suyla teması, ani patlamalara ve yağ sıçramalarına neden olur; bu nedenle gıda maddeleri fritöze atılmadan önce üzerindeki fazla su veya buz tabakası mutlaka arındırılmalıdır.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Sıcak yağ içeren kapların üzerine kapak yerleştirilmesi, sıçramaları fiziksel olarak engelleyen en etkili mühendislik önlemidir; kapak kullanımı hem sıçramayı önler hem de enerji tasarrufu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zemininde oluşabilecek yağ birikintileri, kayma ve düşme riskini artırarak yanık kazalarının şiddetlenmesine yol açar; zeminler düzenli olarak temizlenmeli ve kaymaz zemin kaplamaları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risk değerlendirmesi yapılırken, sıçrama riski taşıyan tüm operasyonlar belirlenmeli ve bu alanlarda toplu koruma önlemleri önceliklendirilmelidir.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Takı ve Aksesuar Yasağı ile Tırnak Bakımı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Gıda üretim alanlarında yüzük, saat, bileklik, küpe veya kolye gibi takıların kullanımı, Gıda Hijyeni Yönetmeliği gereği kesinlikle yasaktır; bu aksesuarlar gıdaya fiziksel bulaşan riski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Uzun ve bakımsız tırnaklar, bakterilerin üremesi için ideal bir ortam sağlar ve gıda ile temas eden yüzeylerde kontaminasyon riskini doğrudan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Tırnaklar her zaman kısa, temiz ve ojesiz tutulmalı; düzenli olarak fırçalanarak alt kısımlarında birikebilecek kir ve mikroorganizmalardan arındırılmalıdır.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kişisel hijyenini sağlaması, sadece ürün güvenliğini değil, aynı zamanda işletmenin yasal sorumluluklarını yerine getirmesi açısından da kritik öneme sahiptir.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name="Slide 18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Gıda İşleme ve Malzeme Ekleme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Sıcak yağ dolu ekipmanlara gıda eklerken, malzemelerin yavaş ve kontrollü bir şekilde bırakılması sıçramayı minimize eder; hızlı ve dikkatsiz hareketler, yağın dışarı taşmasına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Malzeme ekleme işlemi sırasında, çalışanın duruş pozisyonu büyük önem taşır; sıçrama riskine karşı ekipmandan güvenli bir mesafede durulmalı ve vücut korunmalıdır.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Büyük ölçekli gıda işleme tesislerinde, malzeme aktarımı için mekanik veya yarı otomatik sistemlerin kullanımı, insan-makine temasını azaltarak yanık riskini önemli ölçüde düşürmektedir.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Süreçlerin güvenliği için operatörlerin periyodik İSG eğitimleri alması şarttır; bu eğitimlerde, malzemenin yağa bırakılma açısı ve hızı gibi teknik detaylar uygulamalı olarak gösterilmelidir.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name="Slide 18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Buhar Tahliyesi ve Güvenli Çalışma Alanı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Buhar çıkışı olan ekipmanlarda, tahliye ağızlarının doğrudan çalışanların bulunduğu yöne doğru olmaması gerekir; buhar yönü, çalışma alanının dışına veya uygun bir havalandırma kanalına yönlendirilmelidir.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Buhar basınçlı ekipmanların çevresinde, acil durumlarda hızlı müdahale için boş bir alan bırakılmalıdır; dar alanlarda yapılan çalışmalarda yanık riski, kaçış yolu kısıtlılığı nedeniyle artmaktadır.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Buhar hatlarının yalıtımı, hem enerji verimliliği sağlar hem de dış yüzey sıcaklığını düşürerek temas yanıklarını önler; yalıtım malzemeleri düzenli olarak kontrol edilmeli ve hasarlı kısımlar onarılmalıdır.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uyarınca, basınçlı kaplar ve buhar kazanları yetkili kişilerce periyodik olarak kontrol edilmeli, test sonuçları kayıt altına alınmalı ve güvenli çalışma sınırları aşılmamalıdır.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name="Slide 18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Sıcak Çalışmalarda Kişisel Koruyucu Donanımlar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gereği, sıcak yağ ve buhar riskine karşı uygun KKD'lerin seçimi ve kullanımı zorunludur; bu donanımlar, çalışanın vücudunu tam olarak korumalıdır.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Isıya dayanıklı önlükler, yanmaz kumaştan üretilmiş uzun kollu iş kıyafetleri ve ısı yalıtımlı eldivenler, termal temas riskini minimize eden temel koruyuculardır; eldivenlerin ıslanması durumunda ısı geçirgenliği artacağından hemen değiştirilmelidir.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Yüz ve göz koruması için siperlik kullanımı, sıcak yağ sıçramalarının yüz bölgesine gelmesini engeller; siperlikler, çalışma sırasında net görüş sağlayacak şekilde temiz ve çiziksiz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KKD'lerin kullanımı kadar bakımı da önemlidir; hasarlı, delinmiş veya özelliğini yitirmiş koruyucu ekipmanlar derhal yenisiyle değiştirilmeli ve çalışanlara ekipman kullanımı konusunda düzenli eğitim verilmelidir.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name="Slide 18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Sıcak Kap Taşıma Tekniği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Sıcak yüzeyli kapların taşınması sırasında, vücut mekaniğine uygun duruş pozisyonu alınmalı ve ağırlık merkezine yakın tutuş sağlanmalıdır; bu yöntem, kas-iskelet sistemi üzerindeki yükü azaltır.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 uyarınca, taşıma rotası üzerinde herhangi bir engel bulunmadığından emin olunmalı ve ani dönüşlerden kaçınılmalıdır.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Kapları taşırken vücudu dik tutmak ve ağırlığı bacaklara vermek, bel bölgesindeki yaralanma riskini minimize eden en temel güvenlik kuralıdır.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Taşıma işlemi başlamadan önce kabın ağırlığı ve içindeki malzemenin sıcaklığı mutlaka kontrol edilmeli, riskli durumlarda yardım talep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name="Slide 18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Termal Eldiven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gereği, sıcak yüzeylerle temas riski olan her durumda yüksek ısıya dayanıklı termal eldivenler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Eldivenlerin iç kısmının kuru ve temiz olması, ısı yalıtım performansını doğrudan etkiler; ıslak eldiven, sıcaklığı çok daha hızlı ileterek ciddi yanıklara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Kullanılan termal eldivenler düzenli olarak kontrol edilmeli, üzerinde delik, yırtık veya aşınma varsa derhal değiştirilmelidir; hasarlı eldiven koruyucu özelliğini yitirmiştir.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Eldiven seçimi, temas edilecek yüzeyin sıcaklığı ve maruz kalma süresi göz önünde bulundurularak, uygun koruma seviyesine sahip olanlar arasından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name="Slide 18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Taşıma İçin İki Elle Tutuş</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Pişirme kaplarının iki elle tutulması, yükün vücudun her iki yanına eşit dağıtılmasını sağlayarak dengenin korunmasına yardımcı olur ve düşme riskini önemli ölçüde azaltır.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 kapsamında, ağır veya geniş hacimli yüklerin tek elle taşınması yasaklanmıştır; bu durum, kontrol kaybına ve ciddi iş kazalarına yol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İki elle kavrama, kabın içindeki sıcak sıvının veya yemeğin etrafa sıçramasını engelleyerek hem çalışan güvenliğini hem de ürün kalitesini korur.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Taşıma sırasında ellerin, kabın sıcak kısımlarıyla doğrudan temas etmeyecek şekilde yerleştirilmesi ve güvenli bir kavrama noktası seçilmesi esastır.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name="Slide 18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Yolun Açık Tutulması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çalışma alanlarında geçiş yollarının engellerden arındırılması, acil durumlarda tahliye ve güvenli çalışma için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Sıcak kaplarla hareket halindeyken, güzergah üzerindeki zeminlerin kaygan veya engelli olmaması, olası bir takılma ve düşme kazasını önlemek adına kritiktir.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Taşıma işlemine başlamadan önce rotanın kontrol edilmesi ve olası tehlikelerin (dökülen sıvı, sahipsiz ekipman) önceden temizlenmesi, iş disiplininin bir parçasıdır.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alanındaki düzen ve temizlik (5S prensipleri), özellikle sıcak malzeme taşıyan personel için hayati önem taşıyan bir güvenlik önlemidir.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name="Slide 18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İletişim ve İşaret Verme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ve Güvenlik İşaretleri Yönetmeliği doğrultusunda, özellikle yoğun mutfaklarda sıcak malzeme taşıyan çalışanların sesli uyarıda bulunması, diğer personeli bilgilendirmek için gereklidir.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Taşıma sırasında dikkat dağıtıcı konuşmalardan kaçınılmalı ve gerektiğinde 'sıcak geliyor' veya 'dikkat' gibi kısa, net ifadelerle çevre uyarılmalıdır.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 çalışması gerektiren durumlarda, taşıma işlemini başlatan ve yönlendiren bir liderin belirlenmesi, hareketlerin eşgüdümlü olmasını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İşaretleşme, özellikle görüş açısının kısıtlı olduğu köşelerde veya yoğun çalışma saatlerinde kazaları önleyen proaktif bir güvenlik önlemidir.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name="Slide 18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Yanıkta İlk Müdahale: Soğutma ve Koruma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Yanık yaralanmalarında ilk adım, yanan bölgeyi ısı kaynağından uzaklaştırmak ve vakit kaybetmeden soğutma işlemine başlamaktır; İlkyardım Yönetmeliği kapsamında bu işlem doku hasarını sınırlamak için kritiktir.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Yanık bölge, üzerine temiz bir bez örtülmeden önce musluk suyu ile soğutulmalı; yara yüzeyine doğrudan buz uygulaması yapılmamalı, çünkü buz doku donmasına ve hücre ölümüne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Yanık bölgenin üzerini kapatırken steril bir sargı bezi veya temiz, tüy bırakmayan bir örtü tercih edilmelidir; bu uygulama enfeksiyon riskini minimize eder ve dış etkenlere karşı koruma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İlkyardım müdahalesi sırasında yara üzerine diş macunu, yoğurt veya salça gibi maddeler sürülmemeli; bu tür yanlış uygulamalar enfeksiyon riskini artırır ve tıbbi tedaviyi zorlaştırır.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name="Slide 18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Yanık Bölgesinde 20 Dakika Soğutma Kuralı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Yanık bölgesinin soğutulması işlemi, en az 20 dakika boyunca aralıksız sürdürülmelidir; bu süre, yanan dokunun alt katmanlarındaki ısıyı uzaklaştırmak ve yanma sürecini durdurmak için gereklidir.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Soğutma işleminde kullanılan suyun sıcaklığı oda sıcaklığında veya hafif serin olmalı; çok soğuk su, vücut ısısını düşürebilir ve şok riskini artırabileceği için dikkatle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Soğutma sırasında ağrının azaldığı hissedilse bile 20 dakikalık süre tamamlanmalıdır; bu süre, yanığın derinleşmesini önleyen en etkili biyolojik müdahale yöntemidir.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bu süreci yönetirken, personelin soğutma esnasında hipotermiye girmemesi için yanık bölgesi dışındaki vücut kısımlarının sıcak tutulmasına özen gösterilmelidir.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Fiziksel Bulaşanlar ve Gıda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Fiziksel bulaşanlar, gıdanın içine karışan yabancı maddelerdir ve 5996 sayılı Kanun ile gıda güvenliği mevzuatı kapsamında işletmelerin önlemekle yükümlü olduğu tüketici sağlığı riskleri arasındadır.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Küpe taşları, kopan zincir parçaları veya saat pimleri gibi küçük aksesuarlar, ürünün içine düştüğünde tüketici sağlığı için ciddi bir boğulma veya yaralanma riski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Üretim hattında görevli tüm personel, üzerinde hiçbir aksesuar bulunmadığından emin olmalı; özellikle cepte taşınan metal nesnelerin bile gıda güvenliğini tehdit edebileceği unutulmamalıdır.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İşletmeler, fiziksel bulaşanları engellemek adına periyodik kontroller yapmalı ve çalışanların bu kurallara uyumunu denetleyerek yasal mevzuata uygunluk sağlamalıdır.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name="Slide 19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Yapışan Giysilere Müdahale Etmeme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Yanık bölgesine yapışan giysiler, ayakkabılar veya aksesuarlar kesinlikle zorla çıkartılmamalıdır; giysilerin çekilmesi, yanan dokunun da beraberinde kopmasına ve ciddi yara derinleşmesine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giysi yanık yüzeyine tamamen yapışmışsa, giysinin çevresi dikkatlice kesilerek temizlenmeli ve yapışan kısım tıbbi müdahaleye kadar olduğu gibi bırakılmalıdır.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Giysilerin çıkartılmaya çalışılması sadece doku kaybını artırmakla kalmaz, aynı zamanda kanamayı tetikleyerek enfeksiyon riskini de doğrudan yükseltir.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çalışanların bu gibi durumlarda panik yapmadan profesyonel sağlık birimini beklemesi, güvenli çalışma kültürünün bir gereğidir.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name="Slide 19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Tıbbi Sevk ve Hastane Süreci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Yanık; yüz, el, ayak, genital bölge veya eklem yerlerinde meydana gelmişse, büyüklüğüne bakılmaksızın acilen tıbbi bir kuruluşa sevk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Solunum yollarını etkileyen yanıklarda veya elektrik yanıklarında, ilk yardım tamamlanır tamamlanmaz çalışan en yakın tam teşekküllü hastaneye ulaştırılmalıdır.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Sevk sırasında yanık bölgesi temiz ve steril bir bezle kapatılmalı; hastanın bilinci açık tutulmalı ve şok belirtileri gözlemlenerek gerekli önlemler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hekimi veya iş güvenliği uzmanı ile koordineli şekilde, hastanın yanık derecesi ve oluş şekli hakkında sağlık personeline detaylı bilgi verilmelidir.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name="Slide 19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Kazası Kaydı ve Bildirim Yükümlülüğü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Gerçekleşen her yanık vakası, 6331 sayılı İş Sağlığı ve Güvenliği Kanunu uyarınca iş kazası olarak değerlendirilmeli ve derhal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Olayın oluş şekli, zamanı, tanıkları ve yapılan ilk yardım müdahaleleri, iş kazası tutanağında detaylı bir şekilde belirtilmeli; bu kayıtlar yasal süreçlerde işvereni korur.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kazası bildirimi, 3 iş günü içerisinde Sosyal Güvenlik Kurumu'na (SGK) yapılmalı; yasal yükümlülüklerin eksiksiz yerine getirilmesi, olası idari para cezalarının önlenmesi için şarttır.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 tutma süreci, gelecekteki benzer riskleri belirlemek ve risk değerlendirmesini güncellemek adına eğitimsel bir veri kaynağı olarak kullanılmalıdır.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name="Slide 19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Termal Eldiven ve Önlük Kullanımının Amacı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Termal eldiven ve önlükler, gıda sektöründe sıcak yüzeylerle temas sırasında çalışanların ellerini ve vücutlarını yanıklardan korumak için tasarlanmış özel donanımlardır.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gereği, bu ekipmanlar yüksek ısı içeren fırın, ocak veya sıcak sıvıların bulunduğu alanlarda mutlaka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Ekipmanlar, yapılacak işin türüne ve sıcaklık derecesine uygun olarak seçilmeli; çalışanın hareket kabiliyetini kısıtlamayacak ergonomik yapıda olması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çalışanlara bu donanımları ücretsiz sağlamakla ve kullanımlarını periyodik olarak denetlemekle yükümlüdür; donanım eksikliği iş kazası riskini doğrudan artırmaktadır.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name="Slide 19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Isıya Dayanıklı Ekipmanların Seçimi ve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Isıya dayanıklı eldivenler, temas edilen yüzeyin ısısına göre belirlenmiş standartlara sahip olmalı; yüksek ısılı yüzeylerde uzun süreli temas gerektiren işlemlerde mutlaka yüksek koruma seviyesi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risk değerlendirmesi yaparak çalışma ortamındaki tehlikeleri belirlemeli ve uygun KKD seçimini bu risklere göre yapmalıdır.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Eldiven ve önlüklerin ısı direnci, üretici tarafından belirlenen teknik özelliklere uygun olmalı; bu özellikler düzenli olarak kontrol edilerek yıpranmış donanımlar vakit kaybetmeden yenisiyle değiştirilmelidir.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ekipmanı takarken elinin tamamen korunduğundan emin olmalı ve önlüğün vücudu sıcak sıçramalara karşı tam kapatacak şekilde sabitlendiğini kontrol ederek çalışmaya başlamalıdır.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name="Slide 19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Kuru Kullanım Kuralı ve Nem Tehlikesi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Termal eldiven ve önlükler kesinlikle kuru kullanılmalıdır; ıslak veya nemli eldivenler, ısının iletim hızını artırarak çalışanın elinde ciddi yanıklar oluşmasına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Gıda üretim ortamında su veya buharla temas riski bulunan durumlarda, ekipmanların su geçirmezlik özelliği taşıdığından emin olunmalı ve nemlenen donanımlar hemen kuru olanlarla değiştirilmelidir.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İletkenlik prensibi gereği, eldiven üzerindeki nem, sıcak yüzeyin ısısını deriye doğrudan aktarır; bu durum, ekipmanın koruyucu etkisini tamamen ortadan kaldıran çok tehlikeli bir durumdur.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uyarınca, çalışanlara ekipmanların kullanımıyla ilgili eğitim verilmeli ve ıslak ekipmanla çalışmanın riskleri açıkça anlatılmalıdır.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name="Slide 19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Ekipman Bakımı ve Hijyenik Saklama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Termal eldiven ve önlüklerin koruyucu özelliklerini kaybetmemesi için hijyenik şartlarda saklanması kritik önem taşır; ekipmanlar kullanılmadığı zamanlarda temiz ve kuru alanlarda muhafaza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Gıda sektöründe hijyen kuralları gereği, eldiven ve önlüklerin gıda ile temas etmeyecek şekilde depolanması, kirlenme veya bakteri üremesini önlemek adına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Ekipmanlar üzerinde oluşan yırtık, delik veya aşınmalar, koruyucu tabakanın işlevini yitirmesine neden olur; hasarlı ekipmanlar asla kullanılmamalı ve derhal iş güvenliği birimine bildirilmelidir.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prosedürleri, 6331 sayılı Kanun'un getirdiği iş sağlığı ve güvenliği kültürü çerçevesinde, her çalışanın sorumluluğunda olmalı ve periyodik kontrollerle desteklenmelidir.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name="Slide 19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Yasal Zorunluluklar ve Denetim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kendilerine sağlanan termal koruyucu ekipmanları kullanmakla yükümlüdür; bu yükümlülük, 6331 sayılı Kanun kapsamında işçinin iş güvenliği kurallarına uyma borcunun bir parçasıdır.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çalışanların bu donanımları doğru kullanıp kullanmadığını sürekli denetlemeli ve kurallara uymayan çalışanlar için gerekli idari süreçleri yönetmelidir.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ekipmanların kullanım talimatlarına uygun olarak kullanılmasını ve bakımının yapılmasını yasal bir zorunluluk olarak tanımlamaktadır.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İşyerindeki İSG uzmanları, termal koruyucu donanımların etkinliğini ölçmek için periyodik denetimler yapmalı ve çalışanlardan gelen geri bildirimleri değerlendirerek riskleri minimize etmelidir.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name="Slide 19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Hamur Karıştırıcı ve Mikserlerde Güvenli Çalışma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Hamur karıştırıcılar ve mikserler, yüksek tork ve dönme kuvveti içeren mekanik tehlikeli ekipmanlardır; 6331 sayılı İş Sağlığı ve Güvenliği Kanunu uyarınca, bu makinelerin kullanımı sadece eğitimli personel tarafından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makinenin kurulumundan itibaren tüm riskleri değerlendirmeli ve çalışma alanını güvenli hale getirmekle yükümlüdür; çalışma ortamı, makinenin acil durdurma sistemine kolayca erişilebilecek şekilde düzenlenmelidir.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Makine operatörleri, bol kıyafet, takı veya sarkan saç gibi makineye kapılma riski yaratacak unsurlardan kaçınmalı; çalışma sırasında kişisel koruyucu donanımlarını eksiksiz şekilde kullanmalıdır.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Ekipmanların periyodik kontrolleri, yetkili teknik personel tarafından düzenli aralıklarla yapılmalı ve bu kontroller kayıt altına alınarak işyeri dosyasında saklanmalıdır.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name="Slide 19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Hareketli Parçalar ve Koruyucu Muhafazalar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(EK-1) gereği, makinenin tehlikeli dönen kısımları (çırpıcılar, kancalar, karıştırıcı kollar) mutlaka fiziksel muhafazalarla kapatılmalıdır.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Sabit muhafazalar, alet kullanmadan açılmayacak şekilde tasarlanmalı ve kilitli sistemlerle desteklenmelidir; muhafaza kaldırıldığında makinenin otomatik olarak durmasını sağlayan limit switch mekanizmaları aktif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Muhafazalar, makinenin temizliği veya bakımı sırasında geçici olarak çıkarıldığında, iş bitiminde derhal orijinal konumuna getirilerek sabitlenmelidir; koruyucusuz makine çalıştırmak kesinlikle yasaktır.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Muhafazaların hasar görmesi, kırılması veya yerinden çıkması durumunda makine derhal durdurulmalı ve sorumlu amire bildirilerek onarım süreci başlatılmalıdır.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İçindekiler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Gıda Hijyeni ve Kişisel Temizlik (5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Kesici ve Doğrayıcı Alet Güvenliği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Kaygan Zemin ve Düşme Riskleri (5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Soğuk Zincir ve Depolama Güvenliği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Temizlik ve Dezenfeksiyon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Alerjen Yönetimi ve Çapraz Kontaminasyon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Sıcak Yüzey ve Yanık Riskleri (5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Gıda Üretim Makineleri Güvenliği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Ergonomi ve Tekrarlı Hareketler (5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Gıda Güvenliği ve Acil Durum Yönetimi (6 konu)</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Oje ve Kozmetik Ürünlerin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Gıda üretim alanlarında oje veya tırnak cilası kullanımı, Gıda Hijyeni Yönetmeliği tarafından açıkça yasaklanmıştır; bu ürünler gıdaya kimyasal ve fiziksel bulaşan riski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Ojeler, zamanla çatlayıp dökülerek gıda ürünlerinin içine karışabilir; bu durum tüketicide gıdanın bozuk olduğu algısını yaratır ve ciddi kalite sorunlarına yol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 ve tırnak bölgesinde kullanılan parfümler, el kremleri veya ağır kokulu kozmetikler, gıdanın doğal aromasını etkileyebilir ve çapraz bulaşma riski oluşturabilir.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üretim alanına girmeden önce tüm kozmetik ürünlerini temizlemeleri, ürün güvenliği standartlarının bir parçası olarak kabul edilmeli ve düzenli olarak kontrol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name="Slide 20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 ve Parmak Yaralanmalarından Korunma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Mikser haznesine makine çalışırken el sokmak, uzuv kaybına varan ciddi iş kazalarının en yaygın nedenidir; operatörlerin el ve parmaklarını tehlike bölgesinden uzak tutması temel çalışma prensibidir.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Karışımın kıvamını kontrol etmek veya malzemeleri düzenlemek için el ile müdahale etmek yerine, makineyi durdurma ve uygun yardımcı aparatlar (spatula vb.) kullanma prosedürü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Makine durdurulduktan sonra dahi, hareketli parçaların atalet (momentum) nedeniyle bir süre daha dönmeye devam edebileceği unutulmamalı; tam duruş gerçekleşmeden hazneye asla temas edilmemelidir.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Çalışanlara yönelik bu riskler, işe giriş ve periyodik eğitimlerle sürekli hatırlatılmalı; tehlike bölgesine erişimi engelleyen görsel uyarı levhaları makine üzerinde görünür şekilde bulundurulmalıdır.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name="Slide 20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Kilitleme Etiketleme (LOTO)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Makine üzerinde yapılacak temizlik, bakım veya arıza giderme işlemlerinde, enerjinin tamamen kesilmesi ve tekrar verilmemesi için Kilitleme Etiketleme (LOTO) prosedürü uygulanması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Enerji kesme anahtarı veya şalteri, bakım yapan kişi tarafından kendi özel kilidi ile kilitlenmeli ve üzerine 'Bakımda, Çalıştırma' yazılı bir etiket asılarak diğer çalışanlar bilgilendirilmelidir.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LOTO uygulaması, sadece yetkilendirilmiş personel tarafından yapılmalı ve enerji kesildikten sonra makinenin gerçekten çalışmadığı mutlaka test edilmelidir; artık enerji birikimi (kapasitör, hidrolik basınç)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prosedürün ihlal edilmesi, makinenin beklenmedik şekilde çalışmasına ve bakım yapan personelin ciddi şekilde yaralanmasına veya ölümüne yol açabileceği için disiplin suçu olarak kabul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name="Slide 20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Makine Temizliği ve Bakım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Temizlik işlemleri sırasında makinenin elektrik enerjisi kesilmiş olmalı ve temizlik personeli, keskin kenarlara karşı koruyucu eldiven gibi uygun kişisel koruyucu donanımlarını mutlaka takmalıdır.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Temizlik sırasında kullanılacak kimyasalların gıda güvenliğine uygunluğu kadar, personelin sağlığı için de uygunluğu (MSDS formları) denetlenmeli; kimyasalların göze veya cilde teması halinde ilk yardım prosedürleri bilinmelidir.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faaliyetleri sırasında makinenin parçalarının sökülmesi gerekiyorsa, parçaların ağır olması nedeniyle ergonomik taşıma yöntemleri kullanılmalı veya ekipman desteği alınarak bel ve kas yaralanmaları önlenmelidir.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Temizlik tamamlandıktan sonra, tüm parçaların yerli yerine takıldığı ve makinenin çevresinin temizlendiği kontrol edilmeli; son bir güvenlik testi yapılarak makine tekrar üretime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name="Slide 20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Paketleme ve Dolum Makinelerinde Genel Riskler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Paketleme ve dolum makineleri, yüksek hızda hareket eden parçaları ve pnömatik sistemleri nedeniyle ciddi yaralanma riskleri barındırır; İş Ekipmanlarının Kullanımında Sağlık ve Güvenlik Şartları Yönetmeliği uyarınca tüm riskler önceden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Gıda sektöründeki bu makinelerde dolum hızı ve mekanik hareketler, operatörün sürekli dikkatini gerektirir; güvenli çalışma için makine çevresinde yeterli mesafe bırakılmalı ve zemin kayganlığı önlenmelidir.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6331 sayılı İSG Kanunu kapsamında çalışanların bu ekipmanları güvenli şekilde kullanabilmesi için gerekli teknik donanımı ve eğitimleri sağlamakla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Hareketli aksamların yarattığı mekanik tehlikeler, risk değerlendirmesi kapsamında tanımlanmalı ve çalışanlar için gerekli uyarı levhaları görünür alanlara yerleştirilmelidir.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name="Slide 20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Sıkışma ve Ezilme Tehlikeleri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Paketleme makinelerinde döner miller, kayış-kasnak mekanizmaları ve dolum pistonları, operatörün uzuvlarını sıkıştırabileceği veya ezebileceği tehlikeli hareketli parçalardır; bu aksamların izole edilmesi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Ezilme riskleri genellikle sıkışan ürünün veya ambalaj malzemesinin elle müdahale edilerek çıkarılmaya çalışılması sırasında meydana gelir; operatörler hareket halindeki makineye asla elle müdahale etmemelidir.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Konveyör bant sistemleri ve dolum üniteleri arasındaki boşluklar, özellikle el ve parmak sıkışmaları için yüksek riskli bölgelerdir; fiziksel bariyerlerle bu etkileşim minimize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Hareketli parçaların yarattığı ani kuvvetler ciddi doku zedelenmelerine yol açabilir; bu nedenle makinelerin günlük kontrol listelerinde mekanik aksaklıkların giderilmesi rutin bir prosedür olmalıdır.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name="Slide 20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Koruyucu Donanımlar ve Güvenlik Bariyerleri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Makinelerin tehlikeli bölgelerinde operatörün temasını engelleyen sabit veya hareketli koruyucular kullanılmalıdır; İş Ekipmanlarının Kullanımında Sağlık ve Güvenlik Şartları Yönetmeliği, bu koruyucuların kolayca devre dışı bırakılamayacağını şart koşar.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Işıklı bariyerler ve emniyet sensörleri, operatörün tehlikeli bölgeye yaklaşması durumunda makineyi otomatik durduran kritik sistemlerdir; bu sistemlerin periyodik bakımları yetkili teknik personel tarafından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Koruyucu kapakların hasar görmesi veya izinsiz çıkarılması güvenlik kalkanını ortadan kaldırır; çalışanlar bu bariyerleri bypass etmeye yönelik davranışlardan kaçınmalı ve arızalı parçaları derhal bildirmelidir.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 makine risklerini tamamlayıcıdır ancak sabit koruyucuların yerini tutmaz; operatörler işe uygun eldiven ve gözlük kullanmalı, bol kıyafet giymekten kaçınmalıdır.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name="Slide 20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Durdurma Sistemleri ve Müdahale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Paketleme hatlarında acil durdurma butonları, operatörün kolayca erişebileceği yerlerde ve belirgin renklerde bulunmalıdır; yönetmelikler, bu sistemlerin her vardiya öncesinde test edilmesini gerektirir.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anında makinenin enerjisi kesilerek tüm hareketli aksamın durması sağlanmalıdır; buton basılı kaldığında hata giderilene kadar makine asla tekrar çalıştırılmamalıdır.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Dolum makinelerinde kimyasal sızıntı veya ürün patlaması gibi durumlarda, acil durdurma ile birlikte genel tahliye prosedürleri de uygulanmalı; tüm çalışanlar butonların yerini ezbere bilmelidir.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durdurma butonlarının fonksiyonunu yitirmesi ciddi bir ihlaldir; bu butonlar tüm üretim hattında stratejik olarak konumlandırılmalı ve periyodik olarak fonksiyon testine tabi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name="Slide 20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Bakım ve Onarım Güvenliği (Kilitleme-Etiketleme)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Paketleme makinelerinde bakım sırasında beklenmedik çalışmayı önlemek için enerji izolasyonu (LOTO) uygulanmalıdır; 6331 sayılı İSG Kanunu, bakım sırasında enerjinin kesilmesini zorunlu kılar.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personeli makine üzerindeki elektrik, pnömatik veya hidrolik enerji kaynaklarını kilitleyerek anahtarı üzerinde bulundurmalıdır; bu yöntem, bakım sırasında makinenin çalışmasını engeller.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sonrası devreye alma, tüm koruyucuların takıldığından ve alanın temizlendiğinden emin olunduktan sonra yapılmalıdır; bakım kayıtları yasal gereklilikler uyarınca düzenli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faaliyetleri sadece yetkilendirilmiş personel tarafından gerçekleştirilmelidir; yetkisiz müdahaleler hem makineye zarar verir hem de ciddi iş kazalarına zemin hazırlayarak hukuki sorumluluk doğurur.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name="Slide 20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Konveyörlerde Sıkışma Noktaları ve Risk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Konveyör sistemlerinde hareketli parçalar ile sabit aksamlar arasında oluşan sıkışma noktaları, uzuv kopması gibi ağır yaralanmalara neden olabilecek en kritik bölgelerdir; Makina Emniyeti Yönetmeliği uyarınca bu noktaların tasarımı, erişimi engelleyecek şekilde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Sıkışma noktalarına yönelik koruyucu donanımlar, mekanik bir engel oluşturarak çalışanın el veya kolunun tehlikeli bölgeye girmesini önlemelidir; bu koruyucular, ekipman çalışırken açılmayacak veya yerinden çıkmayacak yapıda sabitlenmelidir.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Tehlikeli bölgelerdeki risklerin değerlendirilmesinde, işyerinde yapılan risk analizi sonuçları dikkate alınmalı ve İş Sağlığı ve Güvenliği Risk Değerlendirmesi Yönetmeliği çerçevesinde periyodik olarak güncellenmelidir.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Sıkışma noktalarının bulunduğu alanlarda, çalışanların dikkatini çekmek amacıyla görsel uyarı levhaları bulunmalı ve bu levhalar Sağlık ve Güvenlik İşaretleri Yönetmeliği standartlarına uygun şekilde konumlandırılmalıdır.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name="Slide 20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Konveyör Muhafazaları ve Koruyucu Tasarım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Konveyörlerde kullanılan koruyucu muhafazalar, hareketli bant ve makaraların çevresini tamamen kapatacak şekilde tasarlanmalı; İş Ekipmanlarının Kullanımında Sağlık ve Güvenlik Şartları Yönetmeliği gereği koruyucular, ekipman ömrü boyunca işlevsel kalmalıdır.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Sabit muhafazalar, sadece el aletleri kullanılarak çıkarılabilecek şekilde monte edilmeli ve istemsiz açılmaları önlemek için gerekli kilitleme mekanizmaları ile desteklenmelidir; bu durum, yetkisiz kişilerin tehlikeli alana erişimini kısıtlar.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Hareketli koruyucular, ekipmanın çalışmasını durduran veya yavaşlatan emniyetli anahtarlar (interlock) ile entegre çalışmalı; böylece muhafaza açıldığında konveyörün enerji beslemesi otomatik olarak kesilmelidir.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Koruyucu donanımların seçimi ve yerleşimi, gıda üretimindeki hijyen gereklilikleri ile uyumlu olmalı ve temizlik süreçlerinde kolayca erişilebilir, ancak çalışma anında güvenli bir bariyer görevi görmelidir.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Yara Bandı Kullanımı ve Mavi Renk Zorunluluğu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Gıda güvenliği uygulamaları (Türk Gıda Kodeksi / 5996 sayılı Kanun) kapsamında, üretim alanında mavi ve metal-algılanabilir yara bandı kullanımı için özel prosedürler mevcuttur.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Çalışanlarda meydana gelen küçük kesikler için kullanılan yara bantlarının mutlaka mavi renkte olması zorunludur; mavi renk gıdada doğal olarak bulunmadığı için fark edilmesini kolaylaştırır.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Bantların, metal dedektörler tarafından algılanabilir özellikte olması, gıda güvenliği açısından ekstra bir koruma katmanı sağlar ve ürün içine karışma ihtimalini minimize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Herhangi bir yara veya kesik durumunda, yara bandı üzerine mutlaka koruyucu bir eldiven giyilmeli ve bu durum vardiya sorumlusuna bildirilerek kayıt altına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name="Slide 2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Durdurma Tertibatları ve İp Sistemleri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Konveyör hatları boyunca uzanan acil durdurma ipleri, herhangi bir acil durumda hattın tamamının anında durmasını sağlar; Makina Emniyeti Yönetmeliği uyarınca bu sistemler, hattın her noktasından kolayca ulaşılabilecek şekilde kurulmalıdır.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durdurma ipinin gerginliği düzenli olarak kontrol edilmeli, ip koptuğunda veya gevşediğinde sistemin kendisini otomatik olarak durdurması sağlanmalıdır; bu, sistemin güvenilirliğini garanti altına alan bir emniyet özelliğidir.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durdurma tertibatları, devreye girdikten sonra kendiliğinden tekrar çalışmamalı; hat üzerinde yapılan inceleme ve müdahale sonrasında manuel olarak resetlenerek sistemin güvenli olduğu teyit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durdurma butonları ve ipleri, çalışanların kolayca görebileceği parlak renklerle işaretlenmeli ve hat üzerindeki engel teşkil edebilecek diğer ekipmanlar bu tertibatların önüne yerleştirilmemelidir.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name="Slide 2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Erişim ve Güvenli Bakım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Konveyörlere yapılacak her türlü bakım, onarım veya sıkışan ürün müdahalesi sırasında, İş Ekipmanlarının Kullanımında Sağlık ve Güvenlik Şartları Yönetmeliği gereği enerji beslemesinin tamamen izole edilmesi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personeli, ekipmana erişim sağlarken güvenli geçiş yollarını kullanmalı; yüksekte bulunan konveyörlerde ise korkuluklu platformlar ve emniyetli merdiven sistemleri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Erişim noktalarında bulunan muhafazaların sökülmesi gerektiğinde, çalışma alanı çevresi şeritlerle işaretlenmeli ve diğer çalışanların hattın çalıştırılmasını tetiklememesi için gerekli önlemler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sonrası yapılan tüm müdahaleler, yapılan işlemlerin kayıt altına alınması ve sistemin tekrar devreye alınmadan önce emniyet kontrollerinin yapılması ile sonuçlandırılmalıdır; bu süreç, kazaların önlenmesinde son aşamadır.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name="Slide 2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Enerji Kesme ve Kilitleme (LOTO) Uygulamaları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Kilitleme ve Etiketleme (LOTO) prosedürleri, konveyörün çalışmasını sağlayan ana güç kaynağının fiziksel olarak kilitlenmesi ve üzerine uyarı etiketi konulması sürecidir; bu uygulama kazaları önlemek için en temel önlemdir.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kapsamında, her çalışan kendi kişisel kilidini kullanmalı ve anahtarını üzerinde taşımalıdır; böylece ekipman, bakım bitene kadar asla çalıştırılamaz.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LOTO prosedürü uygulanmadan önce, hat üzerinde kalan artık enerjinin (basınçlı hava, yay gerilimi, birikmiş yük) boşaltılması ve sistemin sıfır enerji durumuna getirilmesi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Kilitleme noktaları, ekipman üzerindeki tüm enerji kaynaklarını (elektrik, pnömatik, hidrolik) kapsayacak şekilde belirlenmeli ve tüm bakım ekipleri tarafından bu prosedürün eksiksiz uygulanması denetlenmelidir.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name="Slide 2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LOTO Uygulaması: Bakım ve Temizlik Öncesi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Gıda üretim makinelerinde yapılan temizlik, bakım ve onarım işleri, makinenin beklenmedik şekilde çalışması sonucu ciddi yaralanmalara yol açabilir; LOTO (Kilitleme/Etiketleme) bu riskleri ortadan kaldırmak için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LOTO prosedürü, makine veya ekipmanın tehlikeli enerji kaynaklarından tamamen yalıtılmasını sağlayan sistematik bir yöntemdir; 6331 sayılı İş Sağlığı ve Güvenliği Kanunu kapsamında işveren bu güvenliği sağlamakla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öncesi hazırlık aşamasında, çalışmanın kapsamı belirlenmeli, kullanılacak enerji kaynakları tanımlanmalı ve ilgili tüm çalışanlara işlem hakkında bilgilendirme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temizlik veya bakım yapılacak tüm ekipmanlar için yazılı LOTO talimatları hazırlanmalı, bu talimatlar çalışanların kolayca ulaşabileceği alanlarda bulundurulmalıdır.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name="Slide 2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Enerji İzolasyonunun Teknik Esasları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Enerji izolasyonu, elektrik, pnömatik, hidrolik veya termal gibi tüm tehlikeli enerji kaynaklarının etkisiz hale getirilmesini içerir; izolasyon noktaları makine üzerindeki enerji kesme anahtarlarıdır.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İzolasyon sırasında, sadece ana güç kaynağının kapatılması yeterli değildir; sistemde depolanmış olabilecek basınçlı hava veya hidrolik basınç gibi artık enerjilerin de boşaltılması gerekir.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Enerji kesme noktaları, İş Ekipmanlarının Kullanımında Sağlık ve Güvenlik Şartları Yönetmeliği (EK-2) uyarınca kolayca erişilebilir ve açıkça tanımlanmış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Enerji kesildikten sonra, sistemin tekrar devreye girmesini önleyecek şekilde fiziksel engelleme yöntemleri (vanaların kapatılması, şalterlerin kilitlenmesi) uygulanmalıdır.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name="Slide 2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Kilitleme ve Etiketleme Uygulama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Kilitleme cihazları (asma kilitler), enerji kesme noktasının yetkisiz kişilerce açılmasını engelleyen fiziksel korumalardır; her çalışanın kendine ait, kişisel anahtarlı bir kilidi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Etiketleme, kilit üzerine asılan ve çalışmanın içeriğini, sorumlu kişiyi ve iletişim bilgilerini içeren uyarı levhalarıdır; etiketler, kilidin varlığını destekleyen kritik bir iletişim aracıdır.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kilitlerin başkasına devredilmesi veya başka birinin kilidinin izinsiz açılması kesinlikle yasaktır; bu kuralın ihlali iş güvenliği disiplin suçudur.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Kilitleme ve etiketleme işlemleri, ilgili ekipman üzerinde çalışma yapacak her bir yetkili personel tarafından ayrı ayrı gerçekleştirilmelidir.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name="Slide 2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Doğrulama ve Test Aşaması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Enerji izolasyonu tamamlanıp kilit ve etiketler takıldıktan sonra, makinenin gerçekten enerjisiz olduğundan emin olmak için doğrulama testi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Doğrulama testi, makinenin başlatma düğmesine basılması veya ilgili ölçüm cihazları (multimetre, voltaj dedektörü) ile devrede enerji olup olmadığının kontrol edilmesini içerir.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Test sırasında makine çalışmaya başlarsa, enerji izolasyonunda bir hata olduğu kabul edilmeli ve derhal enerji kaynakları tekrar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Doğrulama aşaması, bakım çalışmasına başlamadan önce atılması gereken en önemli güvenlik adımıdır; bu adım atlanarak yapılan çalışmalar hayati risk taşır.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name="Slide 2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Grup Kilitleme ve Çoklu Çalışma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Birden fazla çalışanın aynı makine üzerinde bakım yaptığı durumlarda, grup kilitleme (çoklu kilit aparatı/hasp) kullanımı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Grup kilitleme aparatına, çalışmaya katılan her bir personelin kendi kişisel asma kilidi takılır; bu, tüm çalışanlar kilitlerini kaldırana kadar makinenin çalıştırılamayacağını garanti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Çoklu çalışmalarda, koordinasyon sağlamak amacıyla bir ekip sorumlusu belirlenmeli ve tüm süreç bu sorumlunun gözetiminde yürütülmelidir.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bitiminde her çalışan kendi kilidini ve etiketini kaldırmalıdır; tüm kilitler kaldırılmadan enerji hattı asla devreye alınmamalıdır.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name="Slide 2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Gıda Makinelerinde Temizlik ve Bakım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uyarınca, gıda üretim makinelerinin temizlik ve bakım süreçleri, ekipman tamamen durdurulmadan ve güvenli hale getirilmeden başlatılamaz; bu süreçler sadece eğitimli ve yetkili personel tarafından yürütülmelidir.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Temizlik sırasında makinelerin beklenmedik şekilde çalışmasını önlemek amacıyla, tüm enerji kaynaklarının kesilmesi ve makinelerin kontrol panellerine uyarı levhalarının asılması zorunludur; bu adımlar iş kazalarının önlenmesinde hayati bir ilk savunma hattını oluşturmaktadır.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Gıda sektöründeki makinelerin karmaşık yapısı, temizlik esnasında hareketli parçalara sıkışma veya kesilme riskini ciddi oranda artırır; bu nedenle temizlik ekipmanlarının kullanımı ve manuel temizlik işlemlerinde azami dikkat ve disiplin gösterilmesi gerekir.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ve temizlik işlemleri sırasında, makinenin iç kısımlarında bulunan keskin kenarlar veya sıcak yüzeyler gibi gizli tehlikeler için risk değerlendirmesi yapılmalı ve bu riskler yazılı prosedürlerde açıkça belirtilerek çalışanlar bilgilendirilmelidir.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name="Slide 2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Enerji Kesme ve Kilitleme (LOTO) Uygulamaları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Enerji kesme ve kilitleme (LOTO), bakım faaliyetlerinde elektrik, mekanik, hidrolik veya pnömatik enerji kaynaklarının fiziksel olarak kesilmesini ve kilitlenmesini sağlayan bir güvenlik prosedürüdür; bu yöntem, makinenin enerji almasını tamamen engeller.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bir enerji kesme noktasında, kilidi koyan kişinin ismini ve bakımın tamamlanma süresini belirten kişisel kilit ve etiket uygulaması yapılmalıdır; bu uygulama, makinenin başka bir personel tarafından çalıştırılmasını imkansız kılar.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enerji kesme sistemlerinin çalışır durumda olmasını sağlamakla ve çalışanlara bu sistemlerin kullanımı konusunda uygulamalı eğitim vermekle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işlemi bittiğinde kilitlerin kaldırılması, yalnızca kilidi koyan yetkili personel tarafından yapılmalıdır; bakım sonrası enerji verilmeden önce makine çevresinin tamamen boşaldığından ve parçaların yerinde olduğundan emin olunmalıdır.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Gıda Sektöründe Hijyen ve Temizlik Kuralları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Gıda Hijyeni Yönetmeliği, gıda sektöründe çalışanların uyması gereken genel temizlik kurallarını belirleyerek, sağlıklı bir üretim ortamı oluşturmayı hedefler.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hijyen, sadece bireysel bir tercih değil, 6331 sayılı İş Sağlığı ve Güvenliği Kanunu kapsamında işverenin sağladığı güvenli üretim ortamının bir gerekliliğidir.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el yıkama, önlük kullanımı, saç bonesi takılması ve aksesuarlardan arınmış olma, tüm çalışanların ortak sorumluluğudur ve bu kurallara tavizsiz uyulmalıdır.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Eğitimli personel, gıda güvenliği zincirinin en güçlü halkasıdır; hijyen kurallarını içselleştiren bir çalışma kültürü, hem tüketici sağlığını korur hem de işletmenin kalitesini artırır.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name="Slide 22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Mekanik Kalıntı Hareketler ve Riskler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Makine durdurulduğunda dahi, sistem içinde depolanmış enerji (mekanik yaylar, basınçlı hava veya yerçekimi) nedeniyle makine parçalarında ani hareketler meydana gelebilir; bu durum temizlik sırasında ciddi yaralanmalara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çerçevesinde, bakım öncesi sistemdeki basınç boşaltılmalı ve hareketli parçalar mekanik olarak sabitlenerek kalıntı enerji tamamen tahliye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Özellikle gıda presleri, mikserler ve dolum üniteleri gibi ekipmanlarda, makine kapandıktan sonra dahi bıçakların veya kolların atalet nedeniyle bir süre daha dönmeye devam edebileceği göz önünde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makinenin tamamen durduğundan emin olmak için görsel kontrolün yanı sıra, makine üzerinde bulunan göstergeleri ve enerji boşaltım vanalarının durumunu kontrol ederek mekanik hareket riskini minimize etmelidir.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name="Slide 22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Bakım Faaliyetlerinde Kişisel Koruyucu Donanım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uyarınca, bakım ve temizlik sırasında maruz kalınabilecek kimyasal maddeler, sıcak yüzeyler veya keskin parçalar için uygun koruyucu donanımlar eksiksiz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Temizlik kimyasalları ile çalışırken, elleri korumak için kimyasala dayanıklı eldivenler, gözleri korumak için sıçrama önleyici gözlükler ve gerekli durumlarda solunum koruyucu maskeler kullanılmalı; bu donanımlar işveren tarafından ücretsiz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sırasında mekanik darbelerden korunmak için baret kullanımı, eldivenler ve kaymaz tabanlı iş ayakkabıları standart ekipman olarak kabul edilmeli; donanımların hasarsız ve temiz olduğu her kullanım öncesi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koruyucu donanımların nasıl kullanılacağını ve acil durumlarda donanımın nasıl çıkarılacağını bilmesi gerekir; uygunsuz veya hasarlı donanım kullanımı, bakım güvenliğini tehlikeye atan en önemli unsurlardan biridir.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name="Slide 22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Bakım ve Temizlik İş Akış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ve temizlik işlemleri, ilgili İSG mevzuatı kapsamında önceden hazırlanmış yazılı bir iş akış prosedürüne göre yürütülmeli; her adım kontrol listeleri (checklist) ile takip edilerek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akışında, makinenin enerji kesiminden temizliğin tamamlanmasına, ekipmanların tekrar montajından deneme çalıştırmasına kadar geçen süreç, yetkili bir süpervizör tarafından onaylanmalıdır; onaysız hiçbir adım atılmamalıdır.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faaliyetleri esnasında diğer çalışanların o bölgeye girmesini engellemek için gerekli bariyerleme ve uyarı levhaları kullanılarak çalışma alanı izole edilmeli; bakımın bitiş saati net bir şekilde bildirilmelidir.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Prosedürde yer alan acil durum planları, bakım sırasında oluşabilecek bir aksilikte personelin nasıl davranacağını ve hangi müdahale yöntemlerinin izleneceğini belirleyerek, riskleri kontrol altında tutulmasını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name="Slide 22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Sıkışma ve Ezilme Risklerini Yönetmek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Makinelerin hareketli parçalarına (dişliler, merdaneler) temas, sıkışma ve ezilme gibi ciddi kazalara yol açar. Bu tür tehlikeli bölgelere erişimi engellemek için makine durdurulmalı ve enerji kesilmelidir.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alanında güvenli mesafeyi korumak ve hareketli aksamlara yaklaşırken dikkatli olmak esastır. Sıkışma riski bulunan noktalara uyarı levhaları asılmalı ve bu bölgeler görsel olarak işaretlenmelidir.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gereği işveren, makine kullanımında güvenli çalışma yöntemlerini belirlemeli ve çalışanlara bu yöntemleri uygulamaları için gerekli talimatları yazılı olarak vermelidir.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durumlarda makineyi anında durduracak acil durdurma butonlarının erişilebilir olması ve düzenli aralıklarla test edilmesi, olası bir sıkışma kazasının şiddetini azaltmak adına kritik bir önlemdir.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name="Slide 22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Koruyucu Muhafazaların Önemi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Hareketli parçaların etrafını çevreleyen sabit veya hareketli koruyucu muhafazalar, çalışanın tehlikeli bölgeye elini veya vücudunu sokmasını fiziksel olarak engeller. Bu muhafazalar, makinenin çalışmasını aksatmayacak şekilde tasarlanmalıdır.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Kilitlemeli muhafaza sistemleri, koruyucu açıldığında makinenin enerjisini otomatik olarak keser. Bu teknoloji, gıda makinelerinde sıkışma kazalarını önleyen en etkili mühendislik önlemlerinden biri olarak kabul edilir.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Muhafazaların yerinden çıkarılması veya devre dışı bırakılması 6331 sayılı İş Sağlığı ve Güvenliği Kanunu kapsamında ciddi bir ihlaldir. Bakım veya temizlik dışında hiçbir koşulda bu koruyucular sökülmemelidir.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Muhafazaların düzenli kontrolü, hasar görmüşse derhal değiştirilmesi ve yerlerine tam oturduğunun doğrulanması, işletmedeki teknik bakım ekiplerinin temel sorumlulukları arasında yer almalıdır.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name="Slide 22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Giyim ve Takı Kaynaklı Riskler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Gıda tesislerinde kullanılan döner ekipmanlar, sarkan giysileri, uzun saçları veya takıları kolayca yakalayabilir. Bu durum, çalışanın makineye doğru çekilmesine ve ciddi uzuv kayıplarına yol açan sıkışma kazalarına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iş kıyafetlerinin vücuda tam oturması, kolların düğmeli veya lastikli olması gerekmektedir. Bol önlükler, şallar veya gevşek bağcıklar makine yakınında çalışırken büyük risk oluşturmaktadır.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Yüzük, kolye, bileklik veya saat gibi takıların çalışma sırasında çıkarılması zorunludur. Bu küçük aksesuarlar, makinenin hareketli parçalarına takılarak ani çekme kuvveti yaratabilir ve yaralanmalara davetiye çıkarabilir.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uyarınca, işveren kişisel koruyucu donanım ve giysi seçiminde bu riskleri göz önünde bulundurmalı; çalışanlara güvenli giyim kuralları hakkında düzenli bilgilendirme yapmalıdır.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name="Slide 22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Yetkinlik ve Eğitim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Gıda makinelerini kullanan her operatör, makinenin teknik özelliklerini, çalışma prensiplerini ve acil durdurma mekanizmalarını içeren özel bir eğitim almalıdır. Eğitimsiz personelin makineyi kullanması yasaktır.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İş Sağlığı ve Güvenliği Eğitimlerinin Usul ve Esasları Hakkında Yönetmelik gereği, verilen eğitimler uygulamalı olmalı ve operatörün makineyi güvenli kullanabildiği doğrulanmalıdır.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 sadece teorik değil, makine başında pratik uygulamalarla desteklenmelidir. Operatörler, makinenin hangi durumlarda sıkışma riski yarattığını ve bu riskten nasıl kaçınacaklarını bizzat görmelidir.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kayıtlarının tutulması ve periyodik olarak tazelenmesi, hem yasal bir zorunluluktur hem de çalışanların güvenlik bilincini canlı tutmak için kritik bir yöntemdir.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name="Slide 22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Çalışma ve Durumsal Farkındalık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sırasında dikkat dağınıklığı, sıkışma kazalarının en yaygın nedenidir. Makine çalışırken sadece işe odaklanılmalı, çevredeki diğer çalışanlarla gereksiz konuşmalardan kaçınılmalıdır.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Enerji kesme ve kilitleme (LOTO) prosedürleri, bakım ve temizlik sırasında makinenin beklenmedik bir şekilde çalışmasını engeller. Enerji kesilmeden hiçbir makineye müdahale edilmemelidir.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sahasının temiz ve düzenli tutulması, kayma ve düşme risklerini azaltarak makineye olan müdahalelerin daha güvenli yapılmasını sağlar. Düzensiz alanlar, dikkat dağınıklığını artırarak hatalı hamlelere yol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çerçevesinde, çalışanın kendi güvenliği kadar çalışma arkadaşlarının güvenliğinden de sorumlu olduğu bilinci, güvenli çalışma kültürünün temelini oluşturur.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name="Slide 22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Ağır Yük Kaldırma Temel Teknikleri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 kaldırmadan önce ayaklar omuz hizasında açılmalı ve yere sağlam basılarak denge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Sırt düz tutulmalı ve omurga üzerindeki baskıyı azaltmak için yük vücuda mümkün olduğunca yakın bir konumda taşınmalıdır.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 gereği, yükün ağırlık merkezi vücut merkezine yaklaştırılmalı ve ani hareketlerden kaçınılmalıdır.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Taşıma sırasında dönme hareketleri belden değil, ayak hareketleri ile yön değiştirilerek kontrollü bir şekilde gerçekleştirilmelidir.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name="Slide 22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Dizden Güç Alma ve Kaldırma Mekaniği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 yerden kaldırırken belden bükülmek yerine dizler bükülerek çömelme pozisyonu alınmalı ve ağırlık bacaklara verilmelidir.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Güç, bel kaslarından değil bacak kaslarından alınmalı; bu yöntem omurga üzerindeki baskıyı minimize ederek sakatlık riskini düşürür.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 çalışanların kas-iskelet sistemi yaralanmalarını önlemek için bu mekanik prensibin uygulanmasını zorunlu kılar.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 kaldırırken çene yukarıda tutularak başın dik pozisyonu korunmalı ve karın kasları hafifçe sıkılmalıdır.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Yeme-İçme ve Sigara Yasak Alanlarının Önemi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Gıda üretimi yapılan tesislerde ürün güvenliğini sağlamak amacıyla üretim alanlarında yeme, içme ve sigara kullanımı kesinlikle yasaktır; bu kuralın temel amacı, dışarıdan gelebilecek fiziksel, kimyasal ve biyolojik kontaminasyon riskini minimize etmektir.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hijyenik çalışma şartlarını sağlamakla yükümlüdür; yasakların ihlali hem ürün kalitesini tehlikeye atar hem de ciddi iş sağlığı riskleri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Yasak alanların belirlenmesi, çalışanların sağlık bilincini artırırken aynı zamanda üretim hattında oluşabilecek istenmeyen yabancı madde karışımlarını da proaktif bir yaklaşımla engeller.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0.xml><?xml version="1.0" encoding="utf-8"?>
<p:sld xmlns:a="http://schemas.openxmlformats.org/drawingml/2006/main" xmlns:r="http://schemas.openxmlformats.org/officeDocument/2006/relationships" xmlns:p="http://schemas.openxmlformats.org/presentationml/2006/main">
  <p:cSld name="Slide 23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Yardımcı Taşıma Araçlarının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Manuel taşıma yerine el arabası, transpalet veya konveyör sistemleri gibi yardımcı araçlar tercih edilerek fiziksel riskler azaltılmalıdır.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riskleri ortadan kaldırmak için gerekli teknik önlemleri almakla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Taşıma araçlarının periyodik bakımları düzenli yapılmalı ve bu araçlar sadece eğitimli personel tarafından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Araç kullanımı, çalışanların kas-iskelet sistemi üzerinde oluşan aşırı yükü engellemede en etkili ve sürdürülebilir yöntemdir.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name="Slide 23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Ekip Halinde Taşıma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Çok ağır veya büyük hacimli yükler tek başına taşınmamalı, güvenli ekip çalışması prensipleriyle hareket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ekip koordinasyonu için bir lider belirlenmeli ve tüm hareketler senkronize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Kaldırma ve bırakma komutları net bir şekilde verilmeli, ekip üyeleri birbirlerinin hareketlerini takip 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Ekipte yer alan kişilerin fiziksel kapasiteleri birbirine yakın olmalı ve taşıma rotası önceden temizlenmelidir.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2.xml><?xml version="1.0" encoding="utf-8"?>
<p:sld xmlns:a="http://schemas.openxmlformats.org/drawingml/2006/main" xmlns:r="http://schemas.openxmlformats.org/officeDocument/2006/relationships" xmlns:p="http://schemas.openxmlformats.org/presentationml/2006/main">
  <p:cSld name="Slide 23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Bireysel Kapasite ve Ağırlık Limitleri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çalışanın fiziksel kapasitesi farklıdır; bireysel sınırların ötesinde yük kaldırmak ciddi meslek hastalıklarına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 yükün ağırlığı, taşıma mesafesi ve ortam koşulları konusunda belirli limitler ve standartlar belirlemiştir.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kendilerini zorlayan ağırlıklar ile karşılaştıklarında mutlaka destek istemeli veya uygun taşıma araçlarına başvurmalıdır.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hekimi tarafından yapılan sağlık gözetimleri, çalışanın taşıyabileceği bireysel limitlerin belirlenmesinde kritik bir rol oynamaktadır.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name="Slide 23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Tekrarlı Hareketler ve Kas-İskelet Sistemi Rahatsızlıkları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Tekrarlı hareketler, kısa sürede aynı kas grubunun sürekli çalışması sonucu kas-iskelet sistemi rahatsızlıklarına yol açar; bu durum 6331 sayılı İş Sağlığı ve Güvenliği Kanunu kapsamında iş sağlığı riski olarak değerlendirilir.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Sürekli tekrarlanan el ve bilek hareketleri tendinit veya karpal tünel sendromu gibi kronik hastalıklara sebebiyet verebilir; erken aşamada fark edilip önlem alınması kalıcı hasarları engeller.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vücutlarında hissettikleri ilk ağrı veya uyuşma belirtisinde durumu işyeri hekimine bildirmeli; gerekli tıbbi takip ve işyeri düzenlemesi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Risklerin azaltılması için iş tasarımında ergonomik iyileştirmeler öncelikli olmalı, çalışanların maruziyeti minimize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name="Slide 23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Gıda Üretiminde Doğrama ve Paketleme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Gıda sektöründeki doğrama ve paketleme hatları, saniyeler içinde tekrarlanan yüksek hızdaki hareketler nedeniyle ergonomik risklerin yoğun olduğu alanlardır; bu süreçlerde el ve kol kasları sürekli statik yük altında kalır.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Uzun süreli aynı pozisyonda çalışma, kas yorgunluğunu artırarak doku zedelenmelerine neden olabilir; 6331 sayılı İş Sağlığı ve Güvenliği Kanunu gereği bu alanlarda düzenli ergonomik risk değerlendirmesi yapılması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akışında kullanılan ekipmanların yüksekliği ve açısı, çalışanın boyuna göre ayarlanmalı; çalışma tezgahları, kol ve omuz hizasında vücudu zorlamayacak şekilde optimize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bu süreçlerdeki duruş bozuklukları sürekli gözlemlenmeli ve gerekli düzeltici mühendislik önlemleri zamanında devreye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name="Slide 23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Ergonomik Risk Yönetiminde İş Rotasyonu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rotasyonu, aynı kas grubunun sürekli kullanılmasını engellemek için çalışanların gün içerisinde farklı fiziksel gereksinimleri olan görevlere geçiş yapmasıdır; bu yöntem kas-iskelet sistemi üzerindeki statik yükü dağıtır.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Farklı kas gruplarının çalıştırılması, tek bir bölgeye binen yükü azaltarak riskleri düşürür; 6331 sayılı İş Sağlığı ve Güvenliği Kanunu çerçevesinde idari bir önlem olarak uygulanması tavsiye edilir.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Rotasyon planlaması yapılırken çalışanların yetkinlikleri ve görevlerin fiziksel zorluk dereceleri dikkate alınmalı, adil bir dağılım sağlanmalıdır; tüm çalışanların süreçlere katılımı ergonomik iyileşmeyi destekler.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Rotasyonun etkinliği düzenli aralıklarla izlenmeli ve fiziksel şikayetlerdeki değişimler kayıt altına alınarak uygulamanın başarısı değerlendirilmelidir.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6.xml><?xml version="1.0" encoding="utf-8"?>
<p:sld xmlns:a="http://schemas.openxmlformats.org/drawingml/2006/main" xmlns:r="http://schemas.openxmlformats.org/officeDocument/2006/relationships" xmlns:p="http://schemas.openxmlformats.org/presentationml/2006/main">
  <p:cSld name="Slide 23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Dinlenme Molalarının İyileştirici Etkisi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ve kısa süreli dinlenme molaları, kasların toparlanması ve metabolik yorgunluğun giderilmesi için kritik öneme sahiptir; bu molalar, sürekli tekrarlı hareketlerin yarattığı stresi vücuttan uzaklaştırmada en etkili yöntemlerden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mevzuatında belirtilen molalar, sadece genel dinlenme değil, kas-iskelet sağlığını korumak adına aktif dinlenme fırsatı olarak kullanılmalıdır; bu süre zarfında çalışanlar zorlayıcı hareketlerden kaçınmalıdır.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düzeni, yoğun iş temposunda kısa ve sık molalara izin verecek şekilde planlanmalı; molaların süresi ve sıklığı, yapılan işin fiziksel zorluk derecesine göre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Dinlenme sürelerinin verimli kullanılması, gün sonundaki yorgunluk seviyesini düşürerek uzun vadeli meslek hastalıklarının önlenmesine doğrudan katkı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7.xml><?xml version="1.0" encoding="utf-8"?>
<p:sld xmlns:a="http://schemas.openxmlformats.org/drawingml/2006/main" xmlns:r="http://schemas.openxmlformats.org/officeDocument/2006/relationships" xmlns:p="http://schemas.openxmlformats.org/presentationml/2006/main">
  <p:cSld name="Slide 23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İşyerinde Ergonomik Egzersiz ve Esneme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yapılan kısa süreli esneme ve germe egzersizleri, kasların kan dolaşımını artırarak doku beslenmesini iyileştirir; bu egzersizler, tekrarlı hareketlerin neden olduğu gerginliği azaltmada yardımcı bir önlemdir.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Egzersiz programları, 6331 sayılı İş Sağlığı ve Güvenliği Kanunu kapsamında sağlığı koruyucu idari tedbirler arasında yer alır; ancak egzersizler uzman denetiminde ve vücudu zorlamayacak şekilde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kendi çalışma istasyonlarında yapabileceği basit boyun, omuz ve el bileği hareketleri, kasların esnekliğini koruyarak sakatlanma riskini minimize eder; bu hareketler günlük rutinin bir parçası haline getirilmelidir.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Egzersizlerin düzenli uygulanması, çalışan motivasyonunu artırırken fiziksel şikayetlerin azalmasına ve iş verimliliğinin yükselmesine katkı sağlayan basit ama etkili bir uygulamadır.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8.xml><?xml version="1.0" encoding="utf-8"?>
<p:sld xmlns:a="http://schemas.openxmlformats.org/drawingml/2006/main" xmlns:r="http://schemas.openxmlformats.org/officeDocument/2006/relationships" xmlns:p="http://schemas.openxmlformats.org/presentationml/2006/main">
  <p:cSld name="Slide 23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Ergonomik Çalışma İstasyonu Düzenleme İlkeleri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istasyonları, İşyeri Bina ve Eklentilerinde Alınacak Sağlık ve Güvenlik Önlemlerine İlişkin Yönetmelik gereği çalışanların fiziksel özelliklerine uygun olarak tasarlanmalıdır.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İstasyon tasarımı, tekrarlı hareketleri minimize edecek ve çalışanların doğal duruşunu koruyacak şekilde planlanmalı, ekipmanlar iş akışına göre en verimli şekilde yerleştirilmelidir.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Düzenleme yapılırken çalışma alanı, el ve kol hareket mesafeleri dikkate alınarak, uzanma ve eğilme gibi zorlayıcı hareketlerin önüne geçilmesi hedeflenmektedir.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İstasyon düzeni, temizlik ve bakım süreçlerini kolaylaştıracak modüler yapıda kurulmalı, gıda hijyeni ile iş güvenliği gereklilikleri bir arada değerlendirilmelidir.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9.xml><?xml version="1.0" encoding="utf-8"?>
<p:sld xmlns:a="http://schemas.openxmlformats.org/drawingml/2006/main" xmlns:r="http://schemas.openxmlformats.org/officeDocument/2006/relationships" xmlns:p="http://schemas.openxmlformats.org/presentationml/2006/main">
  <p:cSld name="Slide 23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Çalışma Yüzeyi ve Yükseklik Ayarları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yüzeylerinin yüksekliği, yapılan işin türüne (hassas işler, ağır yük taşıma, ayakta/oturarak çalışma) göre ayarlanabilir sistemler ile optimize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Ayakta yapılan işlerde tezgah yüksekliği dirsek hizasının biraz altında tutulmalı, böylece omuz ve boyun kaslarındaki statik yüklenme azaltılmalıdır.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Ekranlı araçlarla çalışılan bölümlerde, Ekranlı Araçlarla Çalışmalarda Sağlık ve Güvenlik Önlemleri Hakkında Yönetmelik uyarınca ekran yüksekliği göz hizasında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Ayarlanabilir çalışma masaları veya platformları, farklı boylardaki çalışanların aynı istasyonda güvenle çalışmasına olanak tanıyarak kas-iskelet sistemi hastalıklarını önler.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Üretim Alanlarında Fiziksel Ayrım ve Hijyenik Sınırlar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Üretim sahaları ile mola alanları arasında fiziksel bir bariyer oluşturulması, çapraz bulaşmayı önlemek adına hayati öneme sahiptir; bu alanlar arasında geçişlerde personelin giysi temizliği ve hijyenik kurallara uyumu sürekli olarak denetlenmelidir.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çerçevesinde işveren, işyerinin fiziksel düzenlemesini hijyenik standartlara uygun hale getirmekle görevlidir; fiziksel sınırların netleşmesi, çalışanların yanlışlıkla yasaklı bölgelere girmesini engelleyerek operasyonel güvenliği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Alanlar arası geçiş noktalarında el dezenfeksiyon üniteleri ve giysi değiştirme kabinlerinin bulunması, hijyen zincirinin kopmadan devam etmesini sağlayan temel mühendislik önlemleridir.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0.xml><?xml version="1.0" encoding="utf-8"?>
<p:sld xmlns:a="http://schemas.openxmlformats.org/drawingml/2006/main" xmlns:r="http://schemas.openxmlformats.org/officeDocument/2006/relationships" xmlns:p="http://schemas.openxmlformats.org/presentationml/2006/main">
  <p:cSld name="Slide 24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Ekipman ve Malzeme Erişim Bölgeleri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Sık kullanılan araç ve gereçler, genel ergonomi (çalışma istasyonu erişim bölgesi) ilkelerine uygun olarak, çalışanın 'birincil erişim bölgesi' yani dirseklerin vücuda yakın olduğu alanda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Malzeme akışı, çalışanın vücudunu döndürmesini gerektirmeyecek şekilde lineer veya U tipi bir düzende kurgulanmalı, torsiyonel (dönme) hareketler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istasyonunda ağır nesneler diz seviyesi ile göğüs seviyesi arasında konumlandırılmalı, çok sık ihtiyaç duyulmayan ekipmanlar daha uzak raflara yerleştirilmelidir.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Erişim bölgelerinin optimize edilmesi, çalışma hızını artırırken aynı zamanda fiziksel eforu düşürerek iş kazası risklerini minimize eder.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1.xml><?xml version="1.0" encoding="utf-8"?>
<p:sld xmlns:a="http://schemas.openxmlformats.org/drawingml/2006/main" xmlns:r="http://schemas.openxmlformats.org/officeDocument/2006/relationships" xmlns:p="http://schemas.openxmlformats.org/presentationml/2006/main">
  <p:cSld name="Slide 24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Doğru Vücut Duruşu ve Ergonomi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6331 sayılı İş Sağlığı ve Güvenliği Kanunu kapsamında sağlıklı bir duruş sergilemeleri için istasyonlar nötr duruşu destekleyecek şekilde tasarlanmalıdır.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Ayakta çalışırken vücut ağırlığı her iki ayağa eşit dağıtılmalı ve gerekiyorsa ayak destekleri kullanılarak beldeki gerginlik azaltılmalıdır.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Oturan çalışanlar için bel destekli ve yüksekliği ayarlanabilir sandalyeler kullanılmalı, ayakların yere tam basması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Uzun süreli statik duruşlardan kaçınmak için kısa periyotlarla pozisyon değişikliği yapılmalı veya esneme hareketleri ile kas grupları dinlendirilmelidir.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2.xml><?xml version="1.0" encoding="utf-8"?>
<p:sld xmlns:a="http://schemas.openxmlformats.org/drawingml/2006/main" xmlns:r="http://schemas.openxmlformats.org/officeDocument/2006/relationships" xmlns:p="http://schemas.openxmlformats.org/presentationml/2006/main">
  <p:cSld name="Slide 24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İstasyonu İyileştirme ve Denetim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Risk Değerlendirmesi Yönetmeliği uyarınca, çalışma istasyonları düzenli aralıklarla gözden geçirilmeli ve iyileştirme ihtiyaçları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Çalışanlardan gelen geri bildirimler, istasyon düzenindeki ergonomik sorunların tespiti için en değerli veri kaynağıdır ve mutlaka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İyileştirme süreçlerinde, teknolojik yenilikler ve otomasyon imkanları değerlendirilerek manuel iş yükü kademeli olarak azaltılmalıdır.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Yapılan her değişiklikten sonra, istasyonun yeni düzeninin güvenli ve verimli olup olmadığı test edilmeli, gerekirse ek düzenlemeler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name="Slide 24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Dinlenme Molaları ve Egzersizlerin Önemi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çalışanların sağlığını korumak amacıyla uygun dinlenme aralıkları belirlemekle yükümlüdür; düzenli molalar kas ve iskelet sistemi rahatsızlıklarını önlemede kritik bir rol oynar.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Dinlenme molaları sadece fiziksel yorgunluğu gidermekle kalmaz, aynı zamanda zihinsel odaklanmayı artırarak iş kazası risklerini azaltır; bu molalar sırasında yapılan hafif egzersizler kan dolaşımını hızlandırır ve kas gerginliğini azaltır.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Gıda üretim tesislerinde sürekli ayakta duran veya tekrarlı hareket yapan personelin, her çalışma periyodu sonunda kısa süreli esneme yapması, uzun vadeli meslek hastalıklarının oluşumunu engellemek için hayati bir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Egzersiz programları, çalışanın yaptığı işin türüne göre özel olarak tasarlanmalı ve profesyonel rehberlik eşliğinde uygulanmalıdır; düzenli yapılan bu hareketler, işyerindeki ergonomik risk etmenlerini minimize ederek verimliliği destekler.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4.xml><?xml version="1.0" encoding="utf-8"?>
<p:sld xmlns:a="http://schemas.openxmlformats.org/drawingml/2006/main" xmlns:r="http://schemas.openxmlformats.org/officeDocument/2006/relationships" xmlns:p="http://schemas.openxmlformats.org/presentationml/2006/main">
  <p:cSld name="Slide 24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Mikro Molalar ile Kas Yorgunluğunu Azaltma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Mikro molalar, iş akışını bozmadan 1 ile 3 dakika arasında yapılan çok kısa süreli dinlenme aralıklarıdır; bu molalar tekrarlı hareketlerin yarattığı lokal kas yorgunluğunu ve doku üzerindeki baskıyı hafifletir.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Özellikle paketleme veya ayıklama gibi sürekli el-kol hareketlerinin yapıldığı gıda üretim hatlarında, belirli aralıklarla verilen mikro molalar karpal tünel sendromu gibi ergonomik rahatsızlıkların önüne geçmek için oldukça etkilidir.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iş sırasında kısa bir an durup el ve bileklerini serbest bırakarak kaslarını gevşetmeli ve gözlerini ekran veya üretim hattından ayırarak dinlendirmelidir; bu basit uygulama dikkat dağınıklığını da azaltır.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Mikro molaların sıklığı, yapılan işin yoğunluğuna ve kullanılan ekipmanın ergonomik özelliklerine göre belirlenmelidir; bu süreçte çalışanın kendi vücudunu dinlemesi ve yorgunluk sinyallerini doğru okuması büyük önem taşır.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5.xml><?xml version="1.0" encoding="utf-8"?>
<p:sld xmlns:a="http://schemas.openxmlformats.org/drawingml/2006/main" xmlns:r="http://schemas.openxmlformats.org/officeDocument/2006/relationships" xmlns:p="http://schemas.openxmlformats.org/presentationml/2006/main">
  <p:cSld name="Slide 24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Etkili Germe Hareketleri ve Uygulaması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Germe hareketleri, kas esnekliğini artırmak ve eklem hareket açıklığını korumak için yapılır; özellikle omuz, boyun ve bel bölgesindeki gerginliği azaltmak için kontrollü ve yavaş esneme teknikleri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Gıda sektöründeki çalışanlar için boyun ve omuz germe hareketleri, uzun süre aynı pozisyonda kalmanın yarattığı ağrıları gidermede çok etkilidir; hareketler sırasında ani ve zorlayıcı hareketlerden kaçınılması esastır.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germe hareketi 15-20 saniye kadar sabit tutulmalı ve nefes kontrolü ile desteklenmelidir; bu süre kasların gevşemesi ve kan akışının ilgili bölgeye daha iyi ulaşması için gereken minimum süredir.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Egzersizler sırasında ağrı hissedilmesi durumunda hareket derhal durdurulmalı ve ilgili bölge dinlendirilmelidir; germe hareketlerinin amacı vücudu yormak değil, çalışma kapasitesini koruyacak şekilde rahatlatmaktır.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6.xml><?xml version="1.0" encoding="utf-8"?>
<p:sld xmlns:a="http://schemas.openxmlformats.org/drawingml/2006/main" xmlns:r="http://schemas.openxmlformats.org/officeDocument/2006/relationships" xmlns:p="http://schemas.openxmlformats.org/presentationml/2006/main">
  <p:cSld name="Slide 24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Ergonomik Duruş Değiştirme Teknikleri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sırasında aynı pozisyonda uzun süre kalmak, vücudun belirli bölgelerine aşırı yük binmesine neden olur; bu yüzden belirli aralıklarla duruş değiştirmek, vücut ağırlığını farklı kas gruplarına dağıtmayı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Üretim hattında sabit duran çalışanlar, ağırlıklarını bir ayaktan diğerine aktararak veya hafif adımlarla yürüyerek alt ekstremite üzerindeki statik yükü azaltabilir; bu durum kan dolaşımını destekleyerek ödem oluşumunu engeller.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Oturarak çalışan personelin, sandalye yüksekliğini ve oturma açısını gün içinde değiştirmesi veya dik duruşu hatırlatan ergonomik düzeltmeler yapması, omurga sağlığının korunması adına oldukça değerlidir.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Duruş değiştirme, sadece fiziksel bir rahatlama değil, aynı zamanda işe karşı olan dikkati tazeleyen bir yöntemdir; doğru duruş alışkanlıkları, İSG mevzuatı ve ergonomi ilkeleri doğrultusunda eğitimlerle desteklenmelidir.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7.xml><?xml version="1.0" encoding="utf-8"?>
<p:sld xmlns:a="http://schemas.openxmlformats.org/drawingml/2006/main" xmlns:r="http://schemas.openxmlformats.org/officeDocument/2006/relationships" xmlns:p="http://schemas.openxmlformats.org/presentationml/2006/main">
  <p:cSld name="Slide 24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Sonu Toparlanma ve Dinlenme Süreci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günü tamamlandıktan sonra vücudun toparlanması, ertesi güne zinde başlamak için temel şarttır; iş sonrası yapılan hafif fiziksel aktiviteler, gün boyu biriken laktik asidin vücuttan atılmasına yardımcı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iş çıkışında yeterli uyku ve kaliteli beslenme ile desteklenen bir dinlenme süreci geçirmeleri, 6331 sayılı Kanun'un öngördüğü genel sağlık gözetimi kapsamında işverenin de dolaylı olarak teşvik etmesi gereken bir durumdur.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yaşanabilecek zihinsel yorgunluğu atmak için hobilerle ilgilenmek veya sessiz bir ortamda dinlenmek, stres seviyesini düşürerek uzun vadeli psikososyal riskleri azaltır; bu süreç çalışanın genel İSG bilincini de güçlendirir.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Toparlanma süreci, sadece bedensel değil zihinsel bir detoks niteliği taşımalıdır; bu sayede iş kazalarına yol açabilecek dikkat dağınıklıkları ve tükenmişlik hissi gibi olumsuz durumların önüne geçilerek güvenli bir çalışma kültürü oluşturulur.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8.xml><?xml version="1.0" encoding="utf-8"?>
<p:sld xmlns:a="http://schemas.openxmlformats.org/drawingml/2006/main" xmlns:r="http://schemas.openxmlformats.org/officeDocument/2006/relationships" xmlns:p="http://schemas.openxmlformats.org/presentationml/2006/main">
  <p:cSld name="Slide 24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Duruş Bozukluklarını Önleme Stratejileri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Duruş bozuklukları, gıda üretim hatlarında uzun süre ayakta durma veya tekrarlı hareketler nedeniyle ortaya çıkan kas-iskelet sistemi rahatsızlıklarının temelidir.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 kapsamında, yükün vücuda yakın tutulması ve omurganın dik pozisyonunu koruyacak şekilde kaldırma tekniklerinin uygulanması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Statik yüklenmeyi azaltmak için çalışma alanında periyodik pozisyon değişiklikleri yapılmalı ve vücudun tek bir bölgesi üzerindeki baskı dengeli dağıtılmalıdır.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istasyonları, çalışanın boyuna ve yaptığı işin niteliğine göre optimize edilerek, eğilme ve uzanma gibi zorlayıcı hareketler minimuma indirilmelidir.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9.xml><?xml version="1.0" encoding="utf-8"?>
<p:sld xmlns:a="http://schemas.openxmlformats.org/drawingml/2006/main" xmlns:r="http://schemas.openxmlformats.org/officeDocument/2006/relationships" xmlns:p="http://schemas.openxmlformats.org/presentationml/2006/main">
  <p:cSld name="Slide 24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Nötr Duruşun Korunması ve Önemi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Nötr duruş, vücudun eklemlerinin en az stres altında olduğu, kasların dengeli çalıştığı ve omurganın doğal S eğrisini koruduğu en güvenli pozisyondur.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sırasında omuzların gevşek bırakılması, dirseklerin gövdeye yakın tutulması ve el bileklerinin düz bir hatta olması, tekrarlı hareket kaynaklı tendon hasarlarını önler.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uyarınca, çalışanların doğal hareket kapasitesini zorlamayan düzenlemeler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Başın öne eğilmediği, ekran veya çalışma yüzeyinin göz hizasında olduğu bir düzenleme, boyun ve sırt kaslarındaki gerilmeyi belirgin şekilde azaltmaktadır.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Belirlenmiş Mola ve Sosyal Alanların Düzenlenmesi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Yeme-içme ve sigara molaları, üretim sahasından tamamen izole edilmiş, havalandırması yeterli ve temizliği periyodik olarak yapılan belirlenmiş özel alanlarda gerçekleştirilmelidir; bu alanların dışında yapılacak her türlü tüketim eylemi hijyen protokollerine aykırıdır.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ilgili mevzuat gereği çalışanlar için uygun sosyal tesisler sağlamakla yükümlüdür; mola alanlarının düzenli olması, çalışan sağlığını korurken aynı zamanda işyerindeki disiplini ve güvenlik kültürünü de güçlendirmektedir.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Mola alanlarında çöp kutularının kapaklı olması ve atıkların günlük olarak uzaklaştırılması, haşere ve kemirgen girişini engelleyen temel bir önleyici tedbirdir.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0.xml><?xml version="1.0" encoding="utf-8"?>
<p:sld xmlns:a="http://schemas.openxmlformats.org/drawingml/2006/main" xmlns:r="http://schemas.openxmlformats.org/officeDocument/2006/relationships" xmlns:p="http://schemas.openxmlformats.org/presentationml/2006/main">
  <p:cSld name="Slide 25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Ayarlanabilir Çalışma İstasyonları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uyarınca, kullanılan ekipmanların çalışanın fiziksel özelliklerine göre ayarlanabilir olması esastır.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Yüksekliği ayarlanabilir çalışma masaları ve sandalyeler, farklı boylardaki çalışanların aynı istasyonda ergonomik standartlarda çalışabilmesine olanak tanır.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Ayak destekleri, çalışma yüzeyi ile boy farkı olan çalışanlar için omurganın desteklenmesini sağlayarak, bel bölgesindeki yükü hafifleten kritik bir donanımdır.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Ekipmanların ayar mekanizmaları düzenli olarak kontrol edilmeli, kilitli veya bozuk ayar sistemleri derhal iş güvenliği birimine bildirilerek tamir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1.xml><?xml version="1.0" encoding="utf-8"?>
<p:sld xmlns:a="http://schemas.openxmlformats.org/drawingml/2006/main" xmlns:r="http://schemas.openxmlformats.org/officeDocument/2006/relationships" xmlns:p="http://schemas.openxmlformats.org/presentationml/2006/main">
  <p:cSld name="Slide 25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Ergonomik Farkındalık ve Semptom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kendi vücutlarını dinlemesi ve ergonomik risklerin erken belirtilerini tanıması, meslek hastalıklarını önlemede en etkili savunma mekanizmasıdır.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sırasında hissedilen sürekli karıncalanma, uyuşma veya bölgesel ağrılar, vücudun verdiği bir uyarı sinyalidir ve ciddiye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İş Sağlığı ve Güvenliği Eğitimlerinin Usul ve Esasları Hakkında Yönetmelik gereği, çalışanlar ergonomik riskler ve korunma yolları konusunda düzenli bilgilendirilmelidir.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ağrı veya rahatsızlık hissedildiğinde, bu durumun üst amirlere ve işyeri hekimine vakit kaybetmeden rapor edilmesi, kalıcı hasarların önüne geçilmesini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2.xml><?xml version="1.0" encoding="utf-8"?>
<p:sld xmlns:a="http://schemas.openxmlformats.org/drawingml/2006/main" xmlns:r="http://schemas.openxmlformats.org/officeDocument/2006/relationships" xmlns:p="http://schemas.openxmlformats.org/presentationml/2006/main">
  <p:cSld name="Slide 25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Egzersiz ve Mikro-Mola Uygulamaları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Uzun süreli statik çalışmalarda, kasların kan dolaşımını tazelemek için her saat başı yapılan 5 dakikalık esneme hareketleri, kas yorgunluğunu ciddi oranda azaltır.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ortamında uygulanabilecek boyun, omuz, sırt ve el bileği egzersizleri, dokuların esnekliğini koruyarak sakatlanma riskini düşürmektedir.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yapılan düzenli mola ve egzersiz programları, İş Sağlığı ve Güvenliği Hizmetleri Yönetmeliği kapsamında sağlık gözetimi faaliyetlerini destekleyici niteliktedir.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Egzersizler, zorlayıcı hareketler içermemeli, yavaş ve kontrollü bir şekilde yapılmalı; herhangi bir ağrı durumunda egzersize hemen son verilmelidir.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3.xml><?xml version="1.0" encoding="utf-8"?>
<p:sld xmlns:a="http://schemas.openxmlformats.org/drawingml/2006/main" xmlns:r="http://schemas.openxmlformats.org/officeDocument/2006/relationships" xmlns:p="http://schemas.openxmlformats.org/presentationml/2006/main">
  <p:cSld name="Slide 25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Mutfaklarda F Sınıfı Yağ Yangınları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Gıda işletmelerinin mutfak bölümlerinde kullanılan bitkisel ve hayvansal yağlar, yüksek sıcaklıklara ulaştığında kendiliğinden tutuşarak F sınıfı yangınlara neden olmaktadır; bu tür yangınlar klasik yangınlardan çok daha hızlı yayılır.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gereği, ticari mutfaklarda yağ birikintilerinin düzenli temizlenmesi ve yangın riskinin minimize edilmesi işverenin temel sorumluluğudur; ihmal edilmesi ciddi hasarlara yol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Mutfaklarda oluşan yağ yangınları, derin yağ kızartıcılar ve fritözler çevresinde yoğunlaşır; bu alanlarda personelin yangın anında soğukkanlılıkla hareket etmesi, yangının büyümesini engelleyen en kritik faktördür.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riski taşıyan mutfak ekipmanları, yanıcı maddelerden uzak tutulmalı ve çalışma alanında her zaman uygun yangın söndürme ekipmanı hazır bulundurulmalıdır; acil durum planları mutlaka bu riskleri kapsamalıdır.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4.xml><?xml version="1.0" encoding="utf-8"?>
<p:sld xmlns:a="http://schemas.openxmlformats.org/drawingml/2006/main" xmlns:r="http://schemas.openxmlformats.org/officeDocument/2006/relationships" xmlns:p="http://schemas.openxmlformats.org/presentationml/2006/main">
  <p:cSld name="Slide 25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F Sınıfı Yangın Söndürücülerin İşlevi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 sınıfı yangın söndürücüler, yağın yüzeyinde bir tabaka oluşturarak oksijenle temasını kesen ve kimyasal reaksiyonla sabunlaşma sağlayan özel içerikli maddelerdir; bu süreç soğutma etkisiyle yangını tamamen söndürür.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Diğer söndürücüler yağ üzerinde etkisiz kalırken, F sınıfı söndürücüler yağın tekrar alev almasını önleyen koruyucu bir katman meydana getirir; bu nedenle mutfaklarda mutlaka bulundurulması yasal bir gerekliliktir.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uyarınca, F sınıfı söndürücüler kullanıma hazır, erişilebilir ve periyodik olarak kontrol edilmiş şekilde tutulmalıdır; yanlış söndürücü kullanımı yangını şiddetlendirebilir.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Personelin, söndürücünün üzerindeki kullanım talimatlarını okuması ve nasıl müdahale edileceğini uygulamalı olarak bilmesi gerekir; acil durumlarda yanlış ekipman seçimi ciddi yaralanmalara ve maddi kayıplara neden olabilir.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5.xml><?xml version="1.0" encoding="utf-8"?>
<p:sld xmlns:a="http://schemas.openxmlformats.org/drawingml/2006/main" xmlns:r="http://schemas.openxmlformats.org/officeDocument/2006/relationships" xmlns:p="http://schemas.openxmlformats.org/presentationml/2006/main">
  <p:cSld name="Slide 25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Sabit Davlumbaz Söndürme Sistemleri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Ticari mutfak davlumbazları, içerisinde biriken yağ kalıntıları nedeniyle yangınların en sık başladığı ve en hızla yayıldığı noktalardır; bu yüzden otomatik sabit söndürme sistemleri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Davlumbaz söndürme sistemleri, sıcaklık sensörleri sayesinde yangını algıladığı anda otomatik olarak devreye girer; bu sistemler gaz veya elektrik akışını keserek yangın kaynağını anında izole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mutfak havalandırma sistemlerinin yangın güvenliği açısından periyodik olarak denetlenmesini ve sistemin her zaman aktif olmasını şart koşmaktadır; sistemin devredışı bırakılması kabul edilemez.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Otomatik sistemler, personelin müdahale edemeyeceği kadar büyük veya hızlı gelişen yangınlarda hayat kurtarıcıdır; sistemin kurulumu ve testleri yetkili servisler tarafından yapılmalı, kayıtları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6.xml><?xml version="1.0" encoding="utf-8"?>
<p:sld xmlns:a="http://schemas.openxmlformats.org/drawingml/2006/main" xmlns:r="http://schemas.openxmlformats.org/officeDocument/2006/relationships" xmlns:p="http://schemas.openxmlformats.org/presentationml/2006/main">
  <p:cSld name="Slide 25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Yağ Yangınlarında Suyun Tehlikesi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Yağ yangınlarına kesinlikle su ile müdahale edilmemelidir; su, yağın altına daldığında aniden buharlaşarak yağın çevreye patlama şeklinde sıçramasına ve yangının geniş bir alana yayılmasına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Su ve sıcak yağın birleşimi, büyük bir ateş topu oluşturarak personelin ciddi yanıklara maruz kalmasına sebebiyet verir; bu durum mutfaklarda en sık yapılan ve en tehlikeli olan hatalardan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uygun olmayan söndürme maddelerinin kullanılmasının tehlikelerini vurgular; suyun elektriksel risk taşıyan alanlarda da kesinlikle kullanılmaması gerektiğini unutmamak gerekir.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anında panik yaparak en yakın su kaynağına yönelmek yerine, mutfakta bulunan F sınıfı söndürücülere veya battaniyelere yönelmek hayat kurtarır; eğitimler sırasında bu riskli davranışlar özellikle gösterilmelidir.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7.xml><?xml version="1.0" encoding="utf-8"?>
<p:sld xmlns:a="http://schemas.openxmlformats.org/drawingml/2006/main" xmlns:r="http://schemas.openxmlformats.org/officeDocument/2006/relationships" xmlns:p="http://schemas.openxmlformats.org/presentationml/2006/main">
  <p:cSld name="Slide 25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Sistem Bakımı ve Periyodik Kontroller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söndürme sistemlerinin ve ekipmanlarının sürekliliği, periyodik bakımların zamanında yapılmasına bağlıdır; bakım, sistemin acil durumda çalışacağının tek garantisidir.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gereği, tüm yangın güvenlik sistemleri yetkili kişilerce düzenli kontrol edilmeli, nozzle uçları tıkanıklıklardan arındırılmalı ve sensörler kalibre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Personelin söndürme ekipmanını kullanma konusunda periyodik olarak eğitilmesi ve tatbikatlara katılması, sistemin etkinliğini artırır; eğitim almamış bir personelin sistemle müdahale etmesi risk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kayıtları, denetimlerde ibraz edilmek üzere güncel tutulmalıdır; arızalı veya miadı dolmuş ekipmanlar derhal yenisiyle değiştirilmeli, sistemin operasyonel hazır durumu her an korunmalıdır.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8.xml><?xml version="1.0" encoding="utf-8"?>
<p:sld xmlns:a="http://schemas.openxmlformats.org/drawingml/2006/main" xmlns:r="http://schemas.openxmlformats.org/officeDocument/2006/relationships" xmlns:p="http://schemas.openxmlformats.org/presentationml/2006/main">
  <p:cSld name="Slide 25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Gaz Kaçağı ve Patlama Riskleri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Gıda tesislerinde kullanılan doğal gaz veya LPG gibi yanıcı gazlar, sızıntı durumunda ortamdaki oksijenle karışarak patlayıcı atmosfer (ATEX) oluşturabilir; bu risk, Çalışanların Patlayıcı Ortamların Tehlikelerinden Korunması Hakkında Yönetmelik kapsamında değerlendirilmelidir.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Patlama riski, sadece açık alevle değil, statik elektrik, sıcak yüzeyler veya arızalı elektrikli ekipmanların yarattığı kıvılcımlarla da tetiklenebilir; bu nedenle tüm tesisatın düzenli topraklama kontrolleri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Gaz kaçağı belirtileri arasında çürük yumurta benzeri keskin koku, tıs sesi veya gaz dedektörlerinin sesli uyarıları yer alır; çalışanların bu belirtileri anında raporlaması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patlamadan korunma dokümanı hazırlayarak tesis içindeki riskli bölgeleri zone sınıflarına göre ayırmalı ve bu bölgelerde kullanılacak ekipmanları ATEX sertifikalı olanlarla değiştirmelidir.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9.xml><?xml version="1.0" encoding="utf-8"?>
<p:sld xmlns:a="http://schemas.openxmlformats.org/drawingml/2006/main" xmlns:r="http://schemas.openxmlformats.org/officeDocument/2006/relationships" xmlns:p="http://schemas.openxmlformats.org/presentationml/2006/main">
  <p:cSld name="Slide 25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Gaz Algılama ve İzleme Sistemleri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Gaz algılama sistemleri, ortamdaki yanıcı gaz konsantrasyonunu sürekli ölçerek alt patlama sınırına (LFL) ulaşılmadan erken uyarı veren hayati güvenlik donanımlarıdır; bu sistemlerin periyodik kalibrasyonu İşyeri Bina ve Eklentilerinde Alınacak Sağlık ve Güvenlik Önlemlerine İlişkin Yönetmelik gereğidir.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Dedektörler, gazın yoğunluğuna göre konumlandırılmalıdır; metan gibi havadan hafif gazlar için tavana yakın, LPG gibi havadan ağır gazlar için ise zemine yakın noktalar seçilmelidir.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 sadece sesli ve ışıklı uyarı vermekle kalmamalı, aynı zamanda merkezi otomasyon üzerinden gaz giriş vanasını otomatik kapatacak şekilde entegre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Dedektörlerin testleri yetkili servislerce yapılmalı ve yapılan tüm testlerin sonuçları, olası denetimlerde sunulmak üzere mutlaka yazılı kayıt altına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Kontaminasyon Riskine Karşı Koruyucu Önlemler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Gıda üretimi sırasında sigara dumanı, yemek kırıntıları veya içeceklerin üretim hattıyla temas etmesi, kritik bir gıda güvenliği ihlalidir; bu tür maddeler, ürünlerin mikrobiyolojik ve kimyasal bozulmasına yol açarak tüketici sağlığını ciddi oranda tehdit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üretim alanına girmeden önce tüm kişisel tüketim alışkanlıklarını geride bırakmalı ve hijyenik bariyerlerden geçmelidir; bu önlemler, 6331 sayılı İş Sağlığı ve Güvenliği Kanunu'nun işyerinde güvenli çalışma ortamı oluşturma prensibiyle doğrudan örtüşmektedir.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eşyaların üretim alanına sokulmaması ve sadece belirlenen dolaplarda muhafaza edilmesi, çapraz bulaşma riskini azaltan en etkili idari önlemlerden biridir.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0.xml><?xml version="1.0" encoding="utf-8"?>
<p:sld xmlns:a="http://schemas.openxmlformats.org/drawingml/2006/main" xmlns:r="http://schemas.openxmlformats.org/officeDocument/2006/relationships" xmlns:p="http://schemas.openxmlformats.org/presentationml/2006/main">
  <p:cSld name="Slide 26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Vana Kapatma ve Acil Müdahale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Gaz kaçağı şüphesi durumunda, ilk yapılacak müdahale ana gaz giriş vanasının kapatılmasıdır; bu vana, acil durumlarda kolayca erişilebilecek, net bir şekilde işaretlenmiş bir konumda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Yanıcı gaz kaçağında asıl tehlike patlama/tutuşmadır; sızıntının yoğun olduğu bölgeye GİRİLMEZ. Ana vana yalnızca dışarıdan güvenli erişilebilir konumdaysa kapatılır, ateşleme kaynakları (elektrik, telefon, statik) elenir ve bölge derhal tahliye edilerek uygun solunum ile Ex-korumalı ekipmanlı yetkili acil ekip beklenir.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planı dahilinde vana kapatma sorumluluğu, özel olarak eğitilmiş acil durum ekiplerine verilmelidir; bu kişilerin vana yerlerini ve kapatma prosedürünü ezbere bilmeleri gerekir.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Vanalar, korozyona karşı korunmalı ve düzenli aralıklarla elle test edilerek sıkışıp sıkışmadıkları kontrol edilmelidir; sıkışmış bir vana, acil durumda müdahaleyi imkansız kılarak riski artırır.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1.xml><?xml version="1.0" encoding="utf-8"?>
<p:sld xmlns:a="http://schemas.openxmlformats.org/drawingml/2006/main" xmlns:r="http://schemas.openxmlformats.org/officeDocument/2006/relationships" xmlns:p="http://schemas.openxmlformats.org/presentationml/2006/main">
  <p:cSld name="Slide 26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Havalandırma ve Ortam Kontrolü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Patlayıcı ortamların oluşmasını engellemenin en etkili yolu, İşyeri Bina ve Eklentilerinde Alınacak Sağlık ve Güvenlik Önlemlerine İlişkin Yönetmelik uyarınca, ortamın yeterli seviyede ve sürekli havalandırılmasıdır.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Havalandırma sistemi, gazın birikme ihtimali olan ölü noktaları (köşeler, tavan boşlukları) süpürecek şekilde tasarlanmalı ve egzost çıkışları güvenli bir açık alana yönlendirilmelidir.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Sızıntı durumunda, havalandırma sisteminin kıvılcım çıkarmayan (Ex-proof) özellikli olması zorunludur; aksi takdirde fan motoru, patlayıcı karışımı tetikleyen bir ateşleme kaynağına dönüşebilir.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Normal çalışma saatlerinde havalandırma sisteminin çalışıp çalışmadığı, basınç farkı anahtarları veya akış sensörleri ile sürekli izlenmeli; sistem durduğunda gaz girişi de otomatik olarak kesilmelidir.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2.xml><?xml version="1.0" encoding="utf-8"?>
<p:sld xmlns:a="http://schemas.openxmlformats.org/drawingml/2006/main" xmlns:r="http://schemas.openxmlformats.org/officeDocument/2006/relationships" xmlns:p="http://schemas.openxmlformats.org/presentationml/2006/main">
  <p:cSld name="Slide 26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Ateşli Çalışma Yasakları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Gaz sızıntısı riski olan bölgelerde, çalışma izin sistemi (hot work permit) uygulanmalı ve açık alevle çalışma, kaynak, taşlama gibi kıvılcım çıkaran işlemler kesinlikle yasaklanmalıdır; bu yasak, 6331 sayılı İş Sağlığı ve Güvenliği Kanunu'nun işverene yüklediği önlem alma sorumluluğunun bir parçasıdır.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patlayıcı ortamda cep telefonu, telsiz veya kıvılcım çıkarabilecek metal ayakkabı gibi ekipmanları kullanmaları yasaklanmalı ve bu bölgelere girişler sınırlandırılmalıdır.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Olası bir sızıntı anında, elektrikli şalterlerin kapatılması kıvılcım yaratabileceği için, şalterler önce sızıntı bölgesinin dışındaki güvenli bir noktadan izole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 içerisinde sigara içilmesi, çakmak taşınması veya yetkisiz ısıtıcıların kullanılması, gıda tesislerinde patlama riskini doğrudan artıran en temel güvensiz davranışlar arasındadır.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3.xml><?xml version="1.0" encoding="utf-8"?>
<p:sld xmlns:a="http://schemas.openxmlformats.org/drawingml/2006/main" xmlns:r="http://schemas.openxmlformats.org/officeDocument/2006/relationships" xmlns:p="http://schemas.openxmlformats.org/presentationml/2006/main">
  <p:cSld name="Slide 26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Elektrik ve Nemli Ortamlarda Güvenlik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Gıda üretim tesislerinde nemli ve ıslak zeminler, elektrik akımının vücut üzerinden geçişini kolaylaştırarak hayati risk oluşturur; bu nedenle elektrik tesisatı, Elektrik İç Tesisleri Yönetmeliği esaslarına uygun şekilde korunmalıdır.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Nemli ortamlarda kullanılan tüm elektrikli cihazların kablo yalıtımları düzenli olarak kontrol edilmeli, hasarlı kablolar derhal değiştirilmelidir; yalıtımı bozulmuş kablolar, kısa devre veya elektrik çarpması riskini artırmaktadır.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panoları, su sıçramalarına veya doğrudan neme maruz kalmayacak şekilde izole edilmiş alanlara yerleştirilmeli; panoların kapakları her zaman kilitli tutularak yetkisiz kişilerin erişimi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alanlarındaki elektrik bağlantıları, nemin neden olabileceği korozyonu önleyecek şekilde tasarlanmalı; bağlantı kutuları, su sızdırmaz özellikteki ekipmanlar ile korunmalıdır.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4.xml><?xml version="1.0" encoding="utf-8"?>
<p:sld xmlns:a="http://schemas.openxmlformats.org/drawingml/2006/main" xmlns:r="http://schemas.openxmlformats.org/officeDocument/2006/relationships" xmlns:p="http://schemas.openxmlformats.org/presentationml/2006/main">
  <p:cSld name="Slide 26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RCD ve Topraklama Sistemleri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Kaçak akım röleleri, elektrik tesisatında oluşabilecek kaçakları algılayarak devreyi milisaniyeler içerisinde keser; bu cihazlar, Elektrik Tesislerinde Topraklamalar Yönetmeliği gereği her türlü gıda tesisinde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Topraklama, elektrikli cihazların metal gövdeleri ile toprak arasında düşük dirençli bir yol oluşturarak, hata durumunda akımın güvenli bir şekilde toprağa akmasını sağlar; bu sistem, çalışanları dolaylı temas riskine karşı korur.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Kaçak akım rölelerinin test butonları, üretici talimatlarına uygun periyotlarla kontrol edilmeli; rölenin düzgün çalışıp çalışmadığı, test edilerek doğrulanmalıdır.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Topraklama direnç değerleri, yetkili mühendisler tarafından periyodik olarak ölçülmeli ve kayıt altına alınmalıdır; yüksek direnç değerleri, sistemin etkili bir koruma sağlamadığını gösterir ve derhal giderilmelidir.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5.xml><?xml version="1.0" encoding="utf-8"?>
<p:sld xmlns:a="http://schemas.openxmlformats.org/drawingml/2006/main" xmlns:r="http://schemas.openxmlformats.org/officeDocument/2006/relationships" xmlns:p="http://schemas.openxmlformats.org/presentationml/2006/main">
  <p:cSld name="Slide 26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Islak El ve Temas Kuralları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Elektrikli ekipmanlara ıslak ellerle dokunmak, vücudun elektriksel direncini düşürerek çarpılma riskini ciddi oranda artırır; bu nedenle gıda sektöründe eldiven kullanımı veya ekipmanların kuru tutulması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elektrikle çalışan bir makineyi kullanmadan önce ellerinin ve çalıştığı zeminin kuru olduğundan emin olmalı; temizlik işlemleri sırasında makinelerin elektrik bağlantısı kesilmelidir.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Islak çalışma ortamlarında, elektrikli cihazların anahtarlarına veya fişlerine dokunurken yalıtkan paspaslar veya uygun eldivenler kullanılmalı; operatörler, elektriksel risklere karşı düzenli olarak bilgilendirilmelidir.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Elektrikli makinelere ıslak elle dokunma uyarı levhaları, tüm üretim hattı boyunca görünür yerlere asılmalı; çalışanların bu kuralı alışkanlık haline getirmesi için eğitimler süreklilik kazanmalıdır.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6.xml><?xml version="1.0" encoding="utf-8"?>
<p:sld xmlns:a="http://schemas.openxmlformats.org/drawingml/2006/main" xmlns:r="http://schemas.openxmlformats.org/officeDocument/2006/relationships" xmlns:p="http://schemas.openxmlformats.org/presentationml/2006/main">
  <p:cSld name="Slide 26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IP Koruma Sınıfları ve Ekipman Seçimi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IP kodları, bir cihazın katı cisimlere ve sıvılara karşı koruma derecesini belirler; gıda tesislerinde su ile temizlik yapılan alanlarda, en az IP65 veya üzeri koruma sınıfına sahip cihazlar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 seçiminde, ortamın nem oranı ve su sıçrama riski göz önünde bulundurulmalı; İşyeri Bina ve Eklentilerinde Alınacak Sağlık ve Güvenlik Önlemlerine İlişkin Yönetmelik çerçevesinde uygun ekipman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Düşük IP koruma sınıfına sahip cihazlar, nemli ortamlarda kullanıldığında zamanla oksitlenme yapar; bu durum hem cihazın ömrünü kısaltır hem de elektrik kaçağı gibi ciddi güvenlik açıklarına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Ekipmanların üzerindeki IP koruma etiketleri zamanla silinebilir; bu nedenle, tesisin elektrik envanterinde her cihazın teknik özellikleri ve koruma sınıfı detaylı bir şekilde kayıt altında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7.xml><?xml version="1.0" encoding="utf-8"?>
<p:sld xmlns:a="http://schemas.openxmlformats.org/drawingml/2006/main" xmlns:r="http://schemas.openxmlformats.org/officeDocument/2006/relationships" xmlns:p="http://schemas.openxmlformats.org/presentationml/2006/main">
  <p:cSld name="Slide 26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Elektrik Tesisatında Periyodik Bakım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tesisatının periyodik bakımı, sistemde oluşabilecek gizli arızaların önceden tespit edilmesini sağlayarak iş kazalarını önler; bakımlar, 6331 sayılı İş Sağlığı ve Güvenliği Kanunu kapsamında işverenin temel sorumluluğundadır.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çalışmaları sırasında Enerji Kesme ve Kilitleme (LOTO) prosedürleri uygulanmalı; bakım yapılan makinenin enerjisinin tamamen kesildiği, yetkili kişilerce onaylanarak garanti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Termal kameralar kullanılarak panolardaki bağlantı noktaları periyodik olarak taranmalı; gevşek bağlantılar veya ısınma emareleri, büyük bir yangın veya arıza meydana gelmeden önce müdahale edilerek giderilmelidir.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kayıtları, denetimlerde ibraz edilmek üzere düzenli olarak tutulmalı; her makinenin bakım geçmişi, hangi parçaların değiştiği ve yapılan testler detaylı raporlarla belgelendirilmelidir.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8.xml><?xml version="1.0" encoding="utf-8"?>
<p:sld xmlns:a="http://schemas.openxmlformats.org/drawingml/2006/main" xmlns:r="http://schemas.openxmlformats.org/officeDocument/2006/relationships" xmlns:p="http://schemas.openxmlformats.org/presentationml/2006/main">
  <p:cSld name="Slide 26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Tahliye Planları ve Toplanma Noktaları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 tahliye planları, 6331 sayılı İş Sağlığı ve Güvenliği Kanunu kapsamında işverenin temel sorumlulukları arasındadır. Bu planlar, olası bir tehlike anında tüm çalışanların güvenli bir şekilde dışarı çıkmasını sağlamak amacıyla hazırlanmalıdır.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Toplanma noktaları, binadan tahliye edilen personelin güvenli bir şekilde bir araya geleceği, tehlike alanından uzak ve yeterli genişliğe sahip alanlar olarak belirlenmelidir. Bu noktaların yeri, acil durum ekipleri ve çalışanlar tarafından önceden bilinmelidir.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Gıda üretim tesislerinde tahliye yolları, makine yerleşimi ve hammadde stok alanları dikkate alınarak tasarlanmalı; hiçbir şekilde engellenmemelidir. Tahliye yolları her zaman açık tutulmalı ve düzenli olarak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gereğince, toplanma noktalarına ulaşım güzergahı üzerinde herhangi bir takılma veya düşme riski oluşturacak malzeme bulundurulması kesinlikle yasaktır. Acil durum anında hız hayati önem taşır.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9.xml><?xml version="1.0" encoding="utf-8"?>
<p:sld xmlns:a="http://schemas.openxmlformats.org/drawingml/2006/main" xmlns:r="http://schemas.openxmlformats.org/officeDocument/2006/relationships" xmlns:p="http://schemas.openxmlformats.org/presentationml/2006/main">
  <p:cSld name="Slide 26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Tahliye Krokilerinin Hazırlanması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Tahliye krokileri, binanın girişlerinde ve çalışanların kolayca görebileceği ortak kullanım alanlarında görünür şekilde asılmalıdır. Bu krokiler, mevcut konumu, çıkış yollarını ve en yakın toplanma noktasını net bir şekilde göstermelidir.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Kroki üzerinde acil çıkış kapıları, yangın söndürme cihazlarının yerleri ve ilk yardım istasyonları işaretlenmelidir. İşyerlerinde Acil Durumlar Hakkında Yönetmelik gereği, bu krokilerin güncel olması ve tesis içi değişikliklerde revize edilmesi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Tahliye planları, çalışanlara düzenli aralıklarla anlatılmalı ve tesis içinde herhangi bir yerleşim değişikliği yapıldığında krokiler derhal güncellenmelidir. Yanlış veya eski kroki kullanımı, acil durumlarda yanlış yönlendirmeye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Krokilerin tasarımı, herkes tarafından kolayca anlaşılabilecek semboller içermeli ve karmaşıklıktan uzak tutulmalıdır. Gıda üretim alanlarının karmaşık yapısı göz önüne alınarak, çıkış yönlendirmeleri olabildiğince doğrudan olmalıdır.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Güvenlik İşaretleri ile Alan Tanımlaması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Yasaklı bölgelerin ve mola alanlarının net bir şekilde belirtilmesi için Sağlık ve Güvenlik İşaretleri Yönetmeliği'ne uygun levhalar kullanılmalı; bu işaretler, çalışanların yasakları kolayca tanımasını ve uygulamaya katılımını sağlamalıdır.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İşaretlemeler, ışıklandırmanın yeterli olduğu noktalara yerleştirilmeli ve düzenli olarak kontrol edilerek görünürlükleri muhafaza edilmelidir; görsel uyarılar, dil bariyeri veya dikkat dağınıklığı durumlarında dahi kuralın anında anlaşılmasına yardımcı olmaktadır.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İşaretlerin yerleşimi, çalışanların acil durum tahliye yollarını engellemeyecek şekilde planlanmalı ve mevzuata uygun renk ve sembollerle desteklenmelidir.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0.xml><?xml version="1.0" encoding="utf-8"?>
<p:sld xmlns:a="http://schemas.openxmlformats.org/drawingml/2006/main" xmlns:r="http://schemas.openxmlformats.org/officeDocument/2006/relationships" xmlns:p="http://schemas.openxmlformats.org/presentationml/2006/main">
  <p:cSld name="Slide 27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Güvenlik İşaretleri ve Çıkış Yolları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ve Güvenlik İşaretleri Yönetmeliği uyarınca, acil çıkış yollarını gösteren ışıklı işaretler ve yönlendirme levhaları, elektrik kesilse dahi görünür olmalıdır. Bu levhalar, fotolüminesans özellikli veya bağımsız güç kaynağına bağlı sistemler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Çıkış kapıları, acil durumlarda içeriden dışarıya doğru kolayca açılabilir özellikte olmalı ve kilitlenmemelidir. Panik bar sistemleri, acil çıkış kapılarında kullanımı en güvenli ve hızlı yöntem olarak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çıkış yollarının önünde hammadde paletleri, üretim ekipmanları veya temizlik malzemeleri gibi engelleyici unsurların bulunması, yasal mevzuata göre ağır bir ihlaldir. Bu yolların sürekliliği, günlük rutin kontrollerle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İşaretlemelerin standartlara uygunluğu, iş kazalarını ve acil durum karmaşasını önlemek adına kritik bir öneme sahiptir. Yanlış yere konulan bir levha, çalışanları tehlike bölgesine doğru yönlendirerek hayati risk oluşturabilir.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1.xml><?xml version="1.0" encoding="utf-8"?>
<p:sld xmlns:a="http://schemas.openxmlformats.org/drawingml/2006/main" xmlns:r="http://schemas.openxmlformats.org/officeDocument/2006/relationships" xmlns:p="http://schemas.openxmlformats.org/presentationml/2006/main">
  <p:cSld name="Slide 27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 Sayım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Tahliye sonrası toplanma noktasında gerçekleştirilen sayım, tüm çalışanların binayı terk edip etmediğini doğrulamak için yapılan en kritik işlemdir. Sayım, önceden belirlenmiş acil durum görevlileri tarafından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gereği, çalışan listeleri ve ziyaretçi kayıtları her zaman güncel tutulmalıdır. Sayım sırasında eksik personel veya ziyaretçi tespit edilirse, derhal acil durum ekiplerine bilgi verilmelidir.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Sayım sırasında çalışanların toplanma noktasını terk etmemesi ve görevlilerin talimatlarına kesinlikle uyması hayati bir sorumluluktur. Kontrolsüz bir şekilde alanı terk eden çalışanlar, kayıp olarak değerlendirilebilir ve arama kurtarma ekiplerini riske atabilir.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Sayım prosedürü, sadece çalışanları değil, o sırada tesiste bulunan taşeron personeli ve ziyaretçileri de kapsamalıdır. Acil durum ekipleri, sayım sonucunda herkesin güvenli alanda olduğundan emin olmadan operasyonu sonlandırmamalıdır.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2.xml><?xml version="1.0" encoding="utf-8"?>
<p:sld xmlns:a="http://schemas.openxmlformats.org/drawingml/2006/main" xmlns:r="http://schemas.openxmlformats.org/officeDocument/2006/relationships" xmlns:p="http://schemas.openxmlformats.org/presentationml/2006/main">
  <p:cSld name="Slide 27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Tahliye Tatbikatlarının Periyodik Tekrarı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acil durum tatbikatlarının yılda en az bir kez yapılmasını zorunlu tutmaktadır. Tatbikatlar, planların uygulanabilirliğini test etmek ve çalışanların refleks kazanmasını sağlamak için gereklidir.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Gıda üretim tesislerinde tatbikatlar, üretim süreçlerini aksatmayacak şekilde planlanmalı ancak gerçekçilikten de ödün verilmemelidir. Tatbikat sonrasında yapılan değerlendirme toplantılarında, aksaklıklar tespit edilerek planlar revize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Tatbikatlar, çalışanların acil durum anında panik yapmadan hareket etme becerilerini geliştirir. Sürekli tekrarlanan tatbikatlar, tahliye yollarının ve toplanma noktalarının herkes tarafından benimsenmesini sağlar ve kaza riskini azaltır.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Tatbikat sonuçlarının kayıt altına alınması ve varsa eksikliklerin giderilmesi, işverenin yasal sorumluluğundadır. Tatbikat sırasında tespit edilen her türlü engel, derhal kaldırılmalı ve güvenli çalışma ortamı sürdürülmelidir.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3.xml><?xml version="1.0" encoding="utf-8"?>
<p:sld xmlns:a="http://schemas.openxmlformats.org/drawingml/2006/main" xmlns:r="http://schemas.openxmlformats.org/officeDocument/2006/relationships" xmlns:p="http://schemas.openxmlformats.org/presentationml/2006/main">
  <p:cSld name="Slide 27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İlk Yardım ve Acil Müdahale Ekipleri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İlkyardım Yönetmeliği gereği işveren, işyerinde meydana gelebilecek kazalara karşı uygun sayıda ilk yardımcı belirlemek ve acil müdahale ekiplerini oluşturmakla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Ekiplerin görev tanımı, acil durumlarda profesyonel sağlık ekipleri gelene kadar hastaya temel yaşam desteği sağlamak ve olay yerinde güvenli bir ortam oluşturmaktır.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ekiplerin çalışma planını hazırlamalı ve acil durum planlarına bu ekiplerin iletişim bilgilerini ve görevlerini açıkça dahil 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Ekiplerin kurulmasında işyerinin tehlike sınıfı ve çalışan sayısı esas alınarak, vardiyalı çalışma düzenine uygun bir ekip planlaması yapılması zorunludur.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4.xml><?xml version="1.0" encoding="utf-8"?>
<p:sld xmlns:a="http://schemas.openxmlformats.org/drawingml/2006/main" xmlns:r="http://schemas.openxmlformats.org/officeDocument/2006/relationships" xmlns:p="http://schemas.openxmlformats.org/presentationml/2006/main">
  <p:cSld name="Slide 27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İlk Yardımcının Nitelikleri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 yardımcı, İlkyardım Yönetmeliği kapsamında yetkili merkezlerden alınmış geçerli bir ilk yardım sertifikasına sahip olan ve bu unvanı taşıyan kişidir.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 yardımcıların sakin, karar verme yeteneği gelişmiş ve acil durumlarda sorumluluk alabilecek nitelikte kişiler arasından seçilmesi, müdahale başarısını doğrudan etkiler.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arasından seçilen ilk yardımcıların, görevlerini yerine getirirken 6331 sayılı İş Sağlığı ve Güvenliği Kanunu çerçevesinde işverene karşı sorumlu oldukları unutulmamalıdır.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Sertifika sahibi ilk yardımcıların, periyodik olarak bilgilerini tazelemeleri ve yönetmelikte belirtilen sürelerde belgelerini güncellemeleri yasal bir zorunluluktur.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5.xml><?xml version="1.0" encoding="utf-8"?>
<p:sld xmlns:a="http://schemas.openxmlformats.org/drawingml/2006/main" xmlns:r="http://schemas.openxmlformats.org/officeDocument/2006/relationships" xmlns:p="http://schemas.openxmlformats.org/presentationml/2006/main">
  <p:cSld name="Slide 27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İlk Yardım Malzeme ve Ekipmanları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bulundurulacak ilk yardım malzemeleri, İlkyardım Yönetmeliği'nde belirtilen standartlara uygun bir çanta içerisinde ve kolay ulaşılabilir bir noktada muhafaza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Malzemelerin içeriği, işyerinin tehlike sınıfına ve gıda sektörü gibi özel risk barındıran alanların niteliğine göre (örneğin yanık kitleri) özel olarak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 yardım çantası içerisindeki malzemelerin son kullanma tarihleri düzenli olarak kontrol edilmeli, eksilen veya tarihi geçen malzemeler derhal yenisiyle değiştirilmelidir.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Ekipmanların bulunduğu yerler, tüm çalışanların görebileceği şekilde işaretlenmeli ve bu alanların önü hiçbir zaman kapatılmamalıdır.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6.xml><?xml version="1.0" encoding="utf-8"?>
<p:sld xmlns:a="http://schemas.openxmlformats.org/drawingml/2006/main" xmlns:r="http://schemas.openxmlformats.org/officeDocument/2006/relationships" xmlns:p="http://schemas.openxmlformats.org/presentationml/2006/main">
  <p:cSld name="Slide 27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112 Acil Çağrı Merkezi ile İletişim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durumlarda 112 Acil Çağrı Merkezi ile iletişim kurarken, olayın yeri, türü, yaralı sayısı ve durumu gibi kritik bilgiler en kısa sürede ve net bir şekilde iletilmelidir.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İletişim sırasında panik yapmadan konuşmak, çağrı merkezinin yönlendirdiği sorulara doğru yanıtlar vermek ve profesyonel ekipler gelene kadar telefonu kapatmamak esastır.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acil durum ekiplerinden bir kişi, 112 ekiplerini karşılamak ve onları olay yerine en hızlı şekilde yönlendirmek üzere görevlendirilmelidir.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Kanun kapsamında, acil durumlarda iletişim kanallarının açık tutulması ve dış birimlerle koordinasyonun sağlanması işverenin sorumluluğundadır.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7.xml><?xml version="1.0" encoding="utf-8"?>
<p:sld xmlns:a="http://schemas.openxmlformats.org/drawingml/2006/main" xmlns:r="http://schemas.openxmlformats.org/officeDocument/2006/relationships" xmlns:p="http://schemas.openxmlformats.org/presentationml/2006/main">
  <p:cSld name="Slide 27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İlk Yardım Eğitimi ve Sertifikasyon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 yardım eğitimi, İlkyardım Yönetmeliği uyarınca Sağlık Bakanlığı tarafından yetkilendirilmiş merkezler tarafından verilen teorik ve pratik uygulamalı bir eğitimdir.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sonunda yapılan sınavlarda başarılı olan adaylara ilk yardımcı sertifikası ve kimlik kartı verilir; bu belgeler, kişinin acil müdahale yetkisini yasal olarak doğrular.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Eğitimlerin periyodik olarak yenilenmesi ve ilk yardımcıların güncel müdahale tekniklerini öğrenmeleri, olası kazalarda başarı oranını artıran en önemli unsurdur.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çalışanların bu eğitimlere katılımı için gerekli zamanı ve desteği sağlamakla yükümlüdür; eğitim kayıtları İSG dosyalarında düzenli olarak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8.xml><?xml version="1.0" encoding="utf-8"?>
<p:sld xmlns:a="http://schemas.openxmlformats.org/drawingml/2006/main" xmlns:r="http://schemas.openxmlformats.org/officeDocument/2006/relationships" xmlns:p="http://schemas.openxmlformats.org/presentationml/2006/main">
  <p:cSld name="Slide 27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Gıda Zehirlenmesi Acil Durum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Gıda zehirlenmesi şüphesi, İşyerlerinde Acil Durumlar Hakkında Yönetmelik kapsamında ele alınmalı ve hızlı müdahale stratejileri geliştirilmelidir.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 genelindeki hijyen protokolleri, gıda kaynaklı enfeksiyon risklerini minimize etmek için 6331 sayılı İş Sağlığı ve Güvenliği Kanunu kapsamında sürekli güncellenmelidir.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ekipleri, gıda zehirlenmesi durumunda yürütülecek tahliye, ilk yardım ve bildirim süreçleri konusunda periyodik uygulamalı eğitimlerle hazır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Olası bir vakada yönetim, sağlık birimi ve üretim sorumlularını içeren bir kriz merkezi derhal kurulmalıdır.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9.xml><?xml version="1.0" encoding="utf-8"?>
<p:sld xmlns:a="http://schemas.openxmlformats.org/drawingml/2006/main" xmlns:r="http://schemas.openxmlformats.org/officeDocument/2006/relationships" xmlns:p="http://schemas.openxmlformats.org/presentationml/2006/main">
  <p:cSld name="Slide 27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Belirti Tespiti ve Bildirim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Çalışanlarda görülen mide bulantısı, kusma veya yüksek ateş gibi belirtiler derhal bir acil durum göstergesi olarak kabul edilerek takip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hekimi, belirti gösteren çalışanları derhal izole ederek durumu kayıt altına almalı ve yasal bildirim sürelerine uygun şekilde ilgili mercilere raporlamalıdır.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Bildirim süreci, olayın büyüklüğüne göre işyeri yönetimi ve gerekli görülmesi halinde sağlık otoriteleri ile koordineli şekilde yürütülmelidir.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Erken teşhis, enfeksiyonun işletme içerisinde yayılmasını önlemek için en kritik adımdır.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Bıçak Tutuşu ve Kesim Teknikleri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Bıçağı tutarken parmaklarınızı kesici ağızdan uzak tutun; sapı avuç içine tam oturtarak kontrolü her an sağlayın.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Kesme işlemini her zaman vücudunuzdan dışa doğru yönlendirin; bu yöntem, kayma durumunda yaralanma riskini minimuma indirir.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Gıda hazırlığı sırasında parmak uçlarınızı içe doğru kıvırarak pençe pozisyonu alın; bu teknik, kesim sırasında elinizi korur.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6331 sayılı İş Sağlığı ve Güvenliği Kanunu kapsamında çalışanlarına güvenli ekipman kullanımı konusunda uygun çalışma talimatları hazırlamakla yükümlüdür.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80.xml><?xml version="1.0" encoding="utf-8"?>
<p:sld xmlns:a="http://schemas.openxmlformats.org/drawingml/2006/main" xmlns:r="http://schemas.openxmlformats.org/officeDocument/2006/relationships" xmlns:p="http://schemas.openxmlformats.org/presentationml/2006/main">
  <p:cSld name="Slide 28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Kaynak İzolasyonu ve Karantina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Zehirlenmeye yol açtığı şüphelenilen gıda ürünleri veya üretim partileri, bulaşma riskini önlemek amacıyla derhal karantinaya alınmalı ve kullanımdan çekilmelidir.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gıda maddelerinin depolandığı alanlar, çapraz bulaşmayı engellemek için mühürlenmeli ve temizlik standartlarına uygun şekilde dezenfekte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Kaynak izolasyonu aşamasında, etkilenen ürünlerin izlenebilirlik kayıtları incelenerek, benzer risk taşıyan diğer ürün grupları için güvenlik önlemleri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İzole edilen ürünler, analiz sonuçları netleşene kadar kesinlikle üretim hattına dahil edilmemelidir.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81.xml><?xml version="1.0" encoding="utf-8"?>
<p:sld xmlns:a="http://schemas.openxmlformats.org/drawingml/2006/main" xmlns:r="http://schemas.openxmlformats.org/officeDocument/2006/relationships" xmlns:p="http://schemas.openxmlformats.org/presentationml/2006/main">
  <p:cSld name="Slide 28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Numune Alma ve Kanıt Koruma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Gıda zehirlenmesinin kaynağını belirlemek amacıyla, şüpheli gıdalardan uygun miktarda numune alınarak steril koşullarda korunması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Numune alımı sırasında bulaşma yaşanmaması için özel ekipmanlar kullanılmalı ve bu işlemler yetkilendirilmiş personel tarafından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Elde edilen numuneler, analiz için akredite laboratuvarlara iletilene kadar soğuk zincir gibi uygun muhafaza koşullarında saklanmalıdır.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Laboratuvar sonuçları çıkana kadar söz konusu ürünler kesinlikle tüketilmemeli ve imha edilmemelidir.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82.xml><?xml version="1.0" encoding="utf-8"?>
<p:sld xmlns:a="http://schemas.openxmlformats.org/drawingml/2006/main" xmlns:r="http://schemas.openxmlformats.org/officeDocument/2006/relationships" xmlns:p="http://schemas.openxmlformats.org/presentationml/2006/main">
  <p:cSld name="Slide 28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0"/>
            <a:ext cx="8412480" cy="5143500"/>
          </a:xfrm>
          <a:prstGeom prst="rect">
            <a:avLst/>
          </a:prstGeom>
          <a:noFill/>
          <a:ln/>
        </p:spPr>
        <p:txBody>
          <a:bodyPr wrap="square" rtlCol="0" anchor="ctr"/>
          <a:lstStyle/>
          <a:p>
            <a:pPr algn="ctr" indent="0" marL="0">
              <a:spcAft>
                <a:spcPts val="2000"/>
              </a:spcAft>
              <a:buNone/>
            </a:pPr>
            <a:r>
              <a:rPr lang="en-US" sz="3600" b="1" dirty="0">
                <a:solidFill>
                  <a:srgbClr val="1F2937"/>
                </a:solidFill>
                <a:latin typeface="Calibri" pitchFamily="34" charset="0"/>
                <a:ea typeface="Calibri" pitchFamily="34" charset="-122"/>
                <a:cs typeface="Calibri" pitchFamily="34" charset="-120"/>
              </a:rPr>
              <a:t>Özet ve Kapanış</a:t>
            </a:r>
            <a:endParaRPr lang="en-US" sz="3600" dirty="0"/>
          </a:p>
          <a:p>
            <a:pPr algn="ctr" indent="0" marL="0">
              <a:spcBef>
                <a:spcPts val="1000"/>
              </a:spcBef>
              <a:buNone/>
            </a:pPr>
            <a:r>
              <a:rPr lang="en-US" sz="1800" dirty="0">
                <a:solidFill>
                  <a:srgbClr val="1F2937"/>
                </a:solidFill>
                <a:latin typeface="Calibri" pitchFamily="34" charset="0"/>
                <a:ea typeface="Calibri" pitchFamily="34" charset="-122"/>
                <a:cs typeface="Calibri" pitchFamily="34" charset="-120"/>
              </a:rPr>
              <a:t>Eğitimde Ele Alınan Konular:</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Bu eğitimde Gıda Sektörü konusunun temel kavramlarını ve uygulamalarını öğrendik.</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Yasal mevzuat, sorumluluklar ve yaptırımlar hakkında bilgi edindik.</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İşyerinde uygulanması gereken önlemler ve dikkat edilmesi gereken noktalar ele alındı.</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Hatırlatmalar:</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İş sağlığı ve güvenliği herkesin sorumluluğudur.</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Gördüğünüz tehlikeleri bildirin, öneri ve görüşlerinizi paylaşın.</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Eğitimde öğrendiklerinizi günlük çalışma hayatınızda uygulayın.</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Sorularınız için teşekkür ederiz!</a:t>
            </a:r>
            <a:endParaRPr lang="en-US" sz="36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83.xml><?xml version="1.0" encoding="utf-8"?>
<p:sld xmlns:a="http://schemas.openxmlformats.org/drawingml/2006/main" xmlns:r="http://schemas.openxmlformats.org/officeDocument/2006/relationships" xmlns:p="http://schemas.openxmlformats.org/presentationml/2006/main">
  <p:cSld name="Slide 283">
    <p:bg>
      <p:bgPr>
        <a:solidFill>
          <a:srgbClr val="1E293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4160520" y="411480"/>
            <a:ext cx="822960" cy="822960"/>
          </a:xfrm>
          <a:prstGeom prst="rect">
            <a:avLst/>
          </a:prstGeom>
        </p:spPr>
      </p:pic>
      <p:sp>
        <p:nvSpPr>
          <p:cNvPr id="3" name="Text 0"/>
          <p:cNvSpPr/>
          <p:nvPr/>
        </p:nvSpPr>
        <p:spPr>
          <a:xfrm>
            <a:off x="365760" y="1097280"/>
            <a:ext cx="8412480" cy="548640"/>
          </a:xfrm>
          <a:prstGeom prst="rect">
            <a:avLst/>
          </a:prstGeom>
          <a:noFill/>
          <a:ln/>
        </p:spPr>
        <p:txBody>
          <a:bodyPr wrap="square" rtlCol="0" anchor="ctr"/>
          <a:lstStyle/>
          <a:p>
            <a:pPr algn="ctr" indent="0" marL="0">
              <a:buNone/>
            </a:pPr>
            <a:r>
              <a:rPr lang="en-US" sz="2300" b="1" dirty="0">
                <a:solidFill>
                  <a:srgbClr val="FFFFFF"/>
                </a:solidFill>
                <a:latin typeface="Calibri" pitchFamily="34" charset="0"/>
                <a:ea typeface="Calibri" pitchFamily="34" charset="-122"/>
                <a:cs typeface="Calibri" pitchFamily="34" charset="-120"/>
              </a:rPr>
              <a:t>İSG Eğitimini Uçtan Uca Riskmatik ile Yönet</a:t>
            </a:r>
            <a:endParaRPr lang="en-US" sz="2300" dirty="0"/>
          </a:p>
        </p:txBody>
      </p:sp>
      <p:sp>
        <p:nvSpPr>
          <p:cNvPr id="4" name="Text 1"/>
          <p:cNvSpPr/>
          <p:nvPr/>
        </p:nvSpPr>
        <p:spPr>
          <a:xfrm>
            <a:off x="731520" y="1737360"/>
            <a:ext cx="7680960" cy="822960"/>
          </a:xfrm>
          <a:prstGeom prst="rect">
            <a:avLst/>
          </a:prstGeom>
          <a:noFill/>
          <a:ln/>
        </p:spPr>
        <p:txBody>
          <a:bodyPr wrap="square" rtlCol="0" anchor="ctr"/>
          <a:lstStyle/>
          <a:p>
            <a:pPr algn="ctr" indent="0" marL="0">
              <a:spcAft>
                <a:spcPts val="800"/>
              </a:spcAft>
              <a:buNone/>
            </a:pPr>
            <a:r>
              <a:rPr lang="en-US" sz="1400" dirty="0">
                <a:solidFill>
                  <a:srgbClr val="CBD5E1"/>
                </a:solidFill>
                <a:latin typeface="Calibri" pitchFamily="34" charset="0"/>
                <a:ea typeface="Calibri" pitchFamily="34" charset="-122"/>
                <a:cs typeface="Calibri" pitchFamily="34" charset="-120"/>
              </a:rPr>
              <a:t>📊  AI ile mevzuata uygun eğitim sunumu + ölçme formlarını dakikalar içinde üret</a:t>
            </a:r>
            <a:endParaRPr lang="en-US" sz="1400" dirty="0"/>
          </a:p>
          <a:p>
            <a:pPr algn="ctr" indent="0" marL="0">
              <a:buNone/>
            </a:pPr>
            <a:r>
              <a:rPr lang="en-US" sz="1400" dirty="0">
                <a:solidFill>
                  <a:srgbClr val="CBD5E1"/>
                </a:solidFill>
                <a:latin typeface="Calibri" pitchFamily="34" charset="0"/>
                <a:ea typeface="Calibri" pitchFamily="34" charset="-122"/>
                <a:cs typeface="Calibri" pitchFamily="34" charset="-120"/>
              </a:rPr>
              <a:t>🎓  Online İSG eğitimi düzenle, çalışana ata, uzaktan takip et, sertifikala</a:t>
            </a:r>
            <a:endParaRPr lang="en-US" sz="1400" dirty="0"/>
          </a:p>
        </p:txBody>
      </p:sp>
      <p:pic>
        <p:nvPicPr>
          <p:cNvPr id="5" name="Image 1" descr="preencoded.png">    </p:cNvPr>
          <p:cNvPicPr>
            <a:picLocks noChangeAspect="1"/>
          </p:cNvPicPr>
          <p:nvPr/>
        </p:nvPicPr>
        <p:blipFill>
          <a:blip r:embed="rId2"/>
          <a:stretch>
            <a:fillRect/>
          </a:stretch>
        </p:blipFill>
        <p:spPr>
          <a:xfrm>
            <a:off x="4114800" y="2697480"/>
            <a:ext cx="914400" cy="914400"/>
          </a:xfrm>
          <a:prstGeom prst="rect">
            <a:avLst/>
          </a:prstGeom>
        </p:spPr>
      </p:pic>
      <p:sp>
        <p:nvSpPr>
          <p:cNvPr id="6" name="Text 2"/>
          <p:cNvSpPr/>
          <p:nvPr/>
        </p:nvSpPr>
        <p:spPr>
          <a:xfrm>
            <a:off x="365760" y="3749040"/>
            <a:ext cx="8412480" cy="365760"/>
          </a:xfrm>
          <a:prstGeom prst="rect">
            <a:avLst/>
          </a:prstGeom>
          <a:noFill/>
          <a:ln/>
        </p:spPr>
        <p:txBody>
          <a:bodyPr wrap="square" rtlCol="0" anchor="ctr"/>
          <a:lstStyle/>
          <a:p>
            <a:pPr algn="ctr" indent="0" marL="0">
              <a:buNone/>
            </a:pPr>
            <a:r>
              <a:rPr lang="en-US" sz="1600" b="1" dirty="0">
                <a:solidFill>
                  <a:srgbClr val="34D399"/>
                </a:solidFill>
                <a:latin typeface="Calibri" pitchFamily="34" charset="0"/>
                <a:ea typeface="Calibri" pitchFamily="34" charset="-122"/>
                <a:cs typeface="Calibri" pitchFamily="34" charset="-120"/>
              </a:rPr>
              <a:t>Ücretsiz başla → riskmatik.com</a:t>
            </a:r>
            <a:endParaRPr lang="en-US" sz="1600" dirty="0"/>
          </a:p>
        </p:txBody>
      </p:sp>
      <p:sp>
        <p:nvSpPr>
          <p:cNvPr id="7" name="Text 3"/>
          <p:cNvSpPr/>
          <p:nvPr/>
        </p:nvSpPr>
        <p:spPr>
          <a:xfrm>
            <a:off x="365760" y="4187952"/>
            <a:ext cx="8412480" cy="274320"/>
          </a:xfrm>
          <a:prstGeom prst="rect">
            <a:avLst/>
          </a:prstGeom>
          <a:noFill/>
          <a:ln/>
        </p:spPr>
        <p:txBody>
          <a:bodyPr wrap="square" rtlCol="0" anchor="ctr"/>
          <a:lstStyle/>
          <a:p>
            <a:pPr algn="ctr" indent="0" marL="0">
              <a:buNone/>
            </a:pPr>
            <a:r>
              <a:rPr lang="en-US" sz="1100" i="1" dirty="0">
                <a:solidFill>
                  <a:srgbClr val="64748B"/>
                </a:solidFill>
                <a:latin typeface="Calibri" pitchFamily="34" charset="0"/>
                <a:ea typeface="Calibri" pitchFamily="34" charset="-122"/>
                <a:cs typeface="Calibri" pitchFamily="34" charset="-120"/>
              </a:rPr>
              <a:t>İş güvenliğinin dijital atölyesi</a:t>
            </a:r>
            <a:endParaRPr lang="en-US" sz="11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Kaymaz Kesme Tahtası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Kesme tahtalarının kaymasını önlemek için altına ıslak bez veya kauçuk ped yerleştirin; stabil bir zemin kazaları önleyen temel unsurdur.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Tahta yüzeyinin temizliği hijyen yönetmelikleri gereği periyodik olarak kontrol edilmeli ve yüzeyde derin çatlaklar oluşmuşsa derhal değiştirilmelidir.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Kaymaz özellikli profesyonel kesme tahtaları kullanmak, bıçağın kontrolünü kolaylaştırır ve kesim işleminin güvenle tamamlanmasına doğrudan katkı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İş Sağlığı ve Güvenliği Eğitimlerinin Usul ve Esasları Hakkında Yönetmelik gereği, çalışma ekipmanlarının güvenli kullanımı konusunda eğitimler düzenli olarak tekrarlanmalıdır.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 Yıkama Tekniği ve Kritik Geçiş Anları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Gıda Hijyeni Yönetmeliği gereği eller, işe başlamadan önce ve iş süresince kirlendikçe yıkanmalıdır; özellikle tuvalet kullanımı, çiğ gıda teması ve mola sonrası el yıkama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 yıkama, sadece su kullanımıyla değil, uygun bir teknikle yapılmalıdır; avuç içleri, parmak araları, tırnak altları ve bilekler mutlaka sabunla ovulmalıdır.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Çapraz bulaşmayı önlemek için el yıkama, gıda güvenliğinin temel taşıdır ve her kritik geçiş anında, kirli alandan temiz alana geçiş gibi, mutlaka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 yıkama istasyonlarının yerleşimi, çalışanların bu kurallara kolayca uymasını sağlamak amacıyla erişilebilir ve üretim alanlarına yakın noktalara planlanmalıdır.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Keskin Bıçak ve Güvenlik İlişkisi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Kör bıçaklar, kesmek için daha fazla güç gerektirdiğinden elin kayma riskini artırır; bu durum iş kazalarının en yaygın nedenlerinden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Bıçakların keskinliği, profesyonel bileyiciler veya uygun bileme taşları kullanılarak düzenli aralıklarla korunmalı ve bakım kayıtları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Keskin bıçak, malzemeyi daha az güç harcayarak dilimlemenizi sağlar; böylece el yorgunluğu azalır ve kontrol kaybı yaşanma olasılığı düşer.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güvenliği ile ilgili tüm bakım süreçleri, 6331 sayılı İş Sağlığı ve Güvenliği Kanunu çerçevesinde işverenin gözetim yükümlülüğü altındadır.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Dikkat ve Odaklanmanın Önemi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Bıçakla çalışırken odaklanma, kesim işleminin en kritik parçasıdır; iş sırasında çevresel faktörlerden etkilenmemek güvenliği doğrudan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Yorgunluk veya stres durumunda dikkat seviyesi düşebilir; bu gibi durumlarda kısa molalar vererek zihinsel tazelenme sağlamak kaza riskini azaltır.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Mutfak içindeki hızlı hareketler ve dikkat dağınıklığı kesici alet kazalarına zemin hazırlar; çalışma alanında disiplinli bir yaklaşım esas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işyerinde risk değerlendirmesi yaparak dikkat gerektiren bu tür çalışma alanlarında gerekli güvenlik tedbirlerinin alınmasını zorunlu tutmaktadır.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Eğitim ve Sürekli Gelişim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Tüm personele bıçak kullanımına dair pratik eğitimler verilmeli; eğitimin içeriği, güvenli tutuş ve acil durum müdahalelerini kapsamalıdır.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 Çalışanların İş Sağlığı ve Güvenliği Eğitimlerinin Usul ve Esasları Hakkında Yönetmelik uyarınca belgelendirilmeli ve düzenli olarak güncellenmelidir.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Yeni başlayan çalışanlar için bıçak güvenliği konusunda oryantasyon programı uygulanmalı ve deneyimli personel gözetiminde çalışma yapmaları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 sadece teorik bilgi değil, uygulamalı olarak gerçekleştirilmelidir; bu sayede hatalı tutuş teknikleri anında düzeltilerek güvenli alışkanlıklar kazandırılır.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Kiyma ve Dograma Makinelerinde Temel Guvenlik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 kiyma ve dograma makineleri, yuksek kesme kapasitesine sahip olduklari icin is kazalarina en sik neden olan ekipmanlar arasindadir; İş Ekipmanlarının Kullanımında Sağlık ve Güvenlik Şartları Yönetmeliği geregi bu makinelerin periyodik kontrolleri yetkili kisilerce duzenli yapilmalidir.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Makine calistirilmadan once kesici bicaklarin keskinligi ve sabitligi kontrol edilmeli, gevsek parcalar tespit edilirse makine isletime alinmamalidir; bu kontroller kaza riskini minimuma indiren en temel onleyici faaliyettir.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makine, imalatcisinin belirledigi teknik sartnamelere uygun sekilde monte edilmeli ve zeminle temasi stabil tutulmalidir; vibrasyonun onlenmesi, bicak mekanizmasinin dogru calismasi ve operasyonel guvenlik acisindan kritiktir.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Makine basinda calisacak personelin, ekipmanin acil durdurma mekanizmalarini ve calisma prensiplerini bilmesi yasal bir gerekliliktir; egitimsiz personelin bu ekipmanlari kullanmasi, 6331 sayili Kanun kapsaminda isverenin sorumlulugundadir.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Itici Kullanimi: Guvenli Besleme Yontemleri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Kiyma ve dograma makinelerine et besleme islemi, asla el ile dogrudan yapilmamali; bunun yerine makine ile birlikte verilen orjinal itici ekipmanlar mutlaka kullanilmalidir.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Itici ekipmanlar, kullanicinin elinin kesici bicaklardan guvenli bir mesafede kalmasini saglayan koruyucu bir arayuzdur; itici disindaki herhangi bir yabanci madde veya el ile besleme yapilmasi, ciddi uzuv kaybi riskini beraberinde getirir.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Iticinin fiziksel durumu her kullanim oncesi kontrol edilmeli; catlak, kirik veya deforme olmus iticiler derhal kullanimi birakilarak yenisi ile degistirilmelidir; ekipman butunlugu, operasyonel guvenligin temelini olusturur.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Besleme boğazinin genişliği, et parcalarinin buyuklugu ile uyumlu olmalidir; zorlama ile besleme yapilmasi, makinenin sikismasina veya bicak mekanizmasinin aniden tepki vererek geri firlamasina yol acabilir.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Koruyucu Muhafaza Sistemleri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Kesici ve dograyici makinelerin besleme agizlarinda, bicaklara ulasimi engelleyen sabit veya hareketli koruyucu muhafazalar bulunmasi yasal bir zorunluluktur; bu muhafazalar olmadan makine kesinlikle calistirilmamalidir.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Muhafazalar, makinenin calisma sistemiyle entegre (interlock) calismali; muhafaza acildiginda makinenin enerjisini otomatik olarak kesen guvenlik anahtarlari aktif olmalidir; bu sistemler, insan hatasini telafi eden kritik guvenlik katmanlaridir.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Muhafazalarin temizlik veya bakim amaciyla cikarilmasi durumunda, makinenin enerji kaynagi tamamen kesilmeli ve kilitlenmelidir; bakim sonrasi muhafaza tekrar takilmadan enerji verilmesi, ciddi is kazalarina davetiye cikarmaktadir.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 Ekipmanlarının Kullanımında Sağlık ve Güvenlik Şartları Yönetmeliği geregi, koruyucu donanimlarin devre disi birakilmasi veya manipule edilmesi yasaktir; bu tur bir durum tespiti halinde makine derhal durdurulmali ve uygunsuzluk giderilmelidir.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 Sokma Yasagi ve Riskler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Makinenin besleme bogazina veya bicak haznesine el sokmak, her ne sebeple olursa olsun kesinlikle yasaktir; sikisan bir parca oldugunda makine tamamen durdurulmadan mudahale edilmemelidir.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Psikolojik ve fiziksel yorgunluk, dikkatin dagilmasina ve elin yanlislikla tehlikeli bolgeye yaklasmasina neden olabilir; bu nedenle calisma saatleri ve mola duzenleri, calisanin dikkatini koruyacak sekilde organize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Calisanlarin, makine calisirken eldiven veya bol kiyafetle yaklasmamasi gerekmektedir; bol kiyafetlerin veya eldivenlerin bicaklara kapilmasi, elin makinenin icine cekilmesine neden olan en yaygin kaza sebeplerinden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Isyerinde guvenlik kulturu, her calisanin birbirini uyarmasiyla gelisir; tehlikeli bir davranis goruldugunde mudahale etmek, 6331 sayili Kanun kapsamindaki calisanin yukumlulukleri arasindadir.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3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Durdurma ve Enerji Kesimi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durdurma butonlari, makinenin en kolay erisilebilir noktasinda ve belirgin renkte olmalidir; calisanlar bu butonlarin yerini ve kullanimini ezbere bilmeli, acil durumlarda tereddut etmeden kullanmalidir.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Temizlik, bakim veya ariza giderme islemleri sirasinda makine, elektrik panosundan tamamen izole edilmeli; enerji kesildikten sonra anahtara kilit takilmali veya bir uyari etiketi asilmalidir (Lockout-Tagout).</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Makinenin enerji kesildikten sonra bicaklarin tamamen durmasi icin belirli bir sure gecmesi gerekebilir; bu nedenle enerji kesilse bile bicaklara dokunmadan once hareketin tamamen sonlandigindan emin olunmalidir.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 Ekipmanlarının Kullanımında Sağlık ve Güvenlik Şartları Yönetmeliği, ekipmanlarin guvenli sekilde durdurulmasi ve yeniden calistirilmasi icin gerekli prosedürlerin yazili hale getirilmesini zorunlu kilmaktadir; bu prosedürler tum calisanlar tarafindan bilinmelidir.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3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Kesici Alet Bakımı, Saklama ve Taşıma Prensipleri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kesici aletlerin kullanımı sırasında iş kazalarını önlemek adına teknik prosedürler oluşturulmalı ve tüm çalışanlara uygulamalı eğitimler verilmelidir.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Kesici aletlerin periyodik bakımı, körelmiş bıçakların daha fazla güç gerektirmesi ve kayma riski oluşturması nedeniyle hayati önem taşır; düzenli bilenmiş aletler daha kontrollü ve güvenli çalışmayı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Aletlerin saklanması ve taşınması sırasında, işyeri bina ve eklentilerinde alınacak sağlık ve güvenlik önlemleri kapsamında, aletlerin düşme veya kontrolsüz hareket etme riskini ortadan kaldıran sistemler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kesici aletleri kullanmadıkları durumlarda her zaman belirlenmiş olan güvenli depolama alanlarına bırakmalı ve hiçbir şekilde çalışma tezgahı üzerinde başıboş veya açıkta bırakmamalıdır.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 3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Taşıma: Uç Aşağı Pozisyonu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Kesici aletlerin çalışma ortamında bir noktadan diğerine taşınması sırasında, olası çarpmalarda yaralanmaları önlemek amacıyla kesici uçlar her zaman vücuttan uzağa ve aşağıya doğru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Taşıma işlemi sırasında elinizde başka bir materyal veya ekipman bulunmamalı, sadece kesici aletin kontrolüne odaklanılmalı; aceleci hareketlerden kaçınarak koridorlarda dikkatli bir şekilde yürünmelidir.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kesici aletlerin taşınmasında, uzun mesafeli geçişler için özel taşıma kutuları veya kılıflar kullanılmalı; aletler asla ceplerde veya giysilerin arasında taşınmamalıdır.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 çerçevesinde, çalışanın taşıma sırasında dengesini kaybetmesi durumunda kesici aletin vücuda temas etmeyeceği bir tutuş pozisyonu benimsenmesi, temel güvenlik reflekslerinden biri haline getirilmelidir.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Sabun ve Su ile Etkin Temizlik Süreci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 yıkama sürecinde suyun sıcaklığı, sabunun çözünürlüğü ve temizleme etkisi açısından önemlidir; ılık su, mikroorganizmaların uzaklaştırılmasında soğuk suya göre daha etkilidir.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Sabun kullanımı, yağ ve kirin el yüzeyinden ayrılmasını sağlar; elin her noktasına temas edecek şekilde en az 20 saniye süresince ovulması, patojenlerin ve kirin elden mekanik olarak uzaklaştırılması için kritik bir süredir.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Gıda Hijyeni Yönetmeliği uyarınca, el yıkama işlemi sırasında kullanılan sabunların gıda işletmesine uygun olması ve el derisine zarar vermeyecek yapıda olması gerekir.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Tırnak altları, parmak uçları ve el sırtı gibi genellikle ihmal edilen bölgeler, bakteri birikimi açısından risklidir; yıkama sırasında bu bölgelere özel dikkat gösterilmelidir.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name="Slide 4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Saklama: Kılıf ve Mıknatıslı Panolar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Kesici aletlerin kullanılmadığı anlarda güvenli bir şekilde muhafaza edilmesi için kılıf, çekmece içi bölmeler veya duvara monte edilmiş mıknatıslı panolar gibi profesyonel saklama sistemleri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Mıknatıslı panolar, aletlerin birbirine sürtünerek körelmesini engellediği gibi, bıçakların erişiminin kolay ve görünür olmasını sağlayarak yanlışlıkla temas riskini azaltan etkili bir mühendislik önlemidir.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Kılıf kullanımı, bıçakların kesici kısımlarının dış çevreyle olan temasını tamamen keserek, depolama alanında çalışan diğer personelin kazara yaralanma ihtimalini minimize eden bir koruma yöntemidir.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Saklama üniteleri, çalışma alanının genel düzenine uygun olmalı ve aletlerin düşmesine imkan vermeyecek şekilde, sağlam bir montajla sabitlenerek işyeri bina ve eklentileri mevzuatına uygun hale getirilmelidir.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name="Slide 4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Hijyenik Saklama: Ayrı Depolama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Gıda güvenliği ilkeleri gereği, farklı türdeki gıdalar (et, sebze, pişmiş ürün) için kullanılan kesici aletler, çapraz bulaşmayı önlemek amacıyla birbirinden ayrı bölmelerde veya panolarda saklanmalıdır.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Ayrı depolama, sadece hijyenik bir zorunluluk değil, aynı zamanda farklı gıda gruplarına göre belirlenmiş aletlerin karıştırılmasını önleyerek iş disiplini ve güvenlik yönetimini kolaylaştıran bir süreçtir.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Kesici aletlerin depolandığı alanlar, nemden arındırılmış, kolay temizlenebilir ve havalandırması olan yerler olmalı; böylece aletlerin yüzeylerinde korozyon veya bakteri üremesi gibi riskler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 kapsamında, saklama alanlarının etiketlenmesi, hangi aletin nerede duracağının belli olması, çalışanların ekipmana erişimini hızlandırarak kaza riskini düşürür.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name="Slide 4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Kesici Aletlerde Hijyen ve Temizlik Protokolleri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Kesici aletlerin temizliği, paslanmayı ve korozyonu önlemek için asidik veya bazik kimyasallardan uzak durularak, üretici talimatlarına uygun deterjanlar ve yöntemlerle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Temizlik işlemi sırasında ellerin kesici ağızla temas etmemesi için uzun saplı fırçalar kullanılmalı veya aletler suyun altında değil, uygun temizleme istasyonlarında yıkanmalıdır.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Temizlik sonrası aletler, üzerlerinde su lekesi veya nem kalmayacak şekilde kurulanmalı; nemli bırakılan bıçaklar, kısa sürede oksitlenerek keskinliklerini kaybedebilir ve hijyenik riskler oluşturabilir.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temizlik, aletin ömrünü uzatmakla kalmaz, aynı zamanda sap kısımlarında oluşabilecek yağlanmaları gidererek, kullanım sırasında aletin elden kaymasını engelleyen en önemli güvenlik önlemlerinden biridir.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name="Slide 4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Kesik Yaralanmalarında İlk Müdahale Stratejisi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Kesik meydana geldiğinde ilk adım, yaralanan bölgenin temiz bir bezle doğrudan basınç uygulanarak kanamanın durdurulmasıdır; İlkyardım Yönetmeliği gereği müdahale, enfeksiyon riskine karşı mutlaka steril eldiven kullanılarak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Yaralanma derin ve kanama durdurulamıyorsa, zaman kaybetmeden en yakın sağlık kuruluşuna başvurulmalı ve yaralı asla yalnız bırakılmamalıdır.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Yaralı bölgedeki yabancı cisimler (cam kırığı, metal parçası vb.) uzman yardımı olmaksızın çıkarılmamalıdır; bu durum kanamayı şiddetlendirebilir veya doku hasarını artırabilir.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Müdahale sırasında 6331 sayılı İş Sağlığı ve Güvenliği Kanunu kapsamında belirlenen güvenli çalışma prensipleri gözetilmeli, kazanın oluş nedeni mutlaka not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name="Slide 4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Kanama Kontrolünde Baskı ve Yükseltme Teknikleri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Kanama devam ediyorsa, yaralı bölge kalp seviyesinin üzerine kaldırılarak kan akış hızı azaltılmalıdır; bu teknik, özellikle ekstremite kesiklerinde kan kaybını minimize etmek için kritik bir adımdır.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Doğrudan baskı uygulanmasına rağmen durmayan kanamalarda, yara üzerine steril ped yerleştirilip sargı bezi ile sıkıca sabitlenmelidir; baskı noktaları doğru tespit edilerek damar üzerine odaklanılmalıdır.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Turnike uygulaması, yalnızca diğer tüm yöntemler başarısız olduğunda ve hayati tehlike arz eden durumlarda, eğitimli bir ilk yardımcı tarafından, zamanı not edilerek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İlkyardım Yönetmeliği ilkeleri doğrultusunda, kanama kontrolü sırasında yaralının şok belirtileri (solukluk, nabız düşüklüğü) yakından takip edilmeli ve gerekli pozisyon verilmelidir.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name="Slide 4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Yara Temizliği ve Steril Pansuman Uygulamaları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Yara bölgesi, temiz su veya antiseptik solüsyonlarla dıştan içe doğru dairesel hareketlerle temizlenmeli; kirli dokuların uzaklaştırılması enfeksiyon riskini önemli ölçüde azaltacaktır.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Temizlik sonrası yara üzerine doğrudan temas etmeyecek şekilde steril gazlı bez kapatılmalı ve yara hava alacak ancak dış etkenlerden korunacak şekilde sargı bezi ile sarılmalıdır.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Pansumanın çok sıkı sarılmamasına dikkat edilmelidir; aksi takdirde bölgedeki kan dolaşımı engellenebilir ve doku beslenmesi bozulabilir, bu da iyileşme sürecini geciktirir.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bulunan ilk yardım çantasında mutlaka steril sargı bezi, antiseptik solüsyon ve yara bandı gibi temel malzemelerin eksiksiz bulundurulması yasal bir zorunluluktur.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name="Slide 4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Sağlık Kuruluşuna Sevk ve Güvenli Nakil</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Derin kesiklerde, kopma vakalarında veya kanamanın kontrol altına alınamadığı durumlarda yaralı, en yakın sağlık kuruluşuna vakit kaybetmeksizin ulaştırılmalıdır; nakil sırasında yaralıya psikolojik destek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işyerinde acil durum planlarına uygun şekilde yaralının nakli için gerekli ulaşım imkanlarını (ambulans veya uygun araç) sağlamalıdır.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Sevk sırasında yaralının bilinci, solunumu ve dolaşımı sürekli kontrol edilmeli; eğer yaralı bilinçsizse, hava yolu açıklığı korunarak uygun pozisyonda nakil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kuruluşuna varıldığında, ilk yardım sırasında yapılan tüm müdahaleler ve geçen süre hakkında sağlık personeline detaylı ve doğru bilgi verilmelidir.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name="Slide 4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Kazası Kayıtları ve Yasal Raporlama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Meydana gelen her kesik yaralanması, İlkyardım Yönetmeliği ve İSG mevzuatı gereği işyeri kaza kayıt defterine detaylı bir şekilde işlenmeli ve kazanın oluş şekli analiz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kazası bildirimi, 6331 sayılı İş Sağlığı ve Güvenliği Kanunu uyarınca süresi içerisinde SGK'ya yapılmalıdır; bildirimin yapılmaması işverene idari para cezası yaptırımı getirebilir.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Kaza analizi sonucunda, benzer yaralanmaların tekrarını önlemek amacıyla risk değerlendirmesi güncellenmeli ve gerekli iyileştirici faaliyetler (makine koruyucusu, KKD değişimi vb.) planlanmalıdır.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Kayıtlar, gelecekteki iş güvenliği eğitimlerinde vaka analizi olarak kullanılabilir; bu durum çalışanların güvenlik bilincini artırmak için etkili bir yöntemdir.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name="Slide 4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Çelik Örgü ve Kesilmeye Dayanıklı Eldivenler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Çelik örgü eldivenler, özellikle et işleme ve ağır doğrama operasyonlarında derin kesik risklerini önlemek için kullanılan en temel koruyucu donanımlardır; Kişisel Koruyucu Donanımların İşyerlerinde Kullanılması Hakkında Yönetmelik standartlarına uygun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eldivenler, bıçak darbelerine karşı yüksek direnç sağlasa da delinme veya künt darbelere karşı sınırlı koruma sunar; çalışanlar bu eldivenlerin koruma sınırları hakkında mutlaka eğitilmelidir.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Kesilmeye dayanıklı eldiven kullanımı, el ile kesici ağız arasına fiziksel bir bariyer koyarak iş kazalarını minimize eder; bu, gıda hazırlama alanlarında uygulanan kritik bir mühendislik kontrol önlemidir.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Eldivenlerin ele tam oturması, makineye kapılma riskini azaltmak için şarttır; bol gelen eldivenler, gıda işleme makineleriyle çalışırken ek tehlikeler oluşturabilir ve hareket kabiliyetini kısıtlayabilir.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name="Slide 4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Kesim İşlerinde Eldiven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Kesim işlerinde kullanılan eldivenler, yapılan işlemin türüne göre seçilmeli ve 6331 sayılı İş Sağlığı ve Güvenliği Kanunu kapsamında risk değerlendirmesi sonuçlarına göre işçiye temin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 sebze veya meyve doğrama süreçlerinde, bıçağın kayması veya elin kontrolsüz hareketi sonucu oluşabilecek iş kazaları, doğru eldiven seçimi ile büyük oranda engellenebilir.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Kesim eldivenleri, gıda ile temas ettiğinde kimyasal veya fiziksel bir bozulma göstermemelidir; eldivenlerin gıda güvenliği standartlarına uygun malzemeden üretilmiş olması, hijyen açısından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kesim işi esnasında eldiveni sürekli takılı tutmaları teşvik edilmeli; eldiven çıkarılmadan yapılan hızlı müdahaleler, kaza oranlarını artırdığı için kesinlikle yasaklanmalıdır.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Kağıt Havlu Kullanımı ve Kurulama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Eller yıkandıktan sonra kurulanması, mikroorganizmaların nemli ortamda daha kolay çoğalmasını engellemek için şarttır; bez havlular gıda güvenliği açısından uygun değildir.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Tek kullanımlık kağıt havlular, çapraz bulaşmayı önleyen en hijyenik kurutma yöntemidir; kurutma işlemi sonrası havlu, çöp kutusuna temassız bir şekilde 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Musluk başlıkları ve kapı kolları gibi yüzeylere temas etmemek için kağıt havludan faydalanılmalıdır; musluk, havlu yardımıyla kapatılarak ellerin tekrar kirlenmesi önlenmelidir.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Kurulama işlemi tamamlanmadan el yıkama süreci bitmiş sayılmaz; ellerin tam olarak kuru olması, hijyenik eldiven takılacaksa eldivenin kolay giyilmesini de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name="Slide 5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İçin Doğru Eldiven Uygunluğu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Eldiven seçimi yapılırken işin gerektirdiği el becerisi ve kavrama kabiliyeti dikkate alınmalı; çok kalın eldivenler hassas işlerde hataya, çok ince eldivenler ise yetersiz korumaya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İşyerindeki risk değerlendirmesi sonuçlarına göre, eldivenin ısıya, neme veya soğuğa karşı dayanıklılığı, çalışılan ortamın şartlarına uygun olarak belirlenmelidir (ilgili İSG mevzuatı).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Eldivenin iç yapısının terlemeyi önleyici veya alerji yapmayan malzemelerden üretilmiş olması, uzun süreli kullanımlarda çalışan konforunu ve verimliliği doğrudan etkileyen bir unsurdur.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Farklı departmanlarda çalışan personelin, kendi iş tanımlarına özel eldivenleri kullanması sağlanmalı; ortak eldiven kullanımı hijyenik riskler doğuracağı için kesinlikle önlenmelidir.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name="Slide 5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Eldiven Bakımı ve Temizliği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Eldivenler, her kullanımdan sonra gıda artıkları ve kirlerden arındırılmalı; özellikle çelik örgü eldivenler, üretici talimatlarına uygun şekilde dezenfekte edilmelidir (Kişisel Koruyucu Donanımların İşyerlerinde Kullanılması Hakkında Yönetmelik).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Hasar görmüş, örgüleri kopmuş veya delinmiş eldivenler derhal kullanımdan çekilmeli ve onarılmamalıdır; hasarlı ekipman, koruyucu özelliğini yitirdiği için kaza riskini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Eldivenlerin saklama koşulları, malzemenin ömrünü belirler; eldivenler serin, kuru ve doğrudan güneş ışığı almayan yerlerde, birbirine karışmayacak şekilde muhafaza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süreçleri, işyeri İSG sorumlusu tarafından periyodik olarak denetlenmeli ve eldivenlerin kullanım ömrü dolduğunda yenileriyle değiştirilmelidir.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name="Slide 5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Eldiven Kullanım Uygulamaları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Eldiven takılmadan önce ellerin temizliği sağlanmalı ve eldivenler eller kuruyken giyilmelidir; nemli ellerde eldiven kullanımı bakteri üremesine ve cildin tahriş olmasına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Eldiven giyip çıkarma sırasında, elin dış yüzeyine temas etmemeye özen gösterilmeli ve bu süreçte hijyen kurallarına tam uyum sağlanmalıdır (6331 sayılı İş Sağlığı ve Güvenliği Kanunu).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eldiven takılıyken makine aksamlarına veya hareketli parçalara dokunmamaları konusunda uyarılmalı; eldivenli elin makineye kapılma durumunda riski artırabileceği bilinci oluşturulmalıdır.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veya yetkili personel, eldiven kullanımının doğru yapılıp yapılmadığını düzenli olarak gözetlemeli ve çalışanlara yerinde düzeltici geri bildirimler vermelidir.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name="Slide 5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Makine Koruyucularının Periyodik Kontrolü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Makine koruyucuları, İş Ekipmanlarının Kullanımında Sağlık ve Güvenlik Şartları Yönetmeliği uyarınca periyodik olarak uzman personel tarafından kontrol edilmelidir. Bu kontrollerde koruyucuların mekanik bütünlüğü, bağlantı noktalarının sağlamlığı ve işlevselliği detaylı bir şekilde test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Kontroller sırasında koruyucuların makineye tam oturduğundan ve herhangi bir boşluk kalmadığından emin olunmalıdır; çünkü küçük bir boşluk dahi ciddi yaralanmalara neden olabilir. Denetim sonuçları mutlaka kayıt altına alınmalı ve eksiklikler giderilmeden makine işletmeye alınmamalıdır.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Makine koruyucularının kontrolünde üretici talimatları rehber kabul edilmeli ve olası aşınma veya korozyon belirtileri erken aşamada tespit edilmelidir. Özellikle gıda sektöründeki nemli ortamlar metal koruyucularda korozyona yol açabileceğinden bu kontrol daha kritik bir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kontroller sadece yasal bir zorunluluk değil, aynı zamanda operasyonel sürekliliği sağlayan bir güvenlik tedbiridir. Koruyucuların standartlara uygunluğu, iş kazası riskini minimize ederek çalışanların güvenli bir çalışma ortamında üretim yapmasına doğrudan katkı sağlamaktadır.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name="Slide 5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Muhafazaların Doğru Montajı ve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Makina Emniyeti Yönetmeliği gereğince, makinelerin hareketli aksamları çalışanların temasını engelleyecek şekilde sabit veya hareketli muhafazalarla kapatılmalıdır. Bu muhafazalar, makinenin çalışması sırasında kendiliğinden açılmayacak veya yerinden çıkmayacak bir tasarıma sahip olmalı ve operasyonel güvenliği en üst düzeye çıkarmalıdır.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Muhafazaların montajı sırasında, makinenin temizlik ve bakım süreçleri göz önünde bulundurulmalı ancak bu süreçlerin güvenliği asla tehlikeye atılmamalıdır. Yanlış monte edilmiş bir muhafaza, koruyucu özelliğini yitirebilir ve hatta makinenin çalışma prensibini bozarak yeni tehlikeler yaratabilir.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Sabit muhafazalar, sadece alet kullanılarak açılabilen türde olmalı ve yetkisiz kişilerin erişimine karşı kilitli veya vidalı sistemlerle korunmalıdır. Bu durum, gıda üretim hatlarındaki hızlı çalışma temposunda kazara teması önlemek adına en temel savunma hattını oluşturmaktadır.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Montaj sonrası yapılacak testler ile muhafazaların makine ile tam uyumu doğrulanmalıdır. Eğer bir muhafaza makinenin ergonomisini olumsuz etkiliyorsa, bu durum tasarım aşamasında düzeltilmeli; asla koruyucu donanımı çıkarmak veya modifiye etmek gibi hatalı yöntemlere başvurulmamalıdır.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name="Slide 5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Koruyucuların Devre Dışı Bırakılması Yasağı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çalışanların güvenliği için tasarlanmış hiçbir koruyucu donanım veya muhafaza, operasyonel hızı artırmak veya işi kolaylaştırmak amacıyla asla devre dışı bırakılamaz. Bu tür bir davranış, ciddi bir iş kazası riski oluşturmakla kalmaz, aynı zamanda ağır idari ve hukuki sorumlulukları da beraberinde getirir.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Devre dışı bırakılan bir koruyucu, makinenin güvenlik sistemini (interlock gibi) yanıltabilir ve makinenin beklenmedik şekilde çalışmasına neden olabilir. Bu durum, özellikle temizlik veya sıkışan ürünü çıkarma gibi müdahaleler sırasında ölümcül kazalara yol açmaktadır.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koruyucuların devre dışı bırakılmasını engellemek için teknik önlemler almalı ve çalışanları bu konuda sürekli bilinçlendirmelidir. Güvenlik sistemlerine yapılan her türlü müdahale, iş disiplini açısından da kabul edilemez bir ihlal olarak değerlendirilmelidir.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koruyucusu olmayan veya devre dışı bırakılmış bir makineyi kullanmaları kesinlikle yasaktır. Eğer bir makinenin koruyucusu arızalıysa veya yerinde değilse, makine hemen durdurulmalı, enerji kesilmeli ve ilgili birime bildirim yapılmalıdır; güvenlik asla üretim hızına feda edilmemelidir.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name="Slide 5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İşletme Sırasında Sürekli Güvenlik Denetimi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 esnasında makine koruyucularının durumu, vardiya sorumluları veya operatörler tarafından sürekli olarak gözlemlenmelidir. Operatörler, makineyi çalıştırmadan önce koruyucuların yerinde olduğunu ve herhangi bir gevşeme veya hasar bulunmadığını doğrulamakla yükümlüdür; bu, günlük bir güvenlik rutinidir.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Üretim hattındaki titreşimler veya yoğun kullanım, zamanla koruyucuların bağlantı elemanlarının gevşemesine yol açabilir. Bu nedenle, vardiya başlarında yapılan hızlı bir kontrol, gün içerisindeki büyük arızaların ve kazaların önlenmesi için kritik bir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Denetim sırasında, koruyucuların üzerinde biriken gıda artıkları, yağlar veya yabancı maddeler temizlenmelidir. Bu maddeler, hem hijyen standartlarını bozar hem de bazı durumlarda koruyucunun işlevselliğini engelleyebilir veya makine içerisinde sıkışarak mekanik zorlanmalara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işletme esnasında koruyucu donanımda bir anormallik fark edilirse, durum derhal amire bildirilmeli ve makine güvenli bir duruşa geçirilmelidir. Güvenlik, sadece çalışma başlangıcında değil, tüm vardiya süresince devam eden aktif bir denetim sürecidir; hiçbir aksaklık göz ardı edilmemelidir.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name="Slide 5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Makine Bakımında Emniyetli Çalışma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Makine bakımı sırasında, enerji kesilmesi ve kilitleme/etiketleme (LOTO) prosedürlerinin eksiksiz uygulanması, iş güvenliğinin temelidir. Bakım aşamasında koruyucuların çıkarılması gerekiyorsa, bu işlem mutlaka yetkili personel tarafından ve makinenin enerjisi tamamen kesildikten sonra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sonrası makine tekrar devreye alınmadan önce, tüm koruyucuların yerlerine takıldığından ve bağlantılarının doğru yapıldığından emin olunmalıdır. Eksik veya yanlış takılmış bir koruyucu ile makinenin çalıştırılması, bakım personelinin veya makine operatörünün hayatını riske atar.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prosedürlerinde, koruyucu donanımların temizliği ve varsa yağlanması da dahil edilmelidir. Bakım tamamlandıktan sonra, makinenin ilk çalıştırma testleri güvenli mesafeden ve tüm personel uyarılmış şekilde yapılmalı, koruyucuların işlevselliği test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bakım çalışmalarının yetkili kişilerce yapılmasını zorunlu tutar. Bakım esnasında koruyucuların devre dışı bırakılması gerekiyorsa, bu süre zarfında makinenin başka bir kişi tarafından çalıştırılmasını önleyecek fiziksel engeller veya uyarı levhaları kullanılmalıdır.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name="Slide 5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Gıda Üretiminde Anlık Temizlik ve Müdahale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Gıda üretim alanlarında dökülen su, yağ veya gıda artıkları, İşyeri Bina ve Eklentilerinde Alınacak Sağlık ve Güvenlik Önlemlerine İlişkin Yönetmelik gereği derhal temizlenmelidir; anlık müdahale kayma ve düşme kaynaklı iş kazalarını önlemede en kritik adımdır.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Dökülen maddelerin temizlenmesi sırasında, uygun temizlik ekipmanları (çekçek, emici pedler veya endüstriyel temizlik makineleri) kullanılmalı ve çalışma alanı güvenli hale getirilene kadar ilgili bölge yaya trafiğine kapatılmalıdır.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çalışanlara döküntü yönetimi konusunda eğitim vermeli ve acil müdahale gerektiren durumlarda kullanılacak temizlik ekipmanlarının çalışma alanına yakın noktalarda, kolay erişilebilir şekilde konumlandırılmasını sağlamalıdır.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Anlık müdahale, yalnızca zemin güvenliğini değil, aynı zamanda gıda güvenliğini de korur; bu sayede çapraz bulaşma riskleri minimize edilerek hijyen standartları sürekli olarak korunmuş olur.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name="Slide 5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Islak Zeminlerin Yarattığı İş Güvenliği Riskleri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Islak ve kaygan zeminler, 6331 sayılı İş Sağlığı ve Güvenliği Kanunu kapsamında işverenin önlem alması gereken temel tehlike kaynaklarından biridir; zeminlerin kaymaz özellikte olması veya kaymayı engelleyici önlemlerin alınması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Islak zeminlerde çalışma yapılması zorunlu olan alanlarda, uyarı levhaları (dikkat kaygan zemin) mutlaka görünür şekilde yerleştirilmeli ve çalışanların bu alanlarda uygun tabanlı iş ayakkabısı (kaymaz taban) kullanmaları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ortamındaki nem seviyesi ve zemin yapısı, risk değerlendirmesi sürecinde mutlaka analiz edilmeli; özellikle yüksek basınçlı yıkama yapılan bölgelerde suyun zeminde birikmesini engelleyecek eğimler ve tahliye sistemleri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Islak zeminlerde meydana gelen düşmeler, genellikle basit bir dikkat eksikliği veya yetersiz uyarı sistemi ile ilişkilidir; bu nedenle zemin güvenliği, işyeri organizasyonunun ayrılmaz bir parçası olarak değerlendirilmelidir.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 Yıkama İstasyonlarına Erişim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Gıda Hijyeni Yönetmeliği (5996 sayılı Kanun) kapsamında, el yıkama istasyonları gıda üretim alanlarına giriş çıkış noktalarına yerleştirilmelidir.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İstasyonlarda her zaman yeterli miktarda sıvı sabun, tek kullanımlık kağıt havlu ve çöp kovası bulunmalıdır; eksiklikler, hijyen kurallarının aksamasına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Sensörlü veya pedallı musluk sistemleri, elin musluğa temasını engelleyerek çapraz bulaşma riskini minimize eder; bu sistemlerin periyodik bakımları düzenli olarak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İstasyonların temizliği ve bakımı, gıda hijyenini korumak adına günlük olarak takip edilmelidir; arızalı ekipmanlar, hijyen zincirinin kopmasına yol açar.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name="Slide 6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Sistematik Temizlik ve Hijyen Programları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uyarınca, temizlik faaliyetleri rastgele değil, önceden belirlenmiş bir plan ve program dahilinde yürütülmelidir; temizlik saatleri ve sorumlulukları net bir şekilde tanımlanmalıdır.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Temizlik programları, üretimin yoğun olduğu saatlerde değil, riskin en az olduğu veya üretimin durduğu periyotlarda gerçekleştirilmeli; programın uygulanması, denetim formları veya kayıt defterleri ile izlenebilir hale getirilmelidir.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Temizlik ekipmanlarının hijyeni de en az zemin temizliği kadar önemlidir; kirli paspas veya fırçalar, gıda üretim alanına istenmeyen bakterileri taşıyabilir, bu nedenle ekipmanlar düzenli olarak dezenfekte edilerek uygun alanlarda saklanmalıdır.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temizlik sürecine katılımı, bir güvenlik kültürü oluşturulmasında anahtar rol oynar; herkes kendi çalışma alanının temizliğinden sorumlu tutularak toplam verimlilik ve güvenlik artırılmalıdır.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name="Slide 6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Drenaj Sistemlerinin Güvenli İşletimi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Gıda üretim tesislerinde drenaj kanalları, zemindeki suyun hızlı tahliyesi için hayati önem taşır; ancak bu kanalların üzerindeki ızgaraların hasarlı olması veya yerinden oynaması ciddi takılma ve düşme riskleri oluşturabilir.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Drenaj sistemleri, tıkanmaları önlemek amacıyla düzenli olarak kontrol edilmeli ve temizlenmelidir; atıkların kanallarda birikmesi hem kötü kokuya hem de suyun geri teperek üretim alanına yayılmasına neden olarak hijyeni bozar.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Izgaraların her zaman zemin seviyesiyle aynı hizada olması ve kilitli mekanizmalarla sabitlenmesi gerekir; gevşek ızgaralar, üzerinden geçecek personelin ayağının takılmasına veya ekipmanların devrilmesine sebebiyet verebilir.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Drenaj sistemi bakımı, İşyeri Bina ve Eklentilerinde Alınacak Sağlık ve Güvenlik Önlemlerine İlişkin Yönetmelik gereği düzenli periyotlarla yapılmalı ve yapılan bakım işlemleri işletme kayıtlarına mutlaka işlenmelidir.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name="Slide 6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Kuru Çalışma Ortamı Sağlama Stratejileri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Gıda üretiminde suyun zorunlu olduğu durumlar dışında, çalışma ortamının mümkün olduğunca kuru tutulması hedeflenmelidir; kuru zemin, kayma riskini ortadan kaldıran en etkili mühendislik önlemidir.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Havalandırma sistemlerinin doğru tasarımı, ortamdaki nemi ve su buharını uzaklaştırarak zeminlerin daha hızlı kurumasını sağlar; bu sistemlerin periyodik bakımı, ortamdaki nem dengesinin korunması açısından kritik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Üretim süreçlerinde kullanılan ekipmanların sızıntı yapmaması için düzenli kontrol edilmeleri, zemine su veya yağ akışını engelleyerek kuru çalışma ortamının korunmasına yardımcı olur; sızıntıların kaynağında çözülmesi, temizlik maliyetlerini de düşürür.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 çalışma ortamı, çalışan sağlığını ve konforunu doğrudan artırır; 6331 sayılı Kanun çerçevesinde işveren, çalışma ortamını ergonomik ve güvenli hale getirmekle yükümlü olup, nem yönetimi bu yükümlülüğün ayrılmaz bir parçasıdır.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name="Slide 6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Gıda Sektöründe Kaymaz Ayakkabı Seçimi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Kaymaz ayakkabılar, gıda üretim alanlarındaki ıslak ve yağlı zeminlerde düşme riskini en aza indirmek için özel olarak tasarlanmıştır. Ayakkabı seçimi, Kişisel Koruyucu Donanımların İşyerlerinde Kullanılması Hakkında Yönetmelik gereği, işyeri risk değerlendirmesi sonucunda belirlenen tehlikelere uygun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Gıda sektöründe kullanılan ayakkabılar, kayma direnci standartlarını karşılamalıdır. SRC sınıfı, hem seramik hem de çelik yüzeylerde en yüksek kayma direncini sağladığı için gıda tesislerinde tercih edilen temel güvenlik seviyesidir.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Ayakkabıların tasarımı, sadece kayma direncini değil, aynı zamanda hijyenik temizlik kolaylığını da içermelidir. Dikişsiz veya minimal dikişli yapılar, gıda artıklarının birikmesini engeller ve temizlik işlemlerinin daha hızlı tamamlanmasına olanak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Seçilen ayakkabı, çalışanın ayak yapısına uygun olmalı ve uzun süreli ayakta yapılan işlerde ergonomik destek sunmalıdır. Yanlış ayakkabı seçimi, çalışanlarda yorgunluğa ve uzun vadede kas-iskelet sistemi rahatsızlıklarına neden olabilir.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name="Slide 6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Taban Deseni ve Tutuş Performansı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Kaymaz ayakkabıların taban desenleri, zeminle temas eden yüzeydeki sıvıyı dışarı tahliye edecek şekilde kanallı tasarlanmıştır. Bu kanallar, zemin ile taban arasında su veya yağ filmi oluşumunu engelleyerek sürtünmeyi en üst düzeye çıkarır.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Taban desenlerinin derinliği ve geometrik yapısı, kaygan maddelerin (yağ, deterjan, su) taban altından hızla uzaklaştırılmasını sağlar. Derin kanallar, özellikle gıda işleme tesislerindeki yoğun sıvı birikintilerinde tutunmayı artırarak güvenli bir yürüyüş ortamı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Taban yapımında kullanılan kauçuk veya poliüretan malzemeler, yüksek sürtünme katsayısına sahip olacak şekilde geliştirilmiştir. Bu malzemeler esnekliğini koruyarak, zeminle maksimum yüzey teması kurar ve ani hareketlerde dengenin korunmasına yardımcı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olarak kontrol edilmeyen aşınmış taban desenleri, kayma direncini önemli ölçüde azaltır. Taban kanallarının dolması veya aşınması, ayakkabının kaymazlık özelliğini kaybetmesine neden olacağından, periyodik kontroller hayati önem taşır.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name="Slide 6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Kimyasal ve Sıvı Direnci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Gıda tesislerinde karşılaşılan hayvansal yağlar, bitkisel yağlar ve temizlik kimyasalları, standart ayakkabı tabanlarını hızla bozabilir. Bu nedenle, ayakkabı tabanının bu maddelere karşı dirençli nitelikte olması gerekir.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Yağ ve su direnci, ayakkabının sadece kaymasını değil, aynı zamanda uzun ömürlü olmasını da sağlar. Kimyasallara dayanıklı olmayan tabanlar, zamanla yumuşayarak veya şişerek kaymazlık özelliklerini kalıcı olarak kaybeder ve güvenliği tehdit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Ayakkabıların üst kısımları da sıvı geçirmez özellikte olmalıdır; bu, çalışanın ayağını sıcak su sıçramalarından veya dökülen gıda maddelerinden korur. Sıvı geçirmezlik, aynı zamanda ayakkabı içine bakteri üremesini engelleyerek hijyenik bir çalışma ortamı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gereği, zeminlerin temiz ve tehlikesiz tutulması esastır. Ayakkabıların kimyasal direnci, bu önlemleri destekleyen tamamlayıcı bir güvenlik katmanıdır.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name="Slide 6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Ayakkabı Bakımı ve Değişim Kriterleri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Kaymaz ayakkabıların temizliği, taban kanallarında biriken kir, yağ ve kalıntıların düzenli olarak temizlenmesiyle yapılmalıdır. Kanalların tıkanması, ayakkabının tasarlanan kaymazlık işlevini yerine getirmesine engel olur; bu nedenle günlük temizlik rutinlerine dahil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Ayakkabıların dış yüzeyinde oluşan çatlaklar, delikler veya tabanındaki aşırı aşınmalar, güvenlik performansının bittiğinin göstergesidir. Bu tür hasarlar tespit edildiğinde, ayakkabılar onarılmaya çalışılmamalı, doğrudan yenisiyle değiştirilmelidir.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Ayakkabıların kuruması için yüksek ısı kaynaklarından (radyatör, fırın vb.) uzak tutulması gerekir. Doğrudan ısı, taban malzemesinin sertleşmesine veya yapısının bozulmasına yol açarak kaymazlık özelliğini olumsuz etkileyebilir.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ayakkabılarını her vardiya öncesi görsel olarak kontrol etmelidir. Tabanda yabancı cisimlerin saplı olup olmadığına bakılmalı ve ayakkabının tüm işlevselliği test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name="Slide 6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Yasal Sorumluluklar ve Kullanım Zorunluluğu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işveren çalışanların güvenliğini sağlamakla yükümlüdür ve gerekli kişisel koruyucu donanımları ücretsiz sağlamalıdır. Kaymaz ayakkabı kullanımı, risk değerlendirmesi sonucunda belirlenmiş bir güvenlik tedbiri ise kullanımı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kendilerine sağlanan kişisel koruyucu donanımları, aldıkları eğitime uygun şekilde kullanmak ve korumakla yükümlüdür. Güvenlik ekipmanını kullanmamak, iş disiplinine aykırı olduğu gibi ciddi iş kazalarına davetiye çıkaran bir güvensiz davranıştır.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ekipmanların kullanımında çalışanlara eğitim verilmesini şart koşar. Çalışanlar, ayakkabıların doğru kullanımı, bakımı ve hasar durumunda bildirim süreci hakkında bilgilendirilmelidir.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güvenliği uzmanları ve işverenler, sahada kaymaz ayakkabı kullanımını düzenli olarak denetlemelidir. Denetimlerde sadece ayakkabının varlığı değil, aynı zamanda uygunluğu, temizliği ve aşınma durumu da kayıt altına alınarak izlenmelidir.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name="Slide 6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Zemin Kaplaması ve Drenaj Entegrasyonu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Gıda üretim alanlarında zeminler, korozyona dayanıklı ve temizlenmesi kolay malzemelerle kaplanmalıdır; 6331 sayılı İş Sağlığı ve Güvenliği Kanunu kapsamında işveren, güvenli bir çalışma yüzeyi sağlamakla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Drenaj sistemleri, zemin kaplamasıyla bütünleşik şekilde tasarlanmalı ve atık suyun birikmeden tahliye edilmesini sağlayacak yeterli kapasitede olmalıdır; bu sistemler temizlik kolaylığı için süzgeçli yapıda inşa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Zemin ve drenaj entegrasyonunda sızdırmazlık en kritik unsurdur; çatlak veya kırıklar bakteri üremesine neden olabileceği için sürekli kontrol edilmeli, hasar gören bölgeler derhal onarılmalıdır.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alanındaki zemin yapısı, kullanılacak kimyasallara ve üretim sürecine uygun seçilmelidir; gıda güvenliği ve İSG standartları gereği zemin yüzeyinde hiçbir şekilde durgun su kalmamalıdır.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name="Slide 6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Kaymaz Zemin Uygulamaları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Kaygan zeminler, gıda sektöründeki iş kazalarının en önemli nedenlerinden olan düşme ve yaralanmaların başında gelir; 6331 sayılı İş Sağlığı ve Güvenliği Kanunu, işyerinin kaymaya karşı güvenli olmasını zorunlu tutar.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Kaymaz yüzey kaplamaları (epoksi, endüstriyel seramik) seçilirken sürtünme katsayısı yüksek malzemeler tercih edilmelidir; bu malzemeler ıslak veya yağlı ortamlarda dahi güvenli tutuş sağlamalıdır.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Kayma riskinin yüksek olduğu giriş-çıkış bölgelerine veya yoğun hareketli alanlara kaydırmaz bantlar veya özel dokulu yüzeyler uygulanmalıdır; bu önlemler çalışanların güvenliğini artırarak kaza olasılığını minimize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Kaymazlık özellikleri zamanla aşınabilir; bu nedenle zemin kaplamalarının periyodik olarak sürtünme testlerinden geçirilmesi ve aşınan yüzeylerin yenilenmesi, iş kazalarını önleme adına kritik bir idari tedbirdir.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Hijyen Denetimi ve Süreklilik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Gıda işletmelerinde kişisel hijyen kurallarına uyum, iç denetimler ve periyodik kontrollerle izlenmelidir; denetimler, çalışanların hijyen bilincini artırmak için bir fırsattır.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Hijyen Eğitimi Yönetmeliği çerçevesinde çalışanların aldığı eğitimlerin uygulanabilirliği, sahada gözlemlenmeli ve aksaklıklar anında düzeltilmelidir.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 yönetimi, hijyen kurallarının ihlal edilmediğinden emin olmak için kayıt tutmalı ve temizlik ve hijyen planlarını güncel tutmalıdır.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Hijyen denetimleri, sadece bir hata arama süreci değil, iş güvenliği ve gıda kalitesini koruma adına gerçekleştirilen bir iyileştirme aracı olarak görülmelidir.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name="Slide 7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Etkili Su Tahliye Sistemleri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Gıda üretim tesislerinde su tahliyesi, sıvı atıkların ortamdan uzaklaştırılmasını sağlayarak hem iş güvenliğini hem de hijyen standartlarını korur; 6331 sayılı İş Sağlığı ve Güvenliği Kanunu, sıvı birikiminin önlenmesini şart koşar.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Tahliye kanalları, tıkanmaları önlemek için kolay ulaşılabilir ve manuel temizliğe uygun olmalıdır; kanalların üzerinde yer alan ızgaralar, operasyonel araçların geçişine dayanıklı ve güvenli bir şekilde sabitlenmelidir.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Atık su kanallarının yerleşimi, üretim hattı boyunca sıvıların en kısa sürede uzaklaştırılacağı şekilde planlanmalı ve sızıntı riski taşıyan noktalara yakın olmalıdır; yanlış planlama, zeminlerde su birikmesine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Drenaj sistemlerinde koku ve haşere girişini önlemek için sifonlu veya kapalı sistemler kullanılmalıdır; sistemin verimli çalışması, tesis içindeki hava kalitesini ve genel hijyen seviyesini doğrudan olumlu yönde etkiler.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name="Slide 7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Zemin Eğimi ve Akış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Zemin eğimi, sıvıların drenaj kanallarına doğru kendiliğinden akışını sağlamak için kritik bir mühendislik detaydır; 6331 sayılı İş Sağlığı ve Güvenliği Kanunu gereği zemin yapısı, birikintileri engelleyecek eğimle tasarlanmalıdır.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Eğimin derecesi, zemin yüzeyindeki suyun durgunluk yaratmadan akışını sağlayacak düzeyde olmalıdır; çok düşük eğim su birikmesine, çok yüksek eğim ise çalışanların dengesini kaybetmesine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Eğim tasarımı, zemin kaplama işlemi sırasında profesyonelce yapılmalı ve tüm yüzeylerde süreklilik korunmalıdır; kaplama sonrası yapılan ölçümlerle, suyun drenaj noktalarına yöneldiği teyit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Zeminde oluşabilecek çökme veya deformasyonlar, eğim dengesini bozabilir; bu tür bozukluklar, sıvı akışını engelleyerek zemin üzerinde riskli su birikintileri oluşturur, bu yüzden zemin seviyeleri düzenli kontrol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name="Slide 7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Bakım ve Hijyen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Zemin kaplamaları ve drenaj sistemlerinin düzenli bakımı, tesisin uzun ömürlü ve güvenli olmasını sağlar; 6331 sayılı İş Sağlığı ve Güvenliği Kanunu, tesisatın periyodik bakımının yapılmasını işverenin sorumluluğuna bırakır.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Drenaj kanalları haftalık olarak temizlenmeli, katı atıklar ve yağ birikintileri kanallardan arındırılmalıdır; tıkanan kanallar, suyun zemine taşmasına ve ciddi kayma kazalarına sebebiyet verebilir.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Zemin yüzeyleri her vardiya sonunda uygun endüstriyel temizlik maddeleriyle dezenfekte edilmeli ve kurulanmalıdır; temizlik sırasında kullanılan kimyasalların zemine zarar vermediğinden emin olunmalıdır.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faaliyetleri kayıt altına alınmalı ve bir temizlik/bakım çizelgesi oluşturulmalıdır; bu kayıtlar, olası bir iş kazasında veya denetimde, işverenin sorumluluklarını yerine getirdiğini kanıtlayan en önemli belgelerdir.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name="Slide 7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Islak Zemin Uyarı İşaretlerinin Teknik Özellikleri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Islak zemin uyarı işaretleri, Sağlık ve Güvenlik İşaretleri Yönetmeliği uyarınca dikkat çekici renk ve sembollerle tasarlanmalıdır; bu levhalar kayma riskini önceden haber vererek çalışanların tedbir almasını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İşaretler, zeminin ıslak olduğu durumlarda çalışanların doğrudan görebileceği bir seviyede olmalı ve üzerine basılmasını engelleyecek şekilde yerleştirilmelidir; standartlara uygun olmayan işaretler kazaları önlemede yetersiz kalır.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Levhaların üzerindeki semboller, çalışanların dil bariyerine takılmadan durumu anlamasını sağlayacak uluslararası standartlarda olmalıdır; bu durum özellikle çok uluslu çalışanların bulunduğu gıda tesislerinde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Uyarı işaretlerinin dayanıklı malzemeden üretilmesi ve temizlik kimyasallarına karşı dirençli olması gerekir; bozulmuş, silinmiş veya devrilmiş levhalar yasal olarak koruyucu bir önlem niteliği taşımaz.</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name="Slide 7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Uyarı Levhalarının Görünürlük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Levhalar, ıslak alanın tam girişine ve kaza riskinin en yüksek olduğu noktalara yerleştirilmelidir; Sağlık ve Güvenlik İşaretleri Yönetmeliği gereği uyarı levhalarının görünürlüğü kısıtlanmamalıdır.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Aydınlatma seviyesi düşük olan alanlarda, uyarı levhalarının yansıtıcı özelliklere sahip olması veya bölgenin ek aydınlatma ile desteklenmesi zorunludur; aksi takdirde işaret fark edilmez.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Levha yerleşimi yapılırken yaya trafiğinin yoğunluğu dikkate alınmalı ve işaretler çalışanların hareket alanını daraltmayacak şekilde konumlandırılmalıdır; yanlış yerleşim yeni bir takılma tehlikesi yaratır.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Görünürlük, sadece levhanın varlığı ile değil, doğru açıyla yerleştirilmesi ile sağlanır; her yönden gelen çalışanın uyarıyı görebilmesi için gerektiğinde birden fazla levha kullanılmalıdır.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name="Slide 7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Temizlik Süreçlerinde Güvenlik Protokolleri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Gıda üretim alanlarında temizlik sırasında zemin ıslaklığı kaçınılmazdır; bu nedenle İşyeri Bina ve Eklentilerinde Alınacak Sağlık ve Güvenlik Önlemlerine İlişkin Yönetmelik gereği temizlik planları güvenlik odaklı hazırlanmalıdır.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Temizlik personeli, ıslak zemin oluşmadan önce mutlaka uyarı işaretlerini hazır bulundurmalı ve alanı izole etmeden işe başlamamalıdır; önleyici tedbirler kaza sonrası müdahaleden her zaman daha etkilidir.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Temizlik kimyasallarının zemini ekstra kayganlaştırma riski göz önüne alınarak, uygun temizlik ekipmanları ve doğru konsantrasyonda deterjan kullanımı sağlanmalıdır; yanlış kimyasal seçimi zemini tehlikeli hale getirir.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Temizlik süreci boyunca personelin uygun iş ayakkabısı (kaydırmaz taban) giymesi zorunludur; kişisel koruyucu donanım kullanımı temizlik çalışanlarını da koruma altına alır.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name="Slide 7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Riskli Alanların Sınırlandırılması ve İzolasyonu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Çok tehlikeli veya geniş çaplı ıslak alanlarda sadece levha yeterli olmayabilir; 6331 sayılı İSG Kanunu kapsamında işveren, riski minimize etmek için fiziksel bariyerler kullanmalıdır.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Şeritler, koniler veya taşınabilir bariyerler kullanılarak ıslak bölge yaya trafiğine tamamen kapatılmalı ve alternatif geçiş yolları belirlenmelidir; bu uygulama riski kaynağında yok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Sınırlandırma yapılan alanlarda, görevli olmayan kişilerin girişi kesinlikle engellenmelidir; yetkisiz girişler hem çalışanı hem de temizlik personelini tehlikeye atar.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İzolasyon süreci tamamlandıktan sonra bölgenin güvenli olduğu teyit edilene kadar bariyerler kaldırılmamalıdır; yönetim, izolasyonun takibinden ve sürekliliğinden sorumludur.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name="Slide 7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Uyarı Levhalarının Kaldırılması ve Denetim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Uyarı levhaları, zemin tamamen kuruduktan ve kayma riski ortadan kalktıktan sonra kaldırılmalıdır; erken kaldırma, gizli nem veya ıslaklık nedeniyle ciddi düşme vakalarına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Levhayı kaldıran personel, zeminin kuru olduğundan emin olmalı ve gerekirse görsel kontrolün yanı sıra fiziksel bir denetim yapmalıdır; bu sorumluluk temizlik ekibinin bir parçasıdır.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Kaldırılan levhalar, bir sonraki kullanım için güvenli depolama alanlarına geri götürülmelidir; ortalıkta bırakılan boş levhalar da farklı bir kaza riski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Yönetim, ıslak zemin prosedürlerinin uygulanıp uygulanmadığını periyodik olarak denetlemeli ve eksiklikleri gidermelidir; bu süreç İSG kültürünün bir parçası olarak benimsenmelidir.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name="Slide 7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Depo ve Raf Sistemlerinde Yüksekte Çalışma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Gıda depolarında raf sistemleri üzerinde yapılan çalışmalar yüksekten düşme riski taşır; Yapı İşlerinde İş Sağlığı ve Güvenliği Yönetmeliği gereği, düşme riskinin olduğu her alanda toplu koruma önlemleri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Raf sistemlerine tırmanmak kesinlikle yasaktır; yüksekte yapılacak işler için uygun platformlar, merdivenler veya iş makineleri kullanılmalıdır. Çalışma öncesinde risk değerlendirmesi yapılmalı ve alanın güvenliği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Platform kullanılmayan alanlarda emniyet kemeri kullanımı zorunludur; kemerlerin ankraj noktaları sağlam olmalı ve düşme mesafesi hesaplanarak uygun şekilde ayarlanmalıdır. Çalışanlar yüksekte çalışma eğitimi almış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ortamında kaygan zeminler veya engeller bulunmamalıdır; çalışma alanı düzenli tutulmalı ve çalışma bittiğinde alan güvenli bir şekilde terk edilmelidir. İşveren, çalışma ekipmanlarının güvenliğini denetlemekle yükümlüdür.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name="Slide 7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Merdivenlerde 4:1 Açı Kuralı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Dayanmalı merdivenlerin güvenli kullanımı için 4:1 kuralı uygulanmalıdır; bu kurala göre merdiven tabanı ile duvar arasındaki mesafe, merdivenin yaslandığı yüksekliğin dörtte biri kadar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Doğru açı sağlanmadığında merdivenin tabanı kayabilir veya üst kısmı devrilebilir; bu durum ciddi iş kazalarına yol açar. Merdiven tabanının kaymaması için zemin düz ve sabit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Merdivenler, geçiş yollarında veya kapı önlerinde kullanılmamalıdır; eğer kullanılması zorunluysa, merdiven çevresinde güvenlik şeridi oluşturulmalı ve işaretleme yapılmalıdır. Merdiven ayaklarına kaydırmaz pabuç takılmalıdır.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uyarınca, merdivenlerin sağlamlığı periyodik olarak kontrol edilmelidir. Hatalı açıda kurulan merdivenler, kullanıcının ağırlık merkezini bozarak devrilme riskini artırır; bu kurala titizlikle uyulmalıdır.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Gıda Üretiminde Temel Kişisel Koruyucu Donanımlar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Gıda üretim sahasında hijyenin korunması amacıyla bone, önlük, eldiven ve uygun iş ayakkabısı kullanımı zorunludur. Kişisel Koruyucu Donanımların İşyerlerinde Kullanılması Hakkında Yönetmelik gereği, bu donanımların işveren tarafından ücretsiz sağlanması ve çalışanlar tarafından eksiksiz kullanılması temel yasal yükümlülüktür.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Bone, saçların gıda ürünlerine temasını engellerken; önlük, kıyafetlerden gelebilecek toz ve kirin ürüne geçişini önler. Bu ekipmanlar, sadece üretim alanında kullanılmalı ve dış ortama çıkarılmamalıdır.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Uygun iş ayakkabısı, kaymayı engelleyen taban yapısına sahip olmalı ve ayakları dış etkenlerden koruyacak şekilde tasarlanmalıdır. Ayakkabıların temizliği, gıda güvenliği açısından düzenli olarak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Donanımların seçimi, yapılacak işin risklerine ve hijyen gerekliliklerine göre belirlenmelidir. Hatalı veya hasarlı donanımlar asla kullanılmamalı, derhal işveren veya İSG sorumlusuna bildirilmelidir.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name="Slide 8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Tırmanış: 3 Nokta Kuralı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Merdiven tırmanırken veya inerken 3 nokta kuralı hayati öneme sahiptir; bu kurala göre her an iki el ve bir ayak veya iki ayak ve bir el merdivene temas halinde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yöntem, çalışanın dengesini korumasını sağlar ve bir uzvun kayması durumunda düşmeyi engeller. Merdiven tırmanırken eller daima boş olmalı, ekipmanlar alet kemerleri veya çekme halatları ile taşınmalıdır.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Elde malzeme taşımak dengeyi bozar ve kaza riskini artırır; tırmanma sırasında odak noktası merdiven basamakları olmalıdır. Tırmanırken basamakların temiz ve kaygan olmamasına dikkat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merdiven kullanırken daima merdivene dönük olmalıdır; asla sırtını dönerek tırmanmamalıdır. 3 nokta kuralı, Yapı İşlerinde İş Sağlığı ve Güvenliği Yönetmeliği tarafından güvenli çalışma yöntemi olarak tanımlanmıştır.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name="Slide 8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Uzanma Yasağı ve Ağırlık Merkezi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Merdiven üzerindeyken gövde ağırlık merkezi daima iki yan profil arasında kalmalıdır; merdivenin dışına doğru uzanmak, ağırlık merkezini kaydırarak merdivenin devrilmesine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Uzanma ihtiyacı duyulduğunda merdiven aşağı inilmeli, doğru pozisyona getirilmeli ve tekrar tırmanılmalıdır; asla merdiveni üzerinde hareket ettirmeye çalışmayın. Bu, en sık görülen kaza nedenlerinden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Merdiven yanlarına aşırı yük bindirmek veya çalışırken yana doğru hamle yapmak, merdivenin dengesini anında bozar. Çalışma alanı, merdiven üzerinde uzanmayı gerektirmeyecek şekilde konumlandırılmalıdır.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işin gerektirdiği erişim mesafesini doğru hesaplamalıdır; eğer uzanmak gerekiyorsa, daha büyük bir merdiven veya çalışma platformu tercih edilmelidir. Güvenlik, hızdan daha önceliklidir.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name="Slide 8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Merdiven Kontrolü ve Bakım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Kullanım öncesi her merdiven mutlaka gözle kontrol edilmelidir; basamaklarda çatlak, gevşek bağlantı, eksik parça veya korozyon olup olmadığı dikkatle incelenmelidir. Hasarlı merdivenler derhal kullanımdan çekilmelidir.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Merdivenlerin periyodik bakımları yetkili kişilerce yapılmalı ve kayıt altına alınmalıdır; kayıtlar işyerinde denetimler için hazır bulundurulmalıdır. İSG mevzuatı, ekipmanların güvenli durumda tutulmasını şart koşar.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sırasında merdiven üzerindeki etiketlerin okunabilir olması sağlanmalıdır; etiketler, merdivenin taşıma kapasitesini ve kullanım talimatlarını içermelidir. Kapasitesinin üzerinde yüklenen merdivenler deforme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Temizlik, özellikle gıda sektöründe hijyen ve güvenlik açısından önemlidir; merdiven üzerindeki yağ, toz veya döküntüler kayma riski yaratır. Düzenli temizlik, hem güvenliği hem de ekipman ömrünü artırır.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name="Slide 8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Soğuk Depolarda Çalışma Süreleri ve Sınırlar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Soğuk hava depolarında çalışma süreleri, ortam sıcaklığına göre sınırlandırılmalı ve İşyeri Bina ve Eklentilerinde Alınacak Sağlık ve Güvenlik Önlemlerine İlişkin Yönetmelik gereği termal konfor şartları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vücut ısısını korumak amacıyla düşük sıcaklığa uygun termal koruyucu giysiler, eldivenler ve soğuk hava botları kullanmalı; KKD'ler Kişisel Koruyucu Donanımların İşyerlerinde Kullanılması Hakkında Yönetmelik kriterlerine uygun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 içerisinde sürekli çalışma süresi, ortamın eksi derece sıcaklığına bağlı olarak periyodik aralıklarla bölünmeli ve çalışanların aşırı soğuğa maruziyet süresi takip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soğuk ortama adaptasyonu için işe giriş ve periyodik sağlık muayeneleri titizlikle yapılmalı, özellikle solunum yolu ve dolaşım sistemi rahatsızlığı olan çalışanlar riskli alanlarda görevlendirilmemelidir.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name="Slide 8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Termal Konfor ve Mola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Soğuk depolarda çalışan personelin ısınma ihtiyaçlarını karşılamak üzere, depo dışında veya uygun bir alanda ısıtmalı mola odaları oluşturulması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soğuk maruziyetini kırmak için belirli aralıklarla mola odasına geçerek vücut sıcaklıklarını normal seviyeye getirmeli ve bu mola süreleri çalışma saatlerine dahil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Mola odalarında çalışanların hızlı ısınmasını sağlayacak sıcak içecek imkanları ve uygun havalandırma sistemleri bulundurulmalı, dinlenme süreleri işin yoğunluğuna göre ihmal edilmemelidir.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Mola sürelerinin takibi ve personelin dönüşümlü çalıştırılması, İş Kanunu'na İlişkin Çalışma Süreleri Yönetmeliği çerçevesinde işveren tarafından organize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name="Slide 8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Yalnız Çalışma Yasağı ve Güvenlik Protokolleri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Soğuk hava depolarında kaza, sağlık sorunu veya ekipman arızası risklerine karşı yalnız çalışma kesinlikle yasaklanmalı ve buddy (eşli çalışma) sistemi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gereği, depo içerisinde her an ulaşılabilecek haberleşme cihazları veya telsiz sistemleri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 içinde çalışan personelin birbirini kontrol edebileceği ve acil bir durumda birbirine destek olabileceği bir çalışma düzeni kurulmalı, iletişim kopukluğu risk yaratmamalıdır.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Yalnız çalışmak zorunda kalınan istisnai durumlarda, merkezi bir kontrol sistemi veya belirli aralıklarla yapılan kontrol aramaları ile çalışanın güvenliği sürekli teyit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name="Slide 8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Süre Takibi ve İzleme Sistemleri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soğuk ortamda geçirdiği süreler, işletme tarafından tutulan çalışma log kayıtları veya dijital takip sistemleri ile anlık olarak izlenmelidir.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risk değerlendirmesi yapılırken, soğuk depolardaki maruziyet süreleri kritik bir parametre olarak kaydedilmelidir.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Otomatik uyarı sistemleri, personelin soğuk ortamda belirlenen maksimum süreyi aşması durumunda görsel veya işitsel alarm vererek çalışanı uyarmalıdır.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 takibi kayıtları, iş müfettişlerinin denetimlerinde sunulmak üzere periyodik olarak arşivlenmeli ve iş güvenliği uzmanı tarafından analiz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name="Slide 8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 Prosedürleri ve Güvenlik Donanımı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Soğuk hava depolarında, içeriden açılabilen kilit mekanizmaları, panik butonları ve acil durum çıkış kapıları İşyeri Bina ve Eklentilerinde Alınacak Sağlık ve Güvenlik Önlemlerine İlişkin Yönetmelik uyarınca eksiksiz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çıkışları her zaman engelsiz olmalı, çıkış yolları aydınlatılmalı ve panik butonları soğuktan donmayacak şekilde tasarlanmış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 içinde çalışan tüm personele acil durum tatbikatları düzenli olarak yaptırılmalı, çıkış yollarının yerleri ve acil durum haberleşme hatları öğretilmelidir.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doğrultusunda, bir kaza anında ilk müdahaleyi yapacak acil durum ekipleri, soğuk ortam şartlarına uygun ekipmanla hazır bulundurulmalıdır.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name="Slide 8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Hipotermi ve Donma Risklerinin Tanımı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Hipotermi, vücut ısısının hayati fonksiyonların sürdürülebilmesi için gereken değerin altına düşmesi durumudur; gıda sektöründe özellikle soğuk hava depolarında çalışanlar için ciddi bir sağlık riskidir. 6331 sayılı İş Sağlığı ve Güvenliği Kanunu kapsamında işveren, soğuk ortamlarda çalışmanın getirdiği riskleri değerlendirmeli ve çalışanları bu tehlikelere karşı korumakla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Donma riski, vücudun ekstremite bölgelerinde (el, ayak, kulak, burun) doku ısısının düşerek kan dolaşımının azalmasıyla karakterize edilir; uzun süreli maruziyet kalıcı doku hasarlarına yol açabilir. Çalışma ortamındaki nem ve hava akımı, soğuk stresini artıran temel faktörlerdir.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termal konfor şartlarının sağlanması, soğuk hava depolarında çalışanların periyodik olarak ortamdan uzaklaştırılması ve uygun koruyucu giysi kullanımı yasal bir zorunluluktur; bu önlemlerin eksikliği iş kazası ve meslek hastalığı riskini doğrudan artırmaktadır.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değerlendirmesi sürecinde soğuk çalışma ortamları ayrı bir başlık olarak ele alınmalı, termal izleme sistemleri ve acil durum prosedürleri (tahliye, haberleşme) çalışanların katılımıyla güncel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name="Slide 8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Vücut Tepkileri: Titreme ve Uyuşma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Titreme, vücudun ısı üretmek amacıyla kaslarını istemsizce hızlı bir şekilde kasmasıdır; bu, soğuk stresine karşı verilen ilk ve en önemli fizyolojik savunma mekanizmasıdır. İlkyardım Yönetmeliği çerçevesinde, titremenin durması veya azalması vücut ısısının tehlikeli bir şekilde düştüğünün göstergesi olarak kabul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Uyuşma ve karıncalanma hissi, özellikle parmak uçları ve burun gibi uç bölgelerde kan dolaşımının azalmasıyla ortaya çıkan bir uyarı sinyalidir; bu aşamada dokularda hücresel hasar süreci henüz başlamamıştır. Uyuşma hissinin kaybolması, dokunun donma aşamasına geçtiğine dair çok kritik bir uyarıdır.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kendilerinde veya çalışma arkadaşlarında titreme şiddetinin artması veya cilt renginde soluklaşma/morarma görmeleri durumunda derhal amirlerine haber vermelidir. Bu belirtiler, çalışmaya ara verilmesi ve ivedilikle sıcak bir ortama geçilmesi gerektiğinin somut bir kanıtıdır.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çalışanların bu belirtileri birbirlerinde gözlemleyebilmeleri için akran denetimi uygulamaları teşvik edilmeli, belirti gösteren kişilerin çalışmaya devam etmesine kesinlikle izin verilmemelidir; bu durum iş güvenliği kültürünün bir parçasıdır.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Saç ve Kıl Kontaminasyonunun Önlenmesi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Gıda güvenliği standartları gereği, üretim alanında çalışan her personelin saçlarını tamamen kapatacak şekilde bone kullanması hayati önem taşır. Saç veya kıl dökülmesi, fiziksel bir kirlilik kaynağı olup, ürünün geri çağrılmasına kadar varabilecek ciddi mali ve yasal sonuçlar doğurabilir.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Bone kullanımı, sadece saçları değil, aynı zamanda saç derisindeki kepek veya toz gibi partikülleri de hapseder. Saçların bone dışına taşmaması için tüm saçın boneye iyice yerleştirilmesi gerekmektedir.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Sakal veya bıyık bulunan çalışanlar için özel sakallık kullanımı zorunludur; bu ekipman, kıl dökülmesini minimize ederek gıda ile temas riskini ortadan kaldırır. Sakallıklar, bone ile bir bütünlük sağlayacak şekilde takılmalıdır.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kapsamında, kişisel hijyen kurallarına uyulmaması, gıda üretiminde bir hijyen ihlali olarak kabul edilir. Çalışanların bu ekipmanları takma konusunda birbirlerini uyarmaları, güvenli bir çalışma kültürü oluşturulmasına katkı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name="Slide 9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Erken Müdahale ve İlk Yardım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Hipotermi belirtileri gösteren bir çalışana yapılacak ilk müdahale, kişiyi soğuk ortamdan derhal uzaklaştırarak sıcak bir alana taşımak ve vücut ısısını kontrollü şekilde yükseltmektir. İlkyardım Yönetmeliği'ne uygun olarak, ıslak giysiler çıkarılmalı ve kişi kuru battaniyelerle sarılarak vücut ısısının dışarı kaçması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 bilinçliyse, alkol veya kafein içermeyen, şekerli ve ılık içecekler verilerek metabolizmanın enerji üretimi desteklenmelidir; ancak aşırı sıcak içeceklerden veya doğrudan ısı kaynaklarından kaçınılmalıdır. Bilinç kaybı varsa, kişi yan yatar pozisyona getirilmeli ve solunum yolu açık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Donma belirtisi gösteren bölgeye asla masaj yapılmamalı, kar sürülmemeli veya doğrudan ısıtıcı uygulanmamalıdır; bu tür yanlış müdahaleler doku hücrelerinin parçalanmasına ve daha ciddi yaralanmalara neden olabilir. Doku, ılık su banyosu ile yavaşça ısıtılmalıdır.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planı dahilinde, sağlık birimine veya en yakın hastaneye derhal haber verilmeli ve profesyonel tıbbi destek gelene kadar kişi yalnız bırakılmamalıdır; müdahale sürecinde kayıt altına alma ve bildirimler 6331 sayılı kanun gereği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name="Slide 9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Isınma Teknikleri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 ısınma süreci, vücut ısısının kademeli olarak yükseltilmesini hedefler; ani sıcaklık değişimleri damarların aşırı genişlemesine ve tansiyon düşüklüğüne yol açabilir. Soğuk hava depolarından çıktıktan sonra, çalışma alanı dışında belirlenen sıcak dinlenme odalarında yavaş bir ısınma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Isınma sırasında giysilerin nemli olması vücuttan ısı kaybını hızlandıracağı için, kuru giysilerle değişim yapmak en önemli koruyucu adımdır. Kat kat giyinme prensibi, hava cepleri oluşturarak vücut ısısını korur; bu nedenle dinlenme odasında dış katmanlar çıkarılarak terleme önlenmelidir.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Doğrudan ısı kaynaklarına (soba, radyatör, ısı tabancası) uzun süre maruz kalmak, uyuşmuş dokularda yanık riskini artırır; ısınma, ılık bir ortamda pasif olarak veya kişinin kendi hareketleriyle sağlanmalıdır. 6331 sayılı kanun gereği, dinlenme alanları uygun sıcaklıkta ve hijyenik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Isınma sonrası çalışmaya dönüş, vücut ısısı tamamen normale döndükten sonra ve amirin onayıyla yapılmalıdır; bu süreçte sıvı alımı ihmal edilmemelidir. Soğuktan çıkış ve ısınma süreci, işyeri prosedürlerine uygun bir şekilde planlanmalıdır.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name="Slide 9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Sağlık Takibi ve İSG Önlemleri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Soğuk hava depolarında çalışan personelin sağlık takibi, 6331 sayılı kanun kapsamında periyodik sağlık muayeneleri ile düzenli olarak yapılmalıdır; özellikle kronik rahatsızlığı olanlar için risk değerlendirmesi daha detaylı olmalıdır. Sağlık raporları, çalışanın soğuk ortama uyumunu belgelemelidir.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hekimi tarafından yapılan muayenelerde, soğuk stresine karşı tolerans seviyeleri belirlenmeli ve gerekli görülen durumlarda çalışanlar daha sıcak ortamlara kaydırılmalıdır. Bu takip, meslek hastalıklarının önlenmesi açısından en temel koruyucu sağlık hizmetidir.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İSG önlemleri kapsamında, soğuk hava depolarında çalışanlara özel termal koruyucu ekipman (baret altına uygun başlık, yalıtımlı bot, termal eldiven) sağlanmalı ve bu ekipmanların bakımı düzenli olarak kontrol edilmelidir. Ekipmanların hasarlı olması, koruma özelliğini yitirmesine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soğuk stresine karşı bilgilendirilmesi ve eğitilmesi bir yasal zorunluluktur; eğitimler, hipotermi belirtilerini ve müdahale yöntemlerini kapsamalıdır. Sağlık takibi verileri, işyeri İSG kurulunda değerlendirilmeli ve gerekli iyileştirmeler sürekli olarak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name="Slide 9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Soğuk Ortam KKD Seçimi ve Özellikleri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Termal giysiler, eldivenler ve bereler, düşük sıcaklıklarda vücut ısısını korumak için özel olarak tasarlanmış yalıtım malzemelerinden üretilmelidir.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gereği, bu donanımların soğuk ortama uygunluğu teknik testlerle doğrulanmış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Eldivenler, parmak hareketliliğini kısıtlamayacak ancak yüksek ısı yalıtımı sağlayacak esnek malzemelerden seçilmelidir.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Bereler, kulakları tamamen kapatmalı ve iş güvenliği kaskı altına rahatlıkla giyilebilecek ergonomik yapıda olmalıdır.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name="Slide 9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Katmanlı Giyinme Stratejisi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Soğuk ortamlarda tek bir kalın katman yerine üç katmanlı giyim sistemi kullanılması, vücut ısısının dengelenmesi için en verimli yöntemdir.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İç katman teri dışarı atan nem emici kumaşlardan, orta katman yalıtım sağlayan termal malzemelerden, dış katman ise rüzgarı kesen koruyucu kumaşlardan oluşmalıdır.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uyarınca, çalışanların vücut ısısının korunması için bu giyim sistemi teşvik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Katmanlar, çalışma yoğunluğuna ve ortam sıcaklığına göre kolayca çıkarılıp giyilebilecek şekilde düzenlenmelidir.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name="Slide 9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Nem Yönetimi ve Terlemenin Önlenmesi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Soğuk ortamda çalışanların en büyük riski, terleme sonucu giysilerin ıslanması ve ardından hızla soğuyarak hipotermi riski yaratmasıdır.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Nem yönetimi için nefes alabilen sentetik veya yün karışımlı kumaşlar tercih edilmeli, nemi hapseden pamuklu ürünlerden kesinlikle kaçınılmalıdır.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KKD'lerin kullanım ömrünün ve hijyeninin korunması gerektiğini belirtir.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Islanan giysiler yalıtım değerini kaybedeceğinden, işyerinde çalışanlar için daima yedek kuru kıyafet bulundurulması yasal ve pratik bir zorunluluktur.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name="Slide 9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KKD’lerin Uygunluğu ve Standartlar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Kullanılan tüm termal KKD'ler, TS EN 342 gibi düşük sıcaklıklara karşı koruma sağlayan uluslararası standartlara uygun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Kişisel Koruyucu Donanımların İşyerlerinde Kullanılması Hakkında Yönetmelik kapsamında, donanımların işin niteliğine tam uyumunu sağlamakla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Uygun olmayan donanımlar, donma vakalarına ve ciddi iş kazalarına davetiye çıkarabilir; bu nedenle seçim aşamasında teknik veriler esas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Donanım seçiminde çalışanların görüşleri alınmalı ve ergonomik uygunluk, çalışma ortamında mutlaka test edilerek onaylanmalıdır.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name="Slide 9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Doğru Kullanım ve Bakım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KKD'ler sadece çalışma anında değil, mola sürelerinde de yalıtım özelliklerini koruyacak şekilde uygun yerlerde muhafaza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gereği, donanımların temizliği ve bakımı düzenli aralıklarla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Hasarlı, aşınmış veya yırtılmış termal giysiler, yalıtım özelliğini yitireceği için derhal rapor edilmeli ve yenisiyle değiştirilmelidir.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donanımların doğru giyilmesi ve çıkarılması konusunda eğitilmeli, özellikle eldivenlerin bilek kısmının tam kapalı olduğundan emin olunmalıdır.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name="Slide 9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Soğutucu ve Dondurucuların Güvenli Kullanım Esasları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Soğutma üniteleri, İş Ekipmanlarının Kullanımında Sağlık ve Güvenlik Şartları Yönetmeliği uyarınca periyodik bakıma tabi tutulmalı ve sadece yetkili personel tarafından kullanılmalıdır; cihazların kapasitesi üzerinde yüklenmesi motor arızasına ve yangın riskine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Cihazların içindeki raflar dengeli bir şekilde yerleştirilmeli, ağır ürünler alt seviyelere, hafif ürünler ise üst seviyelere konulmalıdır; bu düzen, ürünlerin devrilmesini önleyerek olası ezilme veya yaralanma risklerini minimize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Soğutucuların bulunduğu zeminlerin temiz ve kuru tutulması, kayma ve düşme kazalarını engellemek adına hayati öneme sahiptir; dökülen sıvılar derhal temizlenmeli ve bölge güvenlik işaretleri ile izole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Cihaz çevresinde yeterli havalandırma boşluğu bırakılmalı, hava sirkülasyonunu engelleyen kutu veya ambalajlar motorun aşırı ısınmasına neden olabileceği için bu alanlar her zaman temiz ve açık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name="Slide 9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Kapı ve Mandal Mekanizmalarının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Soğutucu kapıları, İşyeri Bina ve Eklentilerinde Alınacak Sağlık ve Güvenlik Önlemlerine İlişkin Yönetmelik gereği kolay açılır ve kapanır durumda olmalı, mandal mekanizmaları düzenli olarak yağlanmalıdır.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Kapı contalarının aşınması veya mandalların sıkışması, kapının tam kapanmamasına yol açarak enerji kaybına ve buzlanmaya sebep olur; bu durum mekanik arızaları tetikleyebilir.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Kapıların zorlanarak açılması veya sertçe kapatılması, menteşe mekanizmalarına zarar vererek kapıların düşme riskini doğurur; arızalı kapılar vakit kaybetmeden teknik birimlere bildirilmelidir.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Manuel mandallı kapılarda, el sıkışmalarını önlemek için kapı kenarlarında koruyucu bariyerler veya uyarıcı levhalar bulunmalı, personel bu konuda eğitimli olmalıdır.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283</Slides>
  <Notes>283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283</vt:i4>
      </vt:variant>
    </vt:vector>
  </HeadingPairs>
  <TitlesOfParts>
    <vt:vector size="286"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lpstr>Slide 64</vt:lpstr>
      <vt:lpstr>Slide 65</vt:lpstr>
      <vt:lpstr>Slide 66</vt:lpstr>
      <vt:lpstr>Slide 67</vt:lpstr>
      <vt:lpstr>Slide 68</vt:lpstr>
      <vt:lpstr>Slide 69</vt:lpstr>
      <vt:lpstr>Slide 70</vt:lpstr>
      <vt:lpstr>Slide 71</vt:lpstr>
      <vt:lpstr>Slide 72</vt:lpstr>
      <vt:lpstr>Slide 73</vt:lpstr>
      <vt:lpstr>Slide 74</vt:lpstr>
      <vt:lpstr>Slide 75</vt:lpstr>
      <vt:lpstr>Slide 76</vt:lpstr>
      <vt:lpstr>Slide 77</vt:lpstr>
      <vt:lpstr>Slide 78</vt:lpstr>
      <vt:lpstr>Slide 79</vt:lpstr>
      <vt:lpstr>Slide 80</vt:lpstr>
      <vt:lpstr>Slide 81</vt:lpstr>
      <vt:lpstr>Slide 82</vt:lpstr>
      <vt:lpstr>Slide 83</vt:lpstr>
      <vt:lpstr>Slide 84</vt:lpstr>
      <vt:lpstr>Slide 85</vt:lpstr>
      <vt:lpstr>Slide 86</vt:lpstr>
      <vt:lpstr>Slide 87</vt:lpstr>
      <vt:lpstr>Slide 88</vt:lpstr>
      <vt:lpstr>Slide 89</vt:lpstr>
      <vt:lpstr>Slide 90</vt:lpstr>
      <vt:lpstr>Slide 91</vt:lpstr>
      <vt:lpstr>Slide 92</vt:lpstr>
      <vt:lpstr>Slide 93</vt:lpstr>
      <vt:lpstr>Slide 94</vt:lpstr>
      <vt:lpstr>Slide 95</vt:lpstr>
      <vt:lpstr>Slide 96</vt:lpstr>
      <vt:lpstr>Slide 97</vt:lpstr>
      <vt:lpstr>Slide 98</vt:lpstr>
      <vt:lpstr>Slide 99</vt:lpstr>
      <vt:lpstr>Slide 100</vt:lpstr>
      <vt:lpstr>Slide 101</vt:lpstr>
      <vt:lpstr>Slide 102</vt:lpstr>
      <vt:lpstr>Slide 103</vt:lpstr>
      <vt:lpstr>Slide 104</vt:lpstr>
      <vt:lpstr>Slide 105</vt:lpstr>
      <vt:lpstr>Slide 106</vt:lpstr>
      <vt:lpstr>Slide 107</vt:lpstr>
      <vt:lpstr>Slide 108</vt:lpstr>
      <vt:lpstr>Slide 109</vt:lpstr>
      <vt:lpstr>Slide 110</vt:lpstr>
      <vt:lpstr>Slide 111</vt:lpstr>
      <vt:lpstr>Slide 112</vt:lpstr>
      <vt:lpstr>Slide 113</vt:lpstr>
      <vt:lpstr>Slide 114</vt:lpstr>
      <vt:lpstr>Slide 115</vt:lpstr>
      <vt:lpstr>Slide 116</vt:lpstr>
      <vt:lpstr>Slide 117</vt:lpstr>
      <vt:lpstr>Slide 118</vt:lpstr>
      <vt:lpstr>Slide 119</vt:lpstr>
      <vt:lpstr>Slide 120</vt:lpstr>
      <vt:lpstr>Slide 121</vt:lpstr>
      <vt:lpstr>Slide 122</vt:lpstr>
      <vt:lpstr>Slide 123</vt:lpstr>
      <vt:lpstr>Slide 124</vt:lpstr>
      <vt:lpstr>Slide 125</vt:lpstr>
      <vt:lpstr>Slide 126</vt:lpstr>
      <vt:lpstr>Slide 127</vt:lpstr>
      <vt:lpstr>Slide 128</vt:lpstr>
      <vt:lpstr>Slide 129</vt:lpstr>
      <vt:lpstr>Slide 130</vt:lpstr>
      <vt:lpstr>Slide 131</vt:lpstr>
      <vt:lpstr>Slide 132</vt:lpstr>
      <vt:lpstr>Slide 133</vt:lpstr>
      <vt:lpstr>Slide 134</vt:lpstr>
      <vt:lpstr>Slide 135</vt:lpstr>
      <vt:lpstr>Slide 136</vt:lpstr>
      <vt:lpstr>Slide 137</vt:lpstr>
      <vt:lpstr>Slide 138</vt:lpstr>
      <vt:lpstr>Slide 139</vt:lpstr>
      <vt:lpstr>Slide 140</vt:lpstr>
      <vt:lpstr>Slide 141</vt:lpstr>
      <vt:lpstr>Slide 142</vt:lpstr>
      <vt:lpstr>Slide 143</vt:lpstr>
      <vt:lpstr>Slide 144</vt:lpstr>
      <vt:lpstr>Slide 145</vt:lpstr>
      <vt:lpstr>Slide 146</vt:lpstr>
      <vt:lpstr>Slide 147</vt:lpstr>
      <vt:lpstr>Slide 148</vt:lpstr>
      <vt:lpstr>Slide 149</vt:lpstr>
      <vt:lpstr>Slide 150</vt:lpstr>
      <vt:lpstr>Slide 151</vt:lpstr>
      <vt:lpstr>Slide 152</vt:lpstr>
      <vt:lpstr>Slide 153</vt:lpstr>
      <vt:lpstr>Slide 154</vt:lpstr>
      <vt:lpstr>Slide 155</vt:lpstr>
      <vt:lpstr>Slide 156</vt:lpstr>
      <vt:lpstr>Slide 157</vt:lpstr>
      <vt:lpstr>Slide 158</vt:lpstr>
      <vt:lpstr>Slide 159</vt:lpstr>
      <vt:lpstr>Slide 160</vt:lpstr>
      <vt:lpstr>Slide 161</vt:lpstr>
      <vt:lpstr>Slide 162</vt:lpstr>
      <vt:lpstr>Slide 163</vt:lpstr>
      <vt:lpstr>Slide 164</vt:lpstr>
      <vt:lpstr>Slide 165</vt:lpstr>
      <vt:lpstr>Slide 166</vt:lpstr>
      <vt:lpstr>Slide 167</vt:lpstr>
      <vt:lpstr>Slide 168</vt:lpstr>
      <vt:lpstr>Slide 169</vt:lpstr>
      <vt:lpstr>Slide 170</vt:lpstr>
      <vt:lpstr>Slide 171</vt:lpstr>
      <vt:lpstr>Slide 172</vt:lpstr>
      <vt:lpstr>Slide 173</vt:lpstr>
      <vt:lpstr>Slide 174</vt:lpstr>
      <vt:lpstr>Slide 175</vt:lpstr>
      <vt:lpstr>Slide 176</vt:lpstr>
      <vt:lpstr>Slide 177</vt:lpstr>
      <vt:lpstr>Slide 178</vt:lpstr>
      <vt:lpstr>Slide 179</vt:lpstr>
      <vt:lpstr>Slide 180</vt:lpstr>
      <vt:lpstr>Slide 181</vt:lpstr>
      <vt:lpstr>Slide 182</vt:lpstr>
      <vt:lpstr>Slide 183</vt:lpstr>
      <vt:lpstr>Slide 184</vt:lpstr>
      <vt:lpstr>Slide 185</vt:lpstr>
      <vt:lpstr>Slide 186</vt:lpstr>
      <vt:lpstr>Slide 187</vt:lpstr>
      <vt:lpstr>Slide 188</vt:lpstr>
      <vt:lpstr>Slide 189</vt:lpstr>
      <vt:lpstr>Slide 190</vt:lpstr>
      <vt:lpstr>Slide 191</vt:lpstr>
      <vt:lpstr>Slide 192</vt:lpstr>
      <vt:lpstr>Slide 193</vt:lpstr>
      <vt:lpstr>Slide 194</vt:lpstr>
      <vt:lpstr>Slide 195</vt:lpstr>
      <vt:lpstr>Slide 196</vt:lpstr>
      <vt:lpstr>Slide 197</vt:lpstr>
      <vt:lpstr>Slide 198</vt:lpstr>
      <vt:lpstr>Slide 199</vt:lpstr>
      <vt:lpstr>Slide 200</vt:lpstr>
      <vt:lpstr>Slide 201</vt:lpstr>
      <vt:lpstr>Slide 202</vt:lpstr>
      <vt:lpstr>Slide 203</vt:lpstr>
      <vt:lpstr>Slide 204</vt:lpstr>
      <vt:lpstr>Slide 205</vt:lpstr>
      <vt:lpstr>Slide 206</vt:lpstr>
      <vt:lpstr>Slide 207</vt:lpstr>
      <vt:lpstr>Slide 208</vt:lpstr>
      <vt:lpstr>Slide 209</vt:lpstr>
      <vt:lpstr>Slide 210</vt:lpstr>
      <vt:lpstr>Slide 211</vt:lpstr>
      <vt:lpstr>Slide 212</vt:lpstr>
      <vt:lpstr>Slide 213</vt:lpstr>
      <vt:lpstr>Slide 214</vt:lpstr>
      <vt:lpstr>Slide 215</vt:lpstr>
      <vt:lpstr>Slide 216</vt:lpstr>
      <vt:lpstr>Slide 217</vt:lpstr>
      <vt:lpstr>Slide 218</vt:lpstr>
      <vt:lpstr>Slide 219</vt:lpstr>
      <vt:lpstr>Slide 220</vt:lpstr>
      <vt:lpstr>Slide 221</vt:lpstr>
      <vt:lpstr>Slide 222</vt:lpstr>
      <vt:lpstr>Slide 223</vt:lpstr>
      <vt:lpstr>Slide 224</vt:lpstr>
      <vt:lpstr>Slide 225</vt:lpstr>
      <vt:lpstr>Slide 226</vt:lpstr>
      <vt:lpstr>Slide 227</vt:lpstr>
      <vt:lpstr>Slide 228</vt:lpstr>
      <vt:lpstr>Slide 229</vt:lpstr>
      <vt:lpstr>Slide 230</vt:lpstr>
      <vt:lpstr>Slide 231</vt:lpstr>
      <vt:lpstr>Slide 232</vt:lpstr>
      <vt:lpstr>Slide 233</vt:lpstr>
      <vt:lpstr>Slide 234</vt:lpstr>
      <vt:lpstr>Slide 235</vt:lpstr>
      <vt:lpstr>Slide 236</vt:lpstr>
      <vt:lpstr>Slide 237</vt:lpstr>
      <vt:lpstr>Slide 238</vt:lpstr>
      <vt:lpstr>Slide 239</vt:lpstr>
      <vt:lpstr>Slide 240</vt:lpstr>
      <vt:lpstr>Slide 241</vt:lpstr>
      <vt:lpstr>Slide 242</vt:lpstr>
      <vt:lpstr>Slide 243</vt:lpstr>
      <vt:lpstr>Slide 244</vt:lpstr>
      <vt:lpstr>Slide 245</vt:lpstr>
      <vt:lpstr>Slide 246</vt:lpstr>
      <vt:lpstr>Slide 247</vt:lpstr>
      <vt:lpstr>Slide 248</vt:lpstr>
      <vt:lpstr>Slide 249</vt:lpstr>
      <vt:lpstr>Slide 250</vt:lpstr>
      <vt:lpstr>Slide 251</vt:lpstr>
      <vt:lpstr>Slide 252</vt:lpstr>
      <vt:lpstr>Slide 253</vt:lpstr>
      <vt:lpstr>Slide 254</vt:lpstr>
      <vt:lpstr>Slide 255</vt:lpstr>
      <vt:lpstr>Slide 256</vt:lpstr>
      <vt:lpstr>Slide 257</vt:lpstr>
      <vt:lpstr>Slide 258</vt:lpstr>
      <vt:lpstr>Slide 259</vt:lpstr>
      <vt:lpstr>Slide 260</vt:lpstr>
      <vt:lpstr>Slide 261</vt:lpstr>
      <vt:lpstr>Slide 262</vt:lpstr>
      <vt:lpstr>Slide 263</vt:lpstr>
      <vt:lpstr>Slide 264</vt:lpstr>
      <vt:lpstr>Slide 265</vt:lpstr>
      <vt:lpstr>Slide 266</vt:lpstr>
      <vt:lpstr>Slide 267</vt:lpstr>
      <vt:lpstr>Slide 268</vt:lpstr>
      <vt:lpstr>Slide 269</vt:lpstr>
      <vt:lpstr>Slide 270</vt:lpstr>
      <vt:lpstr>Slide 271</vt:lpstr>
      <vt:lpstr>Slide 272</vt:lpstr>
      <vt:lpstr>Slide 273</vt:lpstr>
      <vt:lpstr>Slide 274</vt:lpstr>
      <vt:lpstr>Slide 275</vt:lpstr>
      <vt:lpstr>Slide 276</vt:lpstr>
      <vt:lpstr>Slide 277</vt:lpstr>
      <vt:lpstr>Slide 278</vt:lpstr>
      <vt:lpstr>Slide 279</vt:lpstr>
      <vt:lpstr>Slide 280</vt:lpstr>
      <vt:lpstr>Slide 281</vt:lpstr>
      <vt:lpstr>Slide 282</vt:lpstr>
      <vt:lpstr>Slide 283</vt:lpstr>
    </vt:vector>
  </TitlesOfParts>
  <Company>Riskmatik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Gıda Sektörü</dc:title>
  <dc:subject>Gıda Sektörü</dc:subject>
  <dc:creator>Riskmatik İSG Platform</dc:creator>
  <cp:lastModifiedBy>Riskmatik İSG Platform</cp:lastModifiedBy>
  <cp:revision>1</cp:revision>
  <dcterms:created xsi:type="dcterms:W3CDTF">2026-07-27T18:37:34Z</dcterms:created>
  <dcterms:modified xsi:type="dcterms:W3CDTF">2026-07-27T18:37:34Z</dcterms:modified>
</cp:coreProperties>
</file>