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slideMasters/slideMaster157.xml" ContentType="application/vnd.openxmlformats-officedocument.presentationml.slideMaster+xml"/>
  <Override PartName="/ppt/slides/slide157.xml" ContentType="application/vnd.openxmlformats-officedocument.presentationml.slide+xml"/>
  <Override PartName="/ppt/slideMasters/slideMaster158.xml" ContentType="application/vnd.openxmlformats-officedocument.presentationml.slideMaster+xml"/>
  <Override PartName="/ppt/slides/slide158.xml" ContentType="application/vnd.openxmlformats-officedocument.presentationml.slide+xml"/>
  <Override PartName="/ppt/slideMasters/slideMaster159.xml" ContentType="application/vnd.openxmlformats-officedocument.presentationml.slideMaster+xml"/>
  <Override PartName="/ppt/slides/slide159.xml" ContentType="application/vnd.openxmlformats-officedocument.presentationml.slide+xml"/>
  <Override PartName="/ppt/slideMasters/slideMaster160.xml" ContentType="application/vnd.openxmlformats-officedocument.presentationml.slideMaster+xml"/>
  <Override PartName="/ppt/slides/slide160.xml" ContentType="application/vnd.openxmlformats-officedocument.presentationml.slide+xml"/>
  <Override PartName="/ppt/slideMasters/slideMaster161.xml" ContentType="application/vnd.openxmlformats-officedocument.presentationml.slideMaster+xml"/>
  <Override PartName="/ppt/slides/slide161.xml" ContentType="application/vnd.openxmlformats-officedocument.presentationml.slide+xml"/>
  <Override PartName="/ppt/slideMasters/slideMaster162.xml" ContentType="application/vnd.openxmlformats-officedocument.presentationml.slideMaster+xml"/>
  <Override PartName="/ppt/slides/slide162.xml" ContentType="application/vnd.openxmlformats-officedocument.presentationml.slide+xml"/>
  <Override PartName="/ppt/slideMasters/slideMaster163.xml" ContentType="application/vnd.openxmlformats-officedocument.presentationml.slideMaster+xml"/>
  <Override PartName="/ppt/slides/slide163.xml" ContentType="application/vnd.openxmlformats-officedocument.presentationml.slide+xml"/>
  <Override PartName="/ppt/slideMasters/slideMaster164.xml" ContentType="application/vnd.openxmlformats-officedocument.presentationml.slideMaster+xml"/>
  <Override PartName="/ppt/slides/slide164.xml" ContentType="application/vnd.openxmlformats-officedocument.presentationml.slide+xml"/>
  <Override PartName="/ppt/slideMasters/slideMaster165.xml" ContentType="application/vnd.openxmlformats-officedocument.presentationml.slideMaster+xml"/>
  <Override PartName="/ppt/slides/slide165.xml" ContentType="application/vnd.openxmlformats-officedocument.presentationml.slide+xml"/>
  <Override PartName="/ppt/slideMasters/slideMaster166.xml" ContentType="application/vnd.openxmlformats-officedocument.presentationml.slideMaster+xml"/>
  <Override PartName="/ppt/slides/slide166.xml" ContentType="application/vnd.openxmlformats-officedocument.presentationml.slide+xml"/>
  <Override PartName="/ppt/slideMasters/slideMaster167.xml" ContentType="application/vnd.openxmlformats-officedocument.presentationml.slideMaster+xml"/>
  <Override PartName="/ppt/slides/slide167.xml" ContentType="application/vnd.openxmlformats-officedocument.presentationml.slide+xml"/>
  <Override PartName="/ppt/slideMasters/slideMaster168.xml" ContentType="application/vnd.openxmlformats-officedocument.presentationml.slideMaster+xml"/>
  <Override PartName="/ppt/slides/slide168.xml" ContentType="application/vnd.openxmlformats-officedocument.presentationml.slide+xml"/>
  <Override PartName="/ppt/slideMasters/slideMaster169.xml" ContentType="application/vnd.openxmlformats-officedocument.presentationml.slideMaster+xml"/>
  <Override PartName="/ppt/slides/slide169.xml" ContentType="application/vnd.openxmlformats-officedocument.presentationml.slide+xml"/>
  <Override PartName="/ppt/slideMasters/slideMaster170.xml" ContentType="application/vnd.openxmlformats-officedocument.presentationml.slideMaster+xml"/>
  <Override PartName="/ppt/slides/slide170.xml" ContentType="application/vnd.openxmlformats-officedocument.presentationml.slide+xml"/>
  <Override PartName="/ppt/slideMasters/slideMaster171.xml" ContentType="application/vnd.openxmlformats-officedocument.presentationml.slideMaster+xml"/>
  <Override PartName="/ppt/slides/slide171.xml" ContentType="application/vnd.openxmlformats-officedocument.presentationml.slide+xml"/>
  <Override PartName="/ppt/slideMasters/slideMaster172.xml" ContentType="application/vnd.openxmlformats-officedocument.presentationml.slideMaster+xml"/>
  <Override PartName="/ppt/slides/slide172.xml" ContentType="application/vnd.openxmlformats-officedocument.presentationml.slide+xml"/>
  <Override PartName="/ppt/slideMasters/slideMaster173.xml" ContentType="application/vnd.openxmlformats-officedocument.presentationml.slideMaster+xml"/>
  <Override PartName="/ppt/slides/slide173.xml" ContentType="application/vnd.openxmlformats-officedocument.presentationml.slide+xml"/>
  <Override PartName="/ppt/slideMasters/slideMaster174.xml" ContentType="application/vnd.openxmlformats-officedocument.presentationml.slideMaster+xml"/>
  <Override PartName="/ppt/slides/slide174.xml" ContentType="application/vnd.openxmlformats-officedocument.presentationml.slide+xml"/>
  <Override PartName="/ppt/slideMasters/slideMaster175.xml" ContentType="application/vnd.openxmlformats-officedocument.presentationml.slideMaster+xml"/>
  <Override PartName="/ppt/slides/slide175.xml" ContentType="application/vnd.openxmlformats-officedocument.presentationml.slide+xml"/>
  <Override PartName="/ppt/slideMasters/slideMaster176.xml" ContentType="application/vnd.openxmlformats-officedocument.presentationml.slideMaster+xml"/>
  <Override PartName="/ppt/slides/slide176.xml" ContentType="application/vnd.openxmlformats-officedocument.presentationml.slide+xml"/>
  <Override PartName="/ppt/slideMasters/slideMaster177.xml" ContentType="application/vnd.openxmlformats-officedocument.presentationml.slideMaster+xml"/>
  <Override PartName="/ppt/slides/slide177.xml" ContentType="application/vnd.openxmlformats-officedocument.presentationml.slide+xml"/>
  <Override PartName="/ppt/slideMasters/slideMaster178.xml" ContentType="application/vnd.openxmlformats-officedocument.presentationml.slideMaster+xml"/>
  <Override PartName="/ppt/slides/slide178.xml" ContentType="application/vnd.openxmlformats-officedocument.presentationml.slide+xml"/>
  <Override PartName="/ppt/slideMasters/slideMaster179.xml" ContentType="application/vnd.openxmlformats-officedocument.presentationml.slideMaster+xml"/>
  <Override PartName="/ppt/slides/slide179.xml" ContentType="application/vnd.openxmlformats-officedocument.presentationml.slide+xml"/>
  <Override PartName="/ppt/slideMasters/slideMaster180.xml" ContentType="application/vnd.openxmlformats-officedocument.presentationml.slideMaster+xml"/>
  <Override PartName="/ppt/slides/slide180.xml" ContentType="application/vnd.openxmlformats-officedocument.presentationml.slide+xml"/>
  <Override PartName="/ppt/slideMasters/slideMaster181.xml" ContentType="application/vnd.openxmlformats-officedocument.presentationml.slideMaster+xml"/>
  <Override PartName="/ppt/slides/slide181.xml" ContentType="application/vnd.openxmlformats-officedocument.presentationml.slide+xml"/>
  <Override PartName="/ppt/slideMasters/slideMaster182.xml" ContentType="application/vnd.openxmlformats-officedocument.presentationml.slideMaster+xml"/>
  <Override PartName="/ppt/slides/slide182.xml" ContentType="application/vnd.openxmlformats-officedocument.presentationml.slide+xml"/>
  <Override PartName="/ppt/slideMasters/slideMaster183.xml" ContentType="application/vnd.openxmlformats-officedocument.presentationml.slideMaster+xml"/>
  <Override PartName="/ppt/slides/slide183.xml" ContentType="application/vnd.openxmlformats-officedocument.presentationml.slide+xml"/>
  <Override PartName="/ppt/slideMasters/slideMaster184.xml" ContentType="application/vnd.openxmlformats-officedocument.presentationml.slideMaster+xml"/>
  <Override PartName="/ppt/slides/slide184.xml" ContentType="application/vnd.openxmlformats-officedocument.presentationml.slide+xml"/>
  <Override PartName="/ppt/slideMasters/slideMaster185.xml" ContentType="application/vnd.openxmlformats-officedocument.presentationml.slideMaster+xml"/>
  <Override PartName="/ppt/slides/slide185.xml" ContentType="application/vnd.openxmlformats-officedocument.presentationml.slide+xml"/>
  <Override PartName="/ppt/slideMasters/slideMaster186.xml" ContentType="application/vnd.openxmlformats-officedocument.presentationml.slideMaster+xml"/>
  <Override PartName="/ppt/slides/slide186.xml" ContentType="application/vnd.openxmlformats-officedocument.presentationml.slide+xml"/>
  <Override PartName="/ppt/slideMasters/slideMaster187.xml" ContentType="application/vnd.openxmlformats-officedocument.presentationml.slideMaster+xml"/>
  <Override PartName="/ppt/slides/slide187.xml" ContentType="application/vnd.openxmlformats-officedocument.presentationml.slide+xml"/>
  <Override PartName="/ppt/slideMasters/slideMaster188.xml" ContentType="application/vnd.openxmlformats-officedocument.presentationml.slideMaster+xml"/>
  <Override PartName="/ppt/slides/slide188.xml" ContentType="application/vnd.openxmlformats-officedocument.presentationml.slide+xml"/>
  <Override PartName="/ppt/slideMasters/slideMaster189.xml" ContentType="application/vnd.openxmlformats-officedocument.presentationml.slideMaster+xml"/>
  <Override PartName="/ppt/slides/slide189.xml" ContentType="application/vnd.openxmlformats-officedocument.presentationml.slide+xml"/>
  <Override PartName="/ppt/slideMasters/slideMaster190.xml" ContentType="application/vnd.openxmlformats-officedocument.presentationml.slideMaster+xml"/>
  <Override PartName="/ppt/slides/slide190.xml" ContentType="application/vnd.openxmlformats-officedocument.presentationml.slide+xml"/>
  <Override PartName="/ppt/slideMasters/slideMaster191.xml" ContentType="application/vnd.openxmlformats-officedocument.presentationml.slideMaster+xml"/>
  <Override PartName="/ppt/slides/slide191.xml" ContentType="application/vnd.openxmlformats-officedocument.presentationml.slide+xml"/>
  <Override PartName="/ppt/slideMasters/slideMaster192.xml" ContentType="application/vnd.openxmlformats-officedocument.presentationml.slideMaster+xml"/>
  <Override PartName="/ppt/slides/slide192.xml" ContentType="application/vnd.openxmlformats-officedocument.presentationml.slide+xml"/>
  <Override PartName="/ppt/slideMasters/slideMaster193.xml" ContentType="application/vnd.openxmlformats-officedocument.presentationml.slideMaster+xml"/>
  <Override PartName="/ppt/slides/slide193.xml" ContentType="application/vnd.openxmlformats-officedocument.presentationml.slide+xml"/>
  <Override PartName="/ppt/slideMasters/slideMaster194.xml" ContentType="application/vnd.openxmlformats-officedocument.presentationml.slideMaster+xml"/>
  <Override PartName="/ppt/slides/slide194.xml" ContentType="application/vnd.openxmlformats-officedocument.presentationml.slide+xml"/>
  <Override PartName="/ppt/slideMasters/slideMaster195.xml" ContentType="application/vnd.openxmlformats-officedocument.presentationml.slideMaster+xml"/>
  <Override PartName="/ppt/slides/slide195.xml" ContentType="application/vnd.openxmlformats-officedocument.presentationml.slide+xml"/>
  <Override PartName="/ppt/slideMasters/slideMaster196.xml" ContentType="application/vnd.openxmlformats-officedocument.presentationml.slideMaster+xml"/>
  <Override PartName="/ppt/slides/slide196.xml" ContentType="application/vnd.openxmlformats-officedocument.presentationml.slide+xml"/>
  <Override PartName="/ppt/slideMasters/slideMaster197.xml" ContentType="application/vnd.openxmlformats-officedocument.presentationml.slideMaster+xml"/>
  <Override PartName="/ppt/slides/slide197.xml" ContentType="application/vnd.openxmlformats-officedocument.presentationml.slide+xml"/>
  <Override PartName="/ppt/slideMasters/slideMaster198.xml" ContentType="application/vnd.openxmlformats-officedocument.presentationml.slideMaster+xml"/>
  <Override PartName="/ppt/slides/slide198.xml" ContentType="application/vnd.openxmlformats-officedocument.presentationml.slide+xml"/>
  <Override PartName="/ppt/slideMasters/slideMaster199.xml" ContentType="application/vnd.openxmlformats-officedocument.presentationml.slideMaster+xml"/>
  <Override PartName="/ppt/slides/slide199.xml" ContentType="application/vnd.openxmlformats-officedocument.presentationml.slide+xml"/>
  <Override PartName="/ppt/slideMasters/slideMaster200.xml" ContentType="application/vnd.openxmlformats-officedocument.presentationml.slideMaster+xml"/>
  <Override PartName="/ppt/slides/slide200.xml" ContentType="application/vnd.openxmlformats-officedocument.presentationml.slide+xml"/>
  <Override PartName="/ppt/slideMasters/slideMaster201.xml" ContentType="application/vnd.openxmlformats-officedocument.presentationml.slideMaster+xml"/>
  <Override PartName="/ppt/slides/slide201.xml" ContentType="application/vnd.openxmlformats-officedocument.presentationml.slide+xml"/>
  <Override PartName="/ppt/slideMasters/slideMaster202.xml" ContentType="application/vnd.openxmlformats-officedocument.presentationml.slideMaster+xml"/>
  <Override PartName="/ppt/slides/slide202.xml" ContentType="application/vnd.openxmlformats-officedocument.presentationml.slide+xml"/>
  <Override PartName="/ppt/slideMasters/slideMaster203.xml" ContentType="application/vnd.openxmlformats-officedocument.presentationml.slideMaster+xml"/>
  <Override PartName="/ppt/slides/slide203.xml" ContentType="application/vnd.openxmlformats-officedocument.presentationml.slide+xml"/>
  <Override PartName="/ppt/slideMasters/slideMaster204.xml" ContentType="application/vnd.openxmlformats-officedocument.presentationml.slideMaster+xml"/>
  <Override PartName="/ppt/slides/slide204.xml" ContentType="application/vnd.openxmlformats-officedocument.presentationml.slide+xml"/>
  <Override PartName="/ppt/slideMasters/slideMaster205.xml" ContentType="application/vnd.openxmlformats-officedocument.presentationml.slideMaster+xml"/>
  <Override PartName="/ppt/slides/slide205.xml" ContentType="application/vnd.openxmlformats-officedocument.presentationml.slide+xml"/>
  <Override PartName="/ppt/slideMasters/slideMaster206.xml" ContentType="application/vnd.openxmlformats-officedocument.presentationml.slideMaster+xml"/>
  <Override PartName="/ppt/slides/slide206.xml" ContentType="application/vnd.openxmlformats-officedocument.presentationml.slide+xml"/>
  <Override PartName="/ppt/slideMasters/slideMaster207.xml" ContentType="application/vnd.openxmlformats-officedocument.presentationml.slideMaster+xml"/>
  <Override PartName="/ppt/slides/slide207.xml" ContentType="application/vnd.openxmlformats-officedocument.presentationml.slide+xml"/>
  <Override PartName="/ppt/slideMasters/slideMaster208.xml" ContentType="application/vnd.openxmlformats-officedocument.presentationml.slideMaster+xml"/>
  <Override PartName="/ppt/slides/slide208.xml" ContentType="application/vnd.openxmlformats-officedocument.presentationml.slide+xml"/>
  <Override PartName="/ppt/slideMasters/slideMaster209.xml" ContentType="application/vnd.openxmlformats-officedocument.presentationml.slideMaster+xml"/>
  <Override PartName="/ppt/slides/slide209.xml" ContentType="application/vnd.openxmlformats-officedocument.presentationml.slide+xml"/>
  <Override PartName="/ppt/slideMasters/slideMaster210.xml" ContentType="application/vnd.openxmlformats-officedocument.presentationml.slideMaster+xml"/>
  <Override PartName="/ppt/slides/slide210.xml" ContentType="application/vnd.openxmlformats-officedocument.presentationml.slide+xml"/>
  <Override PartName="/ppt/slideMasters/slideMaster211.xml" ContentType="application/vnd.openxmlformats-officedocument.presentationml.slideMaster+xml"/>
  <Override PartName="/ppt/slides/slide211.xml" ContentType="application/vnd.openxmlformats-officedocument.presentationml.slide+xml"/>
  <Override PartName="/ppt/slideMasters/slideMaster212.xml" ContentType="application/vnd.openxmlformats-officedocument.presentationml.slideMaster+xml"/>
  <Override PartName="/ppt/slides/slide212.xml" ContentType="application/vnd.openxmlformats-officedocument.presentationml.slide+xml"/>
  <Override PartName="/ppt/slideMasters/slideMaster213.xml" ContentType="application/vnd.openxmlformats-officedocument.presentationml.slideMaster+xml"/>
  <Override PartName="/ppt/slides/slide213.xml" ContentType="application/vnd.openxmlformats-officedocument.presentationml.slide+xml"/>
  <Override PartName="/ppt/slideMasters/slideMaster214.xml" ContentType="application/vnd.openxmlformats-officedocument.presentationml.slideMaster+xml"/>
  <Override PartName="/ppt/slides/slide214.xml" ContentType="application/vnd.openxmlformats-officedocument.presentationml.slide+xml"/>
  <Override PartName="/ppt/slideMasters/slideMaster215.xml" ContentType="application/vnd.openxmlformats-officedocument.presentationml.slideMaster+xml"/>
  <Override PartName="/ppt/slides/slide215.xml" ContentType="application/vnd.openxmlformats-officedocument.presentationml.slide+xml"/>
  <Override PartName="/ppt/slideMasters/slideMaster216.xml" ContentType="application/vnd.openxmlformats-officedocument.presentationml.slideMaster+xml"/>
  <Override PartName="/ppt/slides/slide216.xml" ContentType="application/vnd.openxmlformats-officedocument.presentationml.slide+xml"/>
  <Override PartName="/ppt/slideMasters/slideMaster217.xml" ContentType="application/vnd.openxmlformats-officedocument.presentationml.slideMaster+xml"/>
  <Override PartName="/ppt/slides/slide217.xml" ContentType="application/vnd.openxmlformats-officedocument.presentationml.slide+xml"/>
  <Override PartName="/ppt/slideMasters/slideMaster218.xml" ContentType="application/vnd.openxmlformats-officedocument.presentationml.slideMaster+xml"/>
  <Override PartName="/ppt/slides/slide218.xml" ContentType="application/vnd.openxmlformats-officedocument.presentationml.slide+xml"/>
  <Override PartName="/ppt/slideMasters/slideMaster219.xml" ContentType="application/vnd.openxmlformats-officedocument.presentationml.slideMaster+xml"/>
  <Override PartName="/ppt/slides/slide219.xml" ContentType="application/vnd.openxmlformats-officedocument.presentationml.slide+xml"/>
  <Override PartName="/ppt/slideMasters/slideMaster220.xml" ContentType="application/vnd.openxmlformats-officedocument.presentationml.slideMaster+xml"/>
  <Override PartName="/ppt/slides/slide220.xml" ContentType="application/vnd.openxmlformats-officedocument.presentationml.slide+xml"/>
  <Override PartName="/ppt/slideMasters/slideMaster221.xml" ContentType="application/vnd.openxmlformats-officedocument.presentationml.slideMaster+xml"/>
  <Override PartName="/ppt/slides/slide221.xml" ContentType="application/vnd.openxmlformats-officedocument.presentationml.slide+xml"/>
  <Override PartName="/ppt/slideMasters/slideMaster222.xml" ContentType="application/vnd.openxmlformats-officedocument.presentationml.slideMaster+xml"/>
  <Override PartName="/ppt/slides/slide222.xml" ContentType="application/vnd.openxmlformats-officedocument.presentationml.slide+xml"/>
  <Override PartName="/ppt/slideMasters/slideMaster223.xml" ContentType="application/vnd.openxmlformats-officedocument.presentationml.slideMaster+xml"/>
  <Override PartName="/ppt/slides/slide223.xml" ContentType="application/vnd.openxmlformats-officedocument.presentationml.slide+xml"/>
  <Override PartName="/ppt/slideMasters/slideMaster224.xml" ContentType="application/vnd.openxmlformats-officedocument.presentationml.slideMaster+xml"/>
  <Override PartName="/ppt/slides/slide224.xml" ContentType="application/vnd.openxmlformats-officedocument.presentationml.slide+xml"/>
  <Override PartName="/ppt/slideMasters/slideMaster225.xml" ContentType="application/vnd.openxmlformats-officedocument.presentationml.slideMaster+xml"/>
  <Override PartName="/ppt/slides/slide225.xml" ContentType="application/vnd.openxmlformats-officedocument.presentationml.slide+xml"/>
  <Override PartName="/ppt/slideMasters/slideMaster226.xml" ContentType="application/vnd.openxmlformats-officedocument.presentationml.slideMaster+xml"/>
  <Override PartName="/ppt/slides/slide226.xml" ContentType="application/vnd.openxmlformats-officedocument.presentationml.slide+xml"/>
  <Override PartName="/ppt/slideMasters/slideMaster227.xml" ContentType="application/vnd.openxmlformats-officedocument.presentationml.slideMaster+xml"/>
  <Override PartName="/ppt/slides/slide227.xml" ContentType="application/vnd.openxmlformats-officedocument.presentationml.slide+xml"/>
  <Override PartName="/ppt/slideMasters/slideMaster228.xml" ContentType="application/vnd.openxmlformats-officedocument.presentationml.slideMaster+xml"/>
  <Override PartName="/ppt/slides/slide2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 id="452" r:id="rId198"/>
    <p:sldId id="453" r:id="rId199"/>
    <p:sldId id="454" r:id="rId200"/>
    <p:sldId id="455" r:id="rId201"/>
    <p:sldId id="456" r:id="rId202"/>
    <p:sldId id="457" r:id="rId203"/>
    <p:sldId id="458" r:id="rId204"/>
    <p:sldId id="459" r:id="rId205"/>
    <p:sldId id="460" r:id="rId206"/>
    <p:sldId id="461" r:id="rId207"/>
    <p:sldId id="462" r:id="rId208"/>
    <p:sldId id="463" r:id="rId209"/>
    <p:sldId id="464" r:id="rId210"/>
    <p:sldId id="465" r:id="rId211"/>
    <p:sldId id="466" r:id="rId212"/>
    <p:sldId id="467" r:id="rId213"/>
    <p:sldId id="468" r:id="rId214"/>
    <p:sldId id="469" r:id="rId215"/>
    <p:sldId id="470" r:id="rId216"/>
    <p:sldId id="471" r:id="rId217"/>
    <p:sldId id="472" r:id="rId218"/>
    <p:sldId id="473" r:id="rId219"/>
    <p:sldId id="474" r:id="rId220"/>
    <p:sldId id="475" r:id="rId221"/>
    <p:sldId id="476" r:id="rId222"/>
    <p:sldId id="477" r:id="rId223"/>
    <p:sldId id="478" r:id="rId224"/>
    <p:sldId id="479" r:id="rId225"/>
    <p:sldId id="480" r:id="rId226"/>
    <p:sldId id="481" r:id="rId227"/>
    <p:sldId id="482" r:id="rId228"/>
    <p:sldId id="483" r:id="rId229"/>
  </p:sldIdLst>
  <p:notesMasterIdLst>
    <p:notesMasterId r:id="rId23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slide" Target="slides/slide205.xml"/><Relationship Id="rId207" Type="http://schemas.openxmlformats.org/officeDocument/2006/relationships/slide" Target="slides/slide206.xml"/><Relationship Id="rId208" Type="http://schemas.openxmlformats.org/officeDocument/2006/relationships/slide" Target="slides/slide207.xml"/><Relationship Id="rId209" Type="http://schemas.openxmlformats.org/officeDocument/2006/relationships/slide" Target="slides/slide208.xml"/><Relationship Id="rId210" Type="http://schemas.openxmlformats.org/officeDocument/2006/relationships/slide" Target="slides/slide209.xml"/><Relationship Id="rId211" Type="http://schemas.openxmlformats.org/officeDocument/2006/relationships/slide" Target="slides/slide210.xml"/><Relationship Id="rId212" Type="http://schemas.openxmlformats.org/officeDocument/2006/relationships/slide" Target="slides/slide211.xml"/><Relationship Id="rId213" Type="http://schemas.openxmlformats.org/officeDocument/2006/relationships/slide" Target="slides/slide212.xml"/><Relationship Id="rId214" Type="http://schemas.openxmlformats.org/officeDocument/2006/relationships/slide" Target="slides/slide213.xml"/><Relationship Id="rId215" Type="http://schemas.openxmlformats.org/officeDocument/2006/relationships/slide" Target="slides/slide214.xml"/><Relationship Id="rId216" Type="http://schemas.openxmlformats.org/officeDocument/2006/relationships/slide" Target="slides/slide215.xml"/><Relationship Id="rId217" Type="http://schemas.openxmlformats.org/officeDocument/2006/relationships/slide" Target="slides/slide216.xml"/><Relationship Id="rId218" Type="http://schemas.openxmlformats.org/officeDocument/2006/relationships/slide" Target="slides/slide217.xml"/><Relationship Id="rId219" Type="http://schemas.openxmlformats.org/officeDocument/2006/relationships/slide" Target="slides/slide218.xml"/><Relationship Id="rId220" Type="http://schemas.openxmlformats.org/officeDocument/2006/relationships/slide" Target="slides/slide219.xml"/><Relationship Id="rId221" Type="http://schemas.openxmlformats.org/officeDocument/2006/relationships/slide" Target="slides/slide220.xml"/><Relationship Id="rId222" Type="http://schemas.openxmlformats.org/officeDocument/2006/relationships/slide" Target="slides/slide221.xml"/><Relationship Id="rId223" Type="http://schemas.openxmlformats.org/officeDocument/2006/relationships/slide" Target="slides/slide222.xml"/><Relationship Id="rId224" Type="http://schemas.openxmlformats.org/officeDocument/2006/relationships/slide" Target="slides/slide223.xml"/><Relationship Id="rId225" Type="http://schemas.openxmlformats.org/officeDocument/2006/relationships/slide" Target="slides/slide224.xml"/><Relationship Id="rId226" Type="http://schemas.openxmlformats.org/officeDocument/2006/relationships/slide" Target="slides/slide225.xml"/><Relationship Id="rId227" Type="http://schemas.openxmlformats.org/officeDocument/2006/relationships/slide" Target="slides/slide226.xml"/><Relationship Id="rId228" Type="http://schemas.openxmlformats.org/officeDocument/2006/relationships/slide" Target="slides/slide227.xml"/><Relationship Id="rId229" Type="http://schemas.openxmlformats.org/officeDocument/2006/relationships/slide" Target="slides/slide228.xml"/><Relationship Id="rId230" Type="http://schemas.openxmlformats.org/officeDocument/2006/relationships/notesMaster" Target="notesMasters/notesMaster1.xml"/><Relationship Id="rId231" Type="http://schemas.openxmlformats.org/officeDocument/2006/relationships/presProps" Target="presProps.xml"/><Relationship Id="rId232" Type="http://schemas.openxmlformats.org/officeDocument/2006/relationships/viewProps" Target="viewProps.xml"/><Relationship Id="rId233" Type="http://schemas.openxmlformats.org/officeDocument/2006/relationships/theme" Target="theme/theme1.xml"/><Relationship Id="rId23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7.xml"/>
		</Relationships>
</file>

<file path=ppt/notesSlides/_rels/notesSlide1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8.xml"/>
		</Relationships>
</file>

<file path=ppt/notesSlides/_rels/notesSlide1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9.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0.xml"/>
		</Relationships>
</file>

<file path=ppt/notesSlides/_rels/notesSlide1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1.xml"/>
		</Relationships>
</file>

<file path=ppt/notesSlides/_rels/notesSlide1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2.xml"/>
		</Relationships>
</file>

<file path=ppt/notesSlides/_rels/notesSlide1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3.xml"/>
		</Relationships>
</file>

<file path=ppt/notesSlides/_rels/notesSlide1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4.xml"/>
		</Relationships>
</file>

<file path=ppt/notesSlides/_rels/notesSlide1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5.xml"/>
		</Relationships>
</file>

<file path=ppt/notesSlides/_rels/notesSlide1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6.xml"/>
		</Relationships>
</file>

<file path=ppt/notesSlides/_rels/notesSlide1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7.xml"/>
		</Relationships>
</file>

<file path=ppt/notesSlides/_rels/notesSlide1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8.xml"/>
		</Relationships>
</file>

<file path=ppt/notesSlides/_rels/notesSlide1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9.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0.xml"/>
		</Relationships>
</file>

<file path=ppt/notesSlides/_rels/notesSlide1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1.xml"/>
		</Relationships>
</file>

<file path=ppt/notesSlides/_rels/notesSlide1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2.xml"/>
		</Relationships>
</file>

<file path=ppt/notesSlides/_rels/notesSlide1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3.xml"/>
		</Relationships>
</file>

<file path=ppt/notesSlides/_rels/notesSlide1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4.xml"/>
		</Relationships>
</file>

<file path=ppt/notesSlides/_rels/notesSlide1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5.xml"/>
		</Relationships>
</file>

<file path=ppt/notesSlides/_rels/notesSlide1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6.xml"/>
		</Relationships>
</file>

<file path=ppt/notesSlides/_rels/notesSlide1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7.xml"/>
		</Relationships>
</file>

<file path=ppt/notesSlides/_rels/notesSlide1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8.xml"/>
		</Relationships>
</file>

<file path=ppt/notesSlides/_rels/notesSlide1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9.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0.xml"/>
		</Relationships>
</file>

<file path=ppt/notesSlides/_rels/notesSlide1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1.xml"/>
		</Relationships>
</file>

<file path=ppt/notesSlides/_rels/notesSlide1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2.xml"/>
		</Relationships>
</file>

<file path=ppt/notesSlides/_rels/notesSlide1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3.xml"/>
		</Relationships>
</file>

<file path=ppt/notesSlides/_rels/notesSlide1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4.xml"/>
		</Relationships>
</file>

<file path=ppt/notesSlides/_rels/notesSlide1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5.xml"/>
		</Relationships>
</file>

<file path=ppt/notesSlides/_rels/notesSlide1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6.xml"/>
		</Relationships>
</file>

<file path=ppt/notesSlides/_rels/notesSlide1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7.xml"/>
		</Relationships>
</file>

<file path=ppt/notesSlides/_rels/notesSlide1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8.xml"/>
		</Relationships>
</file>

<file path=ppt/notesSlides/_rels/notesSlide1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9.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1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0.xml"/>
		</Relationships>
</file>

<file path=ppt/notesSlides/_rels/notesSlide1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1.xml"/>
		</Relationships>
</file>

<file path=ppt/notesSlides/_rels/notesSlide1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2.xml"/>
		</Relationships>
</file>

<file path=ppt/notesSlides/_rels/notesSlide1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3.xml"/>
		</Relationships>
</file>

<file path=ppt/notesSlides/_rels/notesSlide1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4.xml"/>
		</Relationships>
</file>

<file path=ppt/notesSlides/_rels/notesSlide1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5.xml"/>
		</Relationships>
</file>

<file path=ppt/notesSlides/_rels/notesSlide1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6.xml"/>
		</Relationships>
</file>

<file path=ppt/notesSlides/_rels/notesSlide1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7.xml"/>
		</Relationships>
</file>

<file path=ppt/notesSlides/_rels/notesSlide1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8.xml"/>
		</Relationships>
</file>

<file path=ppt/notesSlides/_rels/notesSlide1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0.xml"/>
		</Relationships>
</file>

<file path=ppt/notesSlides/_rels/notesSlide2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1.xml"/>
		</Relationships>
</file>

<file path=ppt/notesSlides/_rels/notesSlide2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2.xml"/>
		</Relationships>
</file>

<file path=ppt/notesSlides/_rels/notesSlide2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3.xml"/>
		</Relationships>
</file>

<file path=ppt/notesSlides/_rels/notesSlide2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4.xml"/>
		</Relationships>
</file>

<file path=ppt/notesSlides/_rels/notesSlide2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5.xml"/>
		</Relationships>
</file>

<file path=ppt/notesSlides/_rels/notesSlide2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6.xml"/>
		</Relationships>
</file>

<file path=ppt/notesSlides/_rels/notesSlide2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7.xml"/>
		</Relationships>
</file>

<file path=ppt/notesSlides/_rels/notesSlide2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8.xml"/>
		</Relationships>
</file>

<file path=ppt/notesSlides/_rels/notesSlide2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9.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0.xml"/>
		</Relationships>
</file>

<file path=ppt/notesSlides/_rels/notesSlide2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1.xml"/>
		</Relationships>
</file>

<file path=ppt/notesSlides/_rels/notesSlide2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2.xml"/>
		</Relationships>
</file>

<file path=ppt/notesSlides/_rels/notesSlide2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3.xml"/>
		</Relationships>
</file>

<file path=ppt/notesSlides/_rels/notesSlide2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4.xml"/>
		</Relationships>
</file>

<file path=ppt/notesSlides/_rels/notesSlide2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5.xml"/>
		</Relationships>
</file>

<file path=ppt/notesSlides/_rels/notesSlide2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6.xml"/>
		</Relationships>
</file>

<file path=ppt/notesSlides/_rels/notesSlide2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7.xml"/>
		</Relationships>
</file>

<file path=ppt/notesSlides/_rels/notesSlide2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8.xml"/>
		</Relationships>
</file>

<file path=ppt/notesSlides/_rels/notesSlide2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9.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0.xml"/>
		</Relationships>
</file>

<file path=ppt/notesSlides/_rels/notesSlide2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1.xml"/>
		</Relationships>
</file>

<file path=ppt/notesSlides/_rels/notesSlide2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2.xml"/>
		</Relationships>
</file>

<file path=ppt/notesSlides/_rels/notesSlide2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3.xml"/>
		</Relationships>
</file>

<file path=ppt/notesSlides/_rels/notesSlide2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4.xml"/>
		</Relationships>
</file>

<file path=ppt/notesSlides/_rels/notesSlide2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5.xml"/>
		</Relationships>
</file>

<file path=ppt/notesSlides/_rels/notesSlide2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6.xml"/>
		</Relationships>
</file>

<file path=ppt/notesSlides/_rels/notesSlide2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7.xml"/>
		</Relationships>
</file>

<file path=ppt/notesSlides/_rels/notesSlide2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8.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İş Ekipmanları Yönetmeliği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Piyasa denetiminin sadece ürünün kendisini değil, montajını da kapsadığını anlatın.
• Gerçek örnek: Hatalı kurulum sonucu yaşanan teknik arızaların nasıl önlenebileceğini tartışın.
• İnteraktif soru: Ekipmanlarınızın son periyodik kontrol tarihi ne zamandı?
• Kritik nokta: Yönetmelik gereği kontrollerin yetkili kişilerce yapılması gerektiğini unutmayın.
• Ek bilgi: İş Ekipmanlarının Kullanımında Sağlık ve Güvenlik Şartları Yönetmeliği'ndeki periyodik kontrol maddelerine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Yetkilendirmenin sadece kağıt üzerinde bir onay değil, teknik beceri gerektirdiğini belirtin. Yetkisiz müdahalenin neden olduğu kazalardan örnek verin. Eğitim kayıtlarının denetimlerdeki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Çalışma izni sisteminin gerekliliğini tartışın. Risk değerlendirmesinin sadece masa başında değil, sahada yapılması gerektiğini vurgulayın. İletişim eksikliğinin kazalardaki payına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KKD'nin koruma hiyerarşisinde en son sırada olduğunu hatırlatın. Ekipmanların temizliği ve periyodik kontrolünün önemini vurgulayın. Yanlış KKD kullanımının yaratabileceği riskleri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Orijinal parçanın neden sadece bir tercih değil, güvenlik zorunluluğu olduğunu vurgulayın.
• Gerçek örnek: Yan sanayi parça kullanımının bir hidrolik sistemde yarattığı basınç kaybı örneğini anlatın.
• İnteraktif soru: Aranızda parça değişimi sonrası ekipmanın performansında değişiklik hisseden var mı?
• Kritik nokta: Orijinal parça kullanımı, üretici garantisi ve yasal sorumluluk açısından işvereni korur.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Teknik dokümantasyonun ekipman için anayasa niteliğinde olduğunu belirtin.
• Gerçek örnek: Yanlış malzeme seçimi nedeniyle kopan bir bağlantı elemanının yaratabileceği tehlikeyi açıklayın.
• İnteraktif soru: Bir parça alırken sadece fiyatına mı yoksa teknik özelliklerine mi bakıyorsunuz?
• Kritik nokta: Teknik uygunluk, sadece boyut değil, malzeme kalitesi ve mukavemet değerlerini de kapsar.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Onay sürecinin sadece bürokratik değil, güvenlik odaklı bir engel olduğunu açıklayın.
• Gerçek örnek: Yetkisiz bir modifikasyonun acil durdurma sensörünü devre dışı bıraktığı bir vaka üzerine konuşun.
• İnteraktif soru: Ekipman üzerinde onay almadan yaptığınız bir değişiklik oldu mu?
• Kritik nokta: Onay süreci, sorumluluğun doğru belirlenmesini ve teknik riskin yönetilmesini sağlar.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tutulmayan bir işlemin, yapılmamış sayıldığını hatırlatın.
• Gerçek örnek: Bir kaza incelemesinde bakım kayıtlarının işvereni nasıl akladığını veya zor durumda bıraktığını anlatın.
• İnteraktif soru: Bakım kayıtlarını ne kadar sürede bir güncelliyorsunuz?
• Kritik nokta: İzlenebilirlik, ekipmanın ömrü boyunca hangi parçaların değiştiğini bilmeyi ve riskleri önceden sezmeyi sağlar.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modifikasyonunun sadece bir tamir işlemi olmadığını vurgulayın.
• Gerçek örnek: Bir vinç üzerine yapılan kapasite artırımının, statik hesaplamalar yapılmadan gerçekleştirilmesinin yaratabileceği riskleri anlatın.
• İnteraktif soru: İşyerinizde onay almadan yapılan küçük bir değişiklik kaza ile sonuçlansa sorumluluk kimde olur?
• Kritik nokta: İmalatçı onayı veya mühendislik onayı olmadan yapılan işlemler yasal risk doğurur.
• Ek bilgi: Değişiklik öncesi teknik dosya güncellemesi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dinamik bir süreç olduğunu hatırlatın.
• Gerçek örnek: Bir makineye eklenen otomatik besleme sisteminin, operatörün elini kaptırma riskini nasıl artırabileceğini belirtin.
• İnteraktif soru: Değişiklik sonrası riskleri kimlerin belirlemesi gerektiğini tartışın.
• Kritik nokta: Risk analizi sadece kağıt üzerinde kalmamalı, sahada test edilmelidir.
• Ek bilgi: 6331 sayılı Kanun kapsamında risklerin güncellenmesi işverenin ana sorumluluğudur.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CE işaretinin bir kalite değil, güvenlik uygunluğu olduğunu vurgulayın.
• Gerçek örnek: Kapasitesi artırılan bir pres makinesinin orijinal CE belgesinin artık geçersiz olduğunu açıklayın.
• İnteraktif soru: Bir makineyi modifiye edince üretici sorumluluğunun kime geçtiğini tahmin edin.
• Kritik nokta: Esaslı değişikliklerde yeniden sertifikasyon süreci gerekebilir.
• Ek bilgi: Teknik dosyanın güncellenmesi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Ergonomik duruşun uzun vadeli meslek hastalıklarını nasıl önlediğini vurgulayın.
• Gerçek örnek: Yanlış yükseklikteki bir çalışma masasının boyun ağrısına etkisinden bahsedin.
• İnteraktif soru: Çalışırken en çok hangi bölgenizde ağrı hissediyorsunuz?
• Kritik nokta: Ayarlanabilirlik özelliği olmayan ekipmanların risklerini belirtin.
• Ek bilgi: İş Ekipmanlarının Kullanımında Sağlık ve Güvenlik Şartları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sadece bürokrasi değil, hukuki bir kalkan olduğunu anlatın.
• Gerçek örnek: Bir kaza sonrası mahkemede sunulan bakım kayıtlarının işvereni nasıl koruduğunu belirtin.
• İnteraktif soru: Ekipman dosyalarınız ne kadar güncel ve ulaşılabilir?
• Kritik nokta: İzlenebilirlik yoksa, iş güvenliği önlemi de yoktur.
• Ek bilgi: 6331 sayılı Kanun kapsamında kayıtların saklanması işverenin ana sorumluluğudur.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 sonrası yapılan ilk kontrollerin, ekipmanın güvenli çalışması için temel olduğunu vurgulayın.
• Gerçek örnek: Yanlış monte edilmiş bir koruyucunun kazaya yol açtığı senaryoyu anlatın.
• İnteraktif soru: Bakım sonrası kayıt tutmanın yasal önemini bilen var mı?
• Kritik nokta: Görsel kontrollerin atlanmaması gerektiğini hatırlatın.
• Ek bilgi: Kayıt defterlerinin denetimlerdeki rolünü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Test aşamasının ekipmanın güvenliğini kanıtlama süreci olduğunu belirtin.
• Gerçek örnek: Yük testi sırasında tespit edilen bir titreşimin faciayı önlediği bir örnek verin.
• İnteraktif soru: Test sırasında anormal bir durumla karşılaşan oldu mu?
• Kritik nokta: Acil durdurma butonlarının test edilmesinin hayati önemi.
• Ek bilgi: Test yetkisinin sadece eğitimli personelde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Güvenlik donanımlarının devre dışı bırakılmasının en büyük kaza nedeni olduğunu belirtin.
• Gerçek örnek: Sensör arızası nedeniyle yaşanan ramak kala durumlarını paylaşın.
• İnteraktif soru: Işık bariyerlerinin nasıl çalıştığını biliyor musunuz?
• Kritik nokta: Toplu koruma önlemlerinin kişisel koruyuculardan önce geldiğini hatırlatın.
• Ek bilgi: Kalibrasyon periyotlarına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Onay sürecinin yasal sorumluluğu devretme değil, güvenliği tescilleme olduğunu vurgulayın.
• Gerçek örnek: Onay belgesi olmayan bir ekipmanda yaşanan kazanın hukuki süreci.
• İnteraktif soru: Sizce onay yetkisi kimde olmalı?
• Kritik nokta: Operatör bilgilendirmesinin ihmal edilmemesi gerektiğini belirtin.
• Ek bilgi: Yetkisiz devreye almanın cezai yaptırımları.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teorik bilginin pratikle birleşmesinin hayati önemini vurgulayın. Gerçek örnek olarak forklift kullanımı üzerinden teorik eğitimin sahada nasıl karşılık bulduğunu anlatın. İnteraktif soru olarak katılımcılara bildikleri bir makinenin en kritik güvenlik sistemini sorun. Kritik nokta olarak eğitimin sadece bir zorunluluk değil, kaza önleme aracı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Yetkilendirmenin sadece bir belge değil, bir yeterlilik kanıtı olduğunu vurgulayın. Örnek olarak, yetkisiz birinin makineyi kullanması durumunda yaşanabilecek yasal ve teknik sorunlara değinin. İnteraktif soru olarak, işletmelerinde operatör yetkilendirme prosedürünün nasıl işlediğini sorun. Kritik nokta olarak, yetkilendirmenin sadece eğitimle değil, pratik sınavla tamamlanması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Başarı değerlendirmenin bir eleme değil, güvenli çalışma garantisi olduğunu belirtin. Örnek olarak, sınavda başarısız olan birinin eğitilmeden işe başlamasının risklerini anlatın. İnteraktif soru olarak, katılımcılara kendi işlerinde en çok zorlandıkları ekipman manevrasını sorun. Kritik nokta olarak, sınavların belgelendirmenin yasal temeli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Kayıt tutmanın yasal bir zorunluluktan öte, işverenin savunma mekanizması olduğunu anlatın. Örnek olarak, bir denetimde kayıtların eksik olması durumunda karşılaşılabilecek idari süreci belirtin. İnteraktif soru olarak, işletmelerinde eğitim kayıtlarının nasıl tutulduğunu sorun. Kritik nokta olarak, belgelerin ıslak imzalı olmasının önemine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Operatör belgesinin sadece bir kağıt parçası değil, yetkinlik kanıtı olduğunu vurgulayın.
• Gerçek örnek: Eksik belge nedeniyle işi durdurulan bir işletme örneği üzerinden idari riskleri anlatın.
• İnteraktif soru: Çalıştığınız ekipman için hangi belgelere sahipsiniz?
• Kritik nokta: Belge geçerlilik tarihlerini takip etmenin işverenin yasal sorumluluğu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panellerinin erişilebilirliğinin kaza önlemedeki rolünü belirtin.
• Gerçek örnek: Acil durdurma butonunun operatörün el mesafesinde olması gerektiğine dikkat çekin.
• İnteraktif soru: Makinenizin kontrol panelinde ulaşmakta zorlandığınız bir düğme var mı?
• Kritik nokta: Yanlışlıkla basmayı önleyen korumalı butonların önemini vurgulayın.
• Ek bilgi: İş Ekipmanlarının Kullanımında Sağlık ve Güvenlik Şartları Yönetmeliği'ndeki erişim standartlarını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MYK belgesinin zorunlu olduğu meslek gruplarından bahsedin.
• Kritik nokta: Belgenin çalışanın özgeçmişine ve iş güvenliği performansına katkısını vurgulayın.
• İnteraktif soru: MYK belgesi alma sürecinde yaşadığınız zorluklar nelerdir?
• Ek bilgi: Belgelendirme maliyetlerinin teşvikler kapsamında nasıl karşılanabileceğine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Yetkinliğin sadece teorik bilgi değil, pratik beceri olduğunu belirtin.
• Gerçek örnek: Ekipman simülatörlerinde yapılan eğitimlerin kaza önlemedeki rolünü anlatın.
• İnteraktif soru: Yeni bir ekipman geldiğinde yetkinliğinizi nasıl artırıyorsunuz?
• Kritik nokta: Sağlık gözetiminin (periyodik muayene) operatör yetkinliği için vazgeçilmez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 anında belgelerin hazır olmasının işvereni nasıl koruduğunu anlatın.
• Kritik nokta: Dijital arşivleme yöntemlerinin takibi nasıl kolaylaştırdığını belirtin.
• İnteraktif soru: İşyerinizde belgeleriniz nasıl saklanıyor, güncelliğini nasıl kontrol ediyorsunuz?
• Ek bilgi: Süresi dolan belgelerin çalıştırılmasının doğuracağı yasal sonuçlar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Tazeleme eğitiminin bir ceza değil, bir güvenlik önlemi olduğunu vurgulayın.
• Gerçek örnek: Uzun süreli hastalık sonrası işe dönen bir operatörün makine ayarlarını unutması durumunu anlatın.
• İnteraktif soru: İşyerimizde en son ne zaman kapsamlı bir tazeleme eğitimi gerçekleştirdik?
• Kritik nokta: Eğitim içeriğinin kaza kök nedenine göre özelleştirilmesi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Yeni ekipmanların beraberinde getirdiği yeni riskleri açıklayın.
• Gerçek örnek: Yeni alınan bir forkliftin önceki modellerden farklı güvenlik sensörlerine sahip olması durumunu işleyin.
• İnteraktif soru: Yeni bir makine geldiğinde kullanım kılavuzunu inceleyen var mı?
• Kritik nokta: Üretici talimatlarının İSG eğitimi ile birleştirilmesi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Tehlike sınıflarına göre eğitim sıklığının neden değiştiğini açıklayın.
• Gerçek örnek: Çok tehlikeli sınıftaki bir işletmede yıllık eğitimin aksamasının yarattığı yasal riski vurgulayın.
• İnteraktif soru: Tehlike sınıfımızı ve en son ne zaman eğitim aldığımızı biliyor muyuz?
• Kritik nokta: Eğitim periyotlarının yasal bir alt sınır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Kayıtların bir idari zorunluluktan öte hukuki bir güvence olduğunu belirtin.
• Gerçek örnek: Bir iş kazası sonrası müfettişlerin ilk istediği belgenin eğitim kayıtları olduğunu söyleyin.
• İnteraktif soru: Eğitim formlarını imzalarken nelere dikkat etmeliyiz?
• Kritik nokta: İmzaların eksiksiz ve tarihlerin doğru olmasının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Yetkilendirmenin temel amacının iş kazalarını önlemek olduğunu vurgulayın.
• Gerçek örnek: Eğitimsiz bir çalışanın forklift kullanmaya çalışmasıyla yaşanan bir kaza senaryosunu anlatın.
• İnteraktif soru: İşyerinizde yetkiniz olmayan bir makineyi kullanmanız istendiğinde ne yaparsınız?
• Kritik nokta: Yetkilendirme belgesi olmadan yapılan her işlem yasal olarak geçersizdir.
• Ek bilgi: Eğitim içeriklerinin yönetmeliğe uygunluğu düzenli denetlenmelidir.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Görev tanımının sadece bir kağıt parçası değil, hukuki bir çerçeve olduğunu belirtin.
• Gerçek örnek: Görev tanımı dışına çıkan bir operatörün makine arızasından sorumlu tutulabileceği bir durumdan bahsedin.
• İnteraktif soru: Kendi iş tanımınızı tam olarak biliyor musunuz?
• Kritik nokta: Yetki sınırlarını aşmak, sigorta ve sorumluluk kapsamını devre dışı bırakabilir.
• Ek bilgi: Görev tanımları, işteki değişikliklere göre periyodik olarak güncellenmelidir.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Operatörün makinenin gözü ve kulağı olduğunu vurgulayın.
• Gerçek örnek: Bir operatörün fark ettiği küçük bir sesin, büyük bir arızayı nasıl önlediğini anlatın.
• İnteraktif soru: En son ne zaman bir tehlikeyi raporladınız?
• Kritik nokta: Tehlikeyi görüp bildirmemek, yasal olarak ihmal kapsamına girer.
• Ek bilgi: Sorumluluk, ekipman kapatıldıktan sonra da temizlik ve düzenle devam eder.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Elle taşımanın en yaygın iş kazası nedenlerinden biri olduğunu belirtin.
• Gerçek örnek: Mekanik yardımcıların bel fıtığı riskini nasıl azalttığını anlatın.
• İnteraktif soru: Ağır yükleri taşırken hangi ekipmanları kullanıyorsunuz?
• Kritik nokta: Kapasite aşımının ekipman ömrüne ve güvenliğe etkisini vurgulayın.
• Ek bilgi: Elle Taşıma İşleri Yönetmeliği'ne göre yükün uygun şekilde kavranmasının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Kayıtların, bir kazada işvereni ve çalışanı koruyan yasal kalkanlar olduğunu açıklayın.
• Gerçek örnek: Denetim sırasında belgesi bulunmayan bir operatörün makine kullanımının durdurulduğu bir durumu örnek verin.
• İnteraktif soru: Sertifikanızın süresi dolduğunda ne yapmanız gerektiğini biliyor musunuz?
• Kritik nokta: Kayıtsız yetki, yok sayılır.
• Ek bilgi: Dijital arşivleme, belgelere hızlı erişim için önerilir.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yasal bir zorunluluk olduğunu hatırlatın.
• Gerçek örnek: İşe yeni başlayan bir operatörün eğitim almadan ekipman kullanmasının sonuçlarını tartışın.
• İnteraktif soru: Operatörlerin eğitimlere katılımını nasıl takip ediyorsunuz?
• Kritik nokta: Katılımın ispatlanabilir olması yasal sorumluluktur.
• Ek bilgi: Eğitim yönetmeliğinin güncel versiyonunu takip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İçeriğin ekipman özelinde olması gerektiğini vurgulayın.
• Gerçek örnek: Ekipmanın acil durdurma butonunun yerini bilmeyen bir operatörün risklerini anlatın.
• İnteraktif soru: Eğitimlerde saha uygulamasına ne kadar zaman ayırıyorsunuz?
• Kritik nokta: İçeriğin güncelliği yasal bir gerekliliktir.
• Ek bilgi: Eğitim içeriğini risk değerlendirmesi sonuçlarına göre şekillendirin.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İmzanın hukuki bir kanıt olduğunu belirtin.
• Gerçek örnek: Denetimlerde eksik imza nedeniyle ceza yiyen işletmeleri örnek verin.
• İnteraktif soru: İmza süreçlerinde karşılaştığınız en büyük zorluk nedir?
• Kritik nokta: İmzaların eksiksiz ve tarihli olduğundan emin olun.
• Ek bilgi: Dijital kayıt sistemlerinin yasal geçerliliğini araştırın.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Arşivlemenin bir koruma kalkanı olduğunu vurgulayın.
• Gerçek örnek: Kaza sonrası kayıtlara ulaşamayan işletmelerin yaşadığı sorunları anlatın.
• İnteraktif soru: Arşivleme sisteminiz dijital mi yoksa fiziksel mi?
• Kritik nokta: Dokümanların erişilebilirliği denetimler için esastır.
• Ek bilgi: KVKK kurallarına uygun arşivleme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SWL kavramının sadece bir sayı değil, hayat kurtaran bir sınır olduğunu vurgulayın.
• Gerçek örnek: Aşırı yüklenen bir vincin devrilme riskini örnek verin.
• İnteraktif soru: Çalıştığınız ekipmanların kapasitesini nasıl kontrol ediyorsunuz?
• Kritik nokta: Kapasite etiketlerinin silinmiş olması büyük bir risk göstergesidir.
• Ek bilgi: Tasarım kapasitesi ile gerçek çalışma yükü arasındaki güvenlik farkını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İşaretlemenin görsel bir iletişim aracı olduğunu belirtin.
• Gerçek örnek: Silinmiş bir kapasite etiketinin yanlış yüklemeye neden olduğu bir vaka anlatın.
• İnteraktif soru: İşyerinizde okunamayan veya eksik olan bir etiket gördünüz mü?
• Kritik nokta: Etiketlerin sadece üretici tarafından değil, periyodik kontrollerde de onaylanması gerekir.
• Ek bilgi: İşaretlerin temiz ve görünür kalması sorumluluğu kullanıcıdadır.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Aşırı yüklemenin ekipman ömrünü nasıl kısalttığını ve güvenlik riskini artırdığını açıklayın.
• Gerçek örnek: Sensörlerin devre dışı bırakıldığı bir kaza senaryosu üzerinden konuşun.
• İnteraktif soru: Yükün ağırlığından emin olmadığınızda hangi prosedürü izliyorsunuz?
• Kritik nokta: Kapasite sınırlarını zorlamanın verimlilik değil, ihmal olduğunu vurgulayın.
• Ek bilgi: 6331 sayılı Kanun kapsamında güvenlik önlemlerini almamak idari yaptırım sebebidir.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Periyodik kontrolün sadece bir kağıt işi değil, operasyonel güvenlik olduğunu anlatın.
• Gerçek örnek: Periyodik kontrolü atlanmış bir ekipmanın neden olduğu bir arızayı paylaşın.
• İnteraktif soru: Kullandığınız ekipmanın en son ne zaman kontrol edildiğini biliyor musunuz?
• Kritik nokta: Kontrol raporunun ekipmanla eşleşmesi ve güncel olması şarttır.
• Ek bilgi: Yetkisiz kişilerin ekipman üzerinde değişiklik yapması kesinlikle yasaktır.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Sapan ve kanca seçiminin kazalardaki kritik rolünü vurgulayın.
• Gerçek örnek: Sapan açısının (açı arttıkça kapasitenin düşmesi) yükü nasıl etkilediğini fiziksel bir örnekle anlatın.
• İnteraktif soru: Kancalarda emniyet mandalının olmaması durumunda ne tür kazalar yaşanabilir?
• Kritik nokta: Ekipmanların sadece üretici kapasitesinde kullanılması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Konforun sadece bir lüks değil, güvenlik gereği olduğunu vurgulayın.
• Gerçek örnek: Titreşimin uzun vadede sinir hasarlarına yol açabileceğini anlatın.
• İnteraktif soru: Ekipmanınızın gürültü seviyesi sizi ne kadar yoruyor?
• Kritik nokta: Yorgunluğun dikkati nasıl dağıttığını ve kaza riskini artırdığını belirtin.
• Ek bilgi: 6331 sayılı İş Sağlığı ve Güvenliği Kanunu'nun işçiyi koruma yükümlülüğü.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Periyodik kontrolün sadece bir kağıt işi olmadığını, güvenlik için olduğunu belirtin.
• Gerçek örnek: Gözle muayenede en sık karşılaşılan hataları (örneğin zincir baklalarındaki aşınma) örnekleyin.
• İnteraktif soru: Operatörün günlük kontrol yapması neden hayati derecede önemlidir?
• Kritik nokta: Kontrol raporlarının her zaman kolay ulaşılabilir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Hurda kriterlerinin neden tavizsiz uygulanması gerektiğini anlatın.
• Gerçek örnek: Deforme olmuş bir kancanın neden düzeltilmemesi gerektiğini (metal yorgunluğu) açıklayın.
• İnteraktif soru: Üzerinde kapasite etiketi olmayan bir sapanı kullanmak neden yanlıştır?
• Kritik nokta: Hurdaya ayrılan ekipmanın yanlışlıkla tekrar kullanılmaması için fiziksel olarak zarar verilerek imha edilmesi gerektiğini söyleyin.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bir zorunluluktan öte, güvenliğin bir hafızası olduğunu belirtin.
• Gerçek örnek: Bir kaza anında kayıtların nasıl hayat kurtarıcı veya yasal koruyucu olduğunu anlatın.
• İnteraktif soru: Kayıtların tutulmaması denetimlerde ne tür sorunlara yol açar?
• Kritik nokta: Dijital takip sistemlerinin manuel kayıtlara göre hata payını nasıl azalttığını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Sinyalizasyonun operasyonel güvenliğin anahtarı olduğunu belirtin.
• Gerçek örnek: Standart dışı sinyallerin neden olduğu kazalardan bahsedin.
• İnteraktif soru: Sinyal sisteminizde en sık yaşanan karışıklıklar nelerdir?
• Kritik nokta: El işaretlerinin mevzuattaki görsellerle eşleşmesi gerektiğini vurgulayın.
• Ek bilgi: Sinyalizasyon eğitimlerinin periyodik olarak tekrarlanması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İşaretçinin operatörün gözü kulağı olduğunu vurgulayın.
• Gerçek örnek: Tehlike anında durdurma komutunun hayati önemini anlatın.
• İnteraktif soru: İşaretçinin alandaki diğer işçileri durdurma yetkisini kullanırken yaşadığı zorluklar var mı?
• Kritik nokta: İşaretçinin başka bir iş yapmaması, sadece sinyal vermesi gerektiğini hatırlatın.
• Ek bilgi: İşaretçinin yetkinlik belgesinin geçerliliğini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 teknolojilerinin güvenliğe etkisini konuşun.
• Gerçek örnek: Telsiz kopukluğu durumunda yaşanan bir kaza senaryosunu tartışın.
• İnteraktif soru: Telsiz kullanırken en çok hangi çevresel faktörler iletişimi bozuyor?
• Kritik nokta: İletişim yoksa, hareket de yoktur kuralını hatırlatın.
• Ek bilgi: Yedek iletişim yöntemlerinin hazır bulundurulması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öncesi toplantıların (toolbox talk) önemini vurgulayın.
• Gerçek örnek: Operatörün işaretçiye itiraz etme hakkının güvenliği nasıl artırdığını anlatın.
• İnteraktif soru: Operasyon sırasında bir anlaşmazlık yaşanırsa ilk adımınız ne olur?
• Kritik nokta: Sorumlulukların net ayrımı kazaları önler.
• Ek bilgi: KKD kullanımının bu süreçteki zorunluluğunu tekrar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Yükün ağırlık merkezinin ekipman üzerindeki etkisini açıklayın.
• Gerçek örnek: Yanlış sapanlamadan kaynaklanan bir yük kayması vakasını anlatın.
• İnteraktif soru: Yük tablosuna bakmadan kaldırma yapmanın sonuçları nelerdir?
• Kritik nokta: Dinamik yüklerin denge üzerindeki ani etkisini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Stabilizasyonun fiziksel prensiplerini açıklayın.
• Gerçek örnek: Yumuşak zeminde batan destek ayağının ekipmanı nasıl devirdiğini anlatın.
• İnteraktif soru: Destek plakası kullanmanın önemi nedir?
• Kritik nokta: Mekanik kilitlerin görevini ve kontrol sıklığını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 altında çalışmanın neden mutlak yasak olduğunu açıklayın.
• Gerçek örnek: Görüş kaybı nedeniyle yaşanan bir kaza senaryosunu paylaşın.
• İnteraktif soru: İşaretçinin (rigger) önemi nedir?
• Kritik nokta: Yükün aniden bırakılmasının ekipman üzerindeki mekanik etkisi.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ekipmanlarında tehlike belirlemenin proaktif bir yaklaşım olduğunu vurgulayın.
• Gerçek örnek: Hareketli aksamların sıkışma risklerini anlatın.
• İnteraktif soru: Çalıştığınız makinede fark ettiğiniz küçük bir tehlikeyi nasıl raporluyorsunuz?
• Kritik nokta: Tehlikeyi belirlemek, riski yönetmenin ilk ve en önemli adımıdır.
• Ek bilgi: Ramak kala bildirimlerinin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Saha sınırlandırmasının yasal yükümlülüğünü hatırlatın.
• Gerçek örnek: Enerji hattına yaklaşan bir vincin yarattığı riskten bahsedin.
• İnteraktif soru: Rüzgar hızı neden operasyon için kritiktir?
• Kritik nokta: Saha güvenliğinin dinamik bir süreç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Enerji izolasyonunun ekipman üzerindeki bakım faaliyetlerinde hayat kurtarıcı olduğunu vurgulayın.
• Gerçek örnek: Yanlış bir izolasyon sonucu çalışmaya başlayan bir pres makinesinin yarattığı riski anlatın.
• İnteraktif soru: Çalıştığınız makinede LOTO uygulamasını nasıl yapıyorsunuz?
• Kritik nokta: Kilitlerin başkası tarafından asla açılmaması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Bariyerlerin sadece uyarı değil, fiziksel bir kalkan olduğunu belirtin.
• Gerçek örnek: Bir vincin yükünü taşırken sallanma alanına giren bir çalışanın maruz kalabileceği tehlikeyi anlatın.
• İnteraktif soru: Sahadaki bariyerlerin yeterli olduğunu düşünüyor musunuz?
• Kritik nokta: Bariyerlerin rüzgar veya dış etkilerle devrilmemesi için sabitlemenin önemine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Yaya ve ekipman trafiğinin kesişmesinin en büyük kaza nedeni olduğunu vurgulayın.
• Gerçek örnek: Forklift çarpması vakalarında yaya yollarının eksikliğinin rolünü açıklayın.
• İnteraktif soru: Operatörle göz teması kurmadan hareket alanına giren var mı?
• Kritik nokta: İletişimin operatör için en önemli güvenlik unsuru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İşaretlerin sessiz ama en önemli güvenlik görevlisi olduğunu belirtin.
• Gerçek örnek: Arızalı bir ikaz lambası nedeniyle fark edilmeyen bir yük hareketini anlatın.
• İnteraktif soru: Sahadaki uyarı levhalarının hangileri eksik?
• Kritik nokta: İşaretlerin sadece standartlara uygun renk ve şekillerde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Emniyet mesafesinin hayati önemini vurgulayın.
• Gerçek örnek: Yüksek gerilim hattı ile vinç teması sonucu yaşanan kaza senaryolarını hatırlatın.
• İnteraktif soru: Çalıştığınız sahada enerji hattı olup olmadığını nasıl kontrol ediyorsunuz?
• Kritik nokta: Gerilim arttıkça yaklaşma mesafesi artar, bunu unutmayın.
• Ek bilgi: İlgili yönetmelikteki gerilim-mesafe tablolarına bakın.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Enerji hattı yakınında çalışmanın teknik risklerini açıklayın.
• Gerçek örnek: Rüzgarın etkisiyle hareket eden hatların tehlikesini vurgulayın.
• İnteraktif soru: Temas anında neden araçtan atlamamalıyız?
• Kritik nokta: Kabin içindeki operatör aracın yalıtımı sayesinde değil, eş-potansiyel (Faraday kafesi) etkisiyle güvendedir; lastikler bu gerilimlerde yalıtım sağlamaz. İnmek zorunlu ise iki ayak bitişik, sıçrayarak inilir (adım gerilimi).
• Ek bilgi: Elektrik Kuvvetli Akım Tesisleri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Üst engellerin (borular, köprüler) genellikle gözden kaçtığını belirtin.
• Gerçek örnek: Tavan vincine çarpan yük vakalarını tartışın.
• İnteraktif soru: Limit switchlerin arızalı olması durumunda ne yaparsınız?
• Kritik nokta: Limit switchler güvenlik için son savunma hattıdır.
• Ek bilgi: Saha giriş kontrollerinin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Dikkat yönetimi ve disiplinin kaza önlemedeki yerini açıklayın.
• Gerçek örnek: İletişim kopukluğu nedeniyle yaşanan kaza örnekleri.
• İnteraktif soru: Operasyon sırasında dikkatinizi neler dağıtabilir?
• Kritik nokta: Checklist doldurmak bir bürokratik yük değil, güvenlik garantisidir.
• Ek bilgi: 6331 sayılı Kanun'un iş sağlığı ve güvenliği kültürü vurgusuna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Basınçlı ekipmanların potansiyel enerji risklerini vurgulayın.
• Gerçek örnek: Uygunsuz tasarımın yol açtığı bir sızıntı vakasını anlatın.
• İnteraktif soru: İşyerinizdeki basınçlı kapların uygunluk beyanlarını incelediniz mi?
• Kritik nokta: PED uyumu sadece üretimde değil, montajda da korunmalıdır.
• Ek bilgi: Basınçlı Ekipmanlar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analizinin sadece bir kağıt çalışması olmadığını belirtin.
• Gerçek örnek: Bakım sırasında makinenin beklenmedik şekilde çalışması riskini örneklendirin.
• İnteraktif soru: Risk puanlaması yapılırken hangi kriterlerin daha önemli olduğunu düşünüyorsunuz?
• Kritik nokta: Analiz güncel çalışma şartlarını yansıtmalıdır.
• Ek bilgi: Risk değerlendirmesinin dinamik bir süreç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CE işaretinin bir kalite değil, güvenlik uygunluk işareti olduğunu belirtin.
• Gerçek örnek: Etiketi silinmiş veya okunmayan bir tankın risklerini tartışın.
• İnteraktif soru: Ekipmanlar üzerindeki CE etiketlerinin okunabilirliğini nasıl kontrol ediyorsunuz?
• Kritik nokta: Onaylanmış kuruluş numarası olmadan CE işareti eksik kabul edilir.
• Ek bilgi: 6331 sayılı İş Sağlığı ve Güvenliği Kanunu kapsamında denetimlerde bu işaretin varlığı ilk bakılan unsurdur.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Dokümantasyonun yasal bir kalkan olduğunu vurgulayın.
• Gerçek örnek: Eksik teknik dosya nedeniyle yaşanan bir idari ceza durumunu paylaşın.
• İnteraktif soru: Ekipmanlarınızın kullanım kılavuzlarına operatörler kolayca ulaşabiliyor mu?
• Kritik nokta: Uygunluk beyanı olmayan ekipman işyerine kabul edilmemelidir.
• Ek bilgi: Teknik dosya saklama süresinin 10 yıl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edilmeyen basınçlı kabın bir bomba etkisi yaratabileceğini belirtin.
• Gerçek örnek: Emniyet valfi arızası sonucu yaşanan bir olaydan örnek verin.
• İnteraktif soru: Emniyet ventillerinizin mühürlerini en son ne zaman kontrol ettiniz?
• Kritik nokta: Hidrostatik testler sadece yetkili kişilerce yapılmalıdır.
• Ek bilgi: İş Ekipmanlarının Kullanımında Sağlık ve Güvenlik Şartları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Basınçlı kapların neden patlama riski taşıdığını ve tahliye sistemlerinin bu riski nasıl sıfırladığını vurgulayın.
• Gerçek örnek: Tahliye hattının tıkalı olması durumunda meydana gelebilecek basınç birikimini örnekleyin.
• İnteraktif soru: İşyerinizdeki basınçlı kaplarda tahliye çıkışlarının nereye gittiğini biliyor musunuz?
• Kritik nokta: Tahliye edilen maddenin (sıcak buhar veya kimyasal) çevreye zarar vermeyecek şekilde tasarlanması gerektiğini unutmayın.
• Ek bilgi: Emniyet valfi seçiminde sistemin toplam kapasitesinin dikkate alınması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Ayar işleminin bir güvenlik kilidi olduğunu ve asla hafife alınmaması gerektiğini belirtin.
• Gerçek örnek: Yetkisiz bir müdahale sonucu yanlış basınçta açılan valfin yarattığı operasyonel riskleri anlatın.
• İnteraktif soru: Valf ayarlarının mühürlü olup olmadığını düzenli kontrol ediyor musunuz?
• Kritik nokta: Mühürleme işleminin yasal bir sorumluluk olduğunu vurgulayın.
• Ek bilgi: Ayar sırasında kullanılan kalibrasyon cihazlarının doğruluğundan emin olun.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Test edilmeyen bir güvenlik donanımının, aslında hiç yokmuş gibi kabul edilmesi gerektiğini açıklayın.
• Gerçek örnek: Periyodik kontrollerde ortaya çıkan küçük sorunların büyük patlamaları nasıl engellediğine dair genel bir örnek verin.
• İnteraktif soru: Son test raporunuzu ne zaman incelediniz?
• Kritik nokta: Sızdırmazlık testinin, valfin ömrünü ve verimini doğrudan etkilediğini hatırlatın.
• Ek bilgi: Test periyotlarının yönetmelikte belirtilen azami süreleri geçmemesi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 eksikliğinin güvenlik donanımlarını zamanla işlevsiz hale getirdiğini belirtin.
• Gerçek örnek: Tortu birikimi nedeniyle açılmayan bir valfin neden olabileceği basınç artışını anlatın.
• İnteraktif soru: Bakım defterlerinizde eksik kayıt var mı?
• Kritik nokta: Bakım kayıtlarının denetimlerdeki önemini ve işverenin sorumluluğunu vurgulayın.
• Ek bilgi: Yedek parça seçiminde orijinal ekipman üreticisinin verilerine sadık kalınması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Manometrenin sistemin gözü olduğunu vurgulayın.
• Gerçek örnek: Okunmayan veya hatalı ölçüm yapan bir manometrenin neden olabileceği riskleri anlatın.
• İnteraktif soru: Çalıştığınız birimde manometrelerin günlük kontrolünü kim yapıyor?
• Kritik nokta: Manometre kadranının temiz ve okunabilir olması hayati önem taşır.
• Ek bilgi: İş Ekipmanlarının Kullanımında Sağlık ve Güvenlik Şartları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Kalibrasyonun sadece yasal bir zorunluluk değil, güvenlik teminatı olduğunu belirtin.
• Gerçek örnek: Süresi dolmuş kalibrasyonun denetimlerdeki hukuki sorumluluğunu anlatın.
• İnteraktif soru: Kullandığınız cihazların üzerindeki kalibrasyon etiketlerini hiç kontrol ettiniz mi?
• Kritik nokta: Kalibrasyonu dolmuş cihazın ölçümüne asla güvenilmemelidir.
• Ek bilgi: Akredite laboratuvar raporlarının saklanma zorunluluğunu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İzlemenin kaza oluşmadan önce önlem alma fırsatı verdiğini belirtin.
• Gerçek örnek: Basınçtaki küçük bir sapmanın nasıl büyük arızaları önleyebileceğini anlatın.
• İnteraktif soru: Basınç değerinde anormal bir artış gördüğünüzde ilk yapacağınız hareket ne olmalıdır?
• Kritik nokta: İzleme, operatörün en temel sorumluluğudur.
• Ek bilgi: İzleme kayıtlarının işletme defterine işlenmesinin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hiyerarşisinin önemini vurgulayın.
• Gerçek örnek: Mühendislik önlemi olarak ışık perdelerinin kullanımını açıklayın.
• İnteraktif soru: KKD mi daha önemli yoksa makine koruyucuları mı? Neden?
• Kritik nokta: KKD en son başvurulan önlemdir.
• Ek bilgi: Toplu koruma önlemlerinin her zaman öncelikli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Kırmızı çizginin bir süs değil, bir uyarı olduğunu vurgulayın.
• Gerçek örnek: Emniyet valfi ile manometre arasındaki ilişkinin önemini anlatın.
• İnteraktif soru: Kullandığınız cihazlarda güvenli basınç sınırını nasıl anlıyorsunuz?
• Kritik nokta: Kırmızı bölgeye girildiğinde sistem risk altındadır, beklemeden tahliye edilmelidir.
• Ek bilgi: Acil durum planındaki görevlerinizi tekrar gözden geçirin.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Basınçlı kapların neden riskli olduğunu ve yönetmelikteki yıllık zorunluluğu vurgulayın.
• Gerçek örnek: Yıllık kontrolü atlanan bir kazanın maliyetini ve yasal sorumluluğu anlatın.
• İnteraktif soru: İşyerinizdeki basınçlı kapların son kontrol tarihini biliyor musunuz?
• Kritik nokta: Korozyon ve valf kontrolünün hayati önemini belirtin.
• Ek bilgi: Periyodik kontrol raporlarının saklanması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Hidrostatik testin neden en güvenilir yöntem olduğunu açıklayın.
• Gerçek örnek: Test sırasında basıncın 1.5 katına çıkarılmasının güvenlik payını vurgulayın.
• İnteraktif soru: Test sırasında güvenlik önlemi olarak neler alıyorsunuz?
• Kritik nokta: Testin başarısız olması durumunda ekipmanın hurdaya ayrılma zorunluluğunu belirtin.
• Ek bilgi: Test standartları için yönetmelik eklerine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Yetkili kişi tanımının yasal önemini vurgulayın.
• Gerçek örnek: Yetkisiz bir kişinin raporunun kaza durumunda hukuki geçersizliğini anlatın.
• İnteraktif soru: Muayene yapan kuruluşun akreditasyon belgesini hiç incelediniz mi?
• Kritik nokta: Mühendis veya tekniker ayrımının yönetmelikteki yerini belirtin.
• Ek bilgi: Bakanlık yetki sorgulama ekranlarından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Belgelerin sadece kağıt değil, yasal bir savunma aracı olduğunu belirtin.
• Gerçek örnek: Denetim sırasında eksik raporun ceza getirdiğini paylaşın.
• İnteraktif soru: İşyerinizde bu kayıtları nasıl saklıyorsunuz?
• Kritik nokta: Raporun içeriğinde muayene yönteminin yazılı olması zorunluluğunu vurgulayın.
• Ek bilgi: Dijital takip sistemlerinin faydalarından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Boru hattı kazalarının genellikle küçük sızıntıların ihmal edilmesiyle başladığını vurgulayın.
• Gerçek örnek: Yanlış conta seçimi nedeniyle kimyasal sızıntı yaşanan bir senaryo üzerinden riskleri anlatın.
• İnteraktif soru: Çalıştığınız birimde basınç tahliye valflerinin son kontrol tarihini biliyor musunuz?
• Kritik nokta: Sızdırmazlık testlerinde asla basınç altındayken bağlantı sıkma işlemi yapılmamalıdır.
• Ek bilgi: Basınçlı ekipmanlar için İş Ekipmanlarının Kullanımında Sağlık ve Güvenlik Şartları Yönetmeliği maddelerine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Bağlantı elemanlarının hattın en zayıf halkası olduğunu belirtin.
• Gerçek örnek: Cıvata gevşemesi sonucu oluşan bir boru kopması vakasını paylaşın.
• İnteraktif soru: Flanşlarda sızıntı gördüğünüzde ilk yapmanız gereken nedir?
• Kritik nokta: Kaynaklı bağlantılarda sertifikasyonun önemi ve standartlara uyum.
• Ek bilgi: Bağlantı elemanlarının periyodik kontrol formlarını nasıl dolduracağınızı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Kontrolün sadece arıza anında değil, planlı yapılması gerektiğini vurgulayın.
• Gerçek örnek: Kalınlık ölçümü sayesinde patlamadan önlenen bir boru hattı vakasını anlatın.
• İnteraktif soru: İşyerinizde boru hatları için en son ne zaman NDT testi yapıldı?
• Kritik nokta: Görsel muayenenin basit görünse de en temel koruyucu yöntem olduğu.
• Ek bilgi: Yönetmelikte belirtilen periyodik kontrol aralıklarına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Bakımın sadece bozulanı tamir etmek değil, bozulmayı önlemek olduğunu belirtin.
• Gerçek örnek: Kilitleme/Etiketleme (LOTO) hatası nedeniyle yaşanan bir yaralanma örneği.
• İnteraktif soru: Bakım sırasında LOTO prosedürünü uyguluyor musunuz?
• Kritik nokta: Kimyasal hatlarda KKD kullanımı ve temizlik prosedürleri.
• Ek bilgi: Katodik korumanın temel çalışma mantığını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Basınçlı kapların enerji depolayan sistemler olduğunu ve yüksek risk taşıdığını vurgulayın.
• Gerçek örnek: Yanlış basınç ayarının ekipman yorgunluğuna nasıl yol açtığını basit bir örnekle anlatın.
• İnteraktif soru: Operatörlerinize basınç göstergelerini ne sıklıkla kontrol ettiklerini sorun.
• Kritik nokta: Emniyet valflerinin asla körlenmemesi gerektiğini özellikle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hukuki güvence sağladığını belirtin.
• Gerçek örnek: Periyodik kontrol raporlarının saklanmasının önemini vurgulayın.
• İnteraktif soru: Bir iş ekipmanında modifikasyon yapıldığında süreci nasıl yönetmeliyiz?
• Kritik nokta: Kayıtlar denetimlerde ilk bakılan belgelerdir.
• Ek bilgi: Dijital kayıt sistemlerinin avantajlarından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durumun öngörülemez olduğunu ancak hazırlıklı olunabileceğini belirtin.
• Gerçek örnek: Küçük bir sızıntının büyük bir patlamaya dönüşme sürecini kısaca özetleyin.
• İnteraktif soru: Acil durdurma butonlarının yerini tüm operatörlerin bilip bilmediğini test edin.
• Kritik nokta: Tahliye yollarının her zaman açık tutulması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Eğitimli operatörün sistemin en büyük güvenlik önlemi olduğunu söyleyin.
• Gerçek örnek: Yetkisiz müdahalenin neden olduğu bir kaza senaryosu paylaşın.
• İnteraktif soru: Eğitimlerde en çok hangi konunun zor anlaşıldığını katılımcılara sorun.
• Kritik nokta: Belgelendirme sürecinin yasal bir zorunluluk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sadece yasal değil, teknik bir gereklilik olduğunu belirtin.
• Gerçek örnek: Bir denetim sırasında eksik kayıt nedeniyle yaşanan idari süreci anlatın.
• İnteraktif soru: Arşivleme yöntemlerinizin denetimlere uygun olup olmadığını sorgulayın.
• Kritik nokta: İzlenebilirliğin, kaza sonrası kök neden analizinde hayati olduğunu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alet seçiminin iş kazalarındaki payını vurgulayın.
• Gerçek örnek: Küçük bir iş için aşırı güçlü bir taşlama makinesi kullanımının yarattığı kontrol kaybını anlatın.
• İnteraktif soru: İşinizde en sık hangi aleti kullanıyorsunuz ve o aletin amacına uygun olup olmadığını nasıl anlıyorsunuz?
• Kritik nokta: Ekipmanın kapasitesini zorlamanın makineye ve kullanıcıya verdiği zararı belirtin.
• Ek bilgi: Üretici kılavuzlarının her zaman işyerinde bulundurulması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Standart dışı aletlerin yaratabileceği hukuki sonuçlardan bahsedin.
• Gerçek örnek: Yalıtımı bozuk bir matkap ile ıslak zeminde çalışma sonucu oluşan elektrik çarpması vakasından bahsedin.
• İnteraktif soru: Alet alırken marka veya kalite belgelerine dikkat ediyor musunuz?
• Kritik nokta: CE işaretinin sadece bir etiket değil, bir güvenlik standardı olduğunu vurgulayın.
• Ek bilgi: Ergonomik aletlerin uzun vadede iş gücü kaybını nasıl önlediğini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 kullanımın bir kültür meselesi olduğunu belirtin.
• Gerçek örnek: Bir çalışanın koruyucu gözlük kullanmadığı için gözüne kaçan çapak sonucu yaşadığı süreci anlatın.
• İnteraktif soru: Çalışırken en çok hangi KKD'yi kullanmakta zorlanıyorsunuz?
• Kritik nokta: Enerjiyi kesmenin (LOTO - Kilitleme Etiketleme) neden hayat kurtarıcı olduğunu vurgulayın.
• Ek bilgi: Kablo hasarlarını bildirme prosedürünün işleyişini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aletin gizli bir tehlike olduğunu belirtin.
• Gerçek örnek: Periyodik kontrolü yapılmamış bir cihazın kısa devre yapması sonucu çıkan küçük çaplı yangını örnek verin.
• İnteraktif soru: Bir aletin arızalı olduğunu fark ettiğinizde izlediğiniz yol nedir?
• Kritik nokta: Kayıt tutmanın yasal bir zorunluluk ve bir kanıt olduğunu vurgulayın.
• Ek bilgi: Arızalı aletlerin üzerine 'KULLANILMAZ' etiketi yapıştırmanın önemini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Topraklamanın elektrik güvenliğinin temel direği olduğunu vurgulayın.
• Gerçek örnek: Topraklama hattı kopuk bir cihazın gövdesine dokunulduğunda yaşanabilecek riskleri anlatın.
• İnteraktif soru: İşyerinizdeki elektrik panolarında topraklama hattını kontrol ettiniz mi?
• Kritik nokta: Ölçüm raporlarının güncel olması yasal bir zorunluluktur.
• Ek bilgi: Topraklama direnci arttıkça güvenlik riski de artar.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Çift izolasyonun ne zaman ve neden tercih edildiğini açıklayın.
• Gerçek örnek: El matkaplarında bulunan plastik gövdenin yalıtım katkısını anlatın.
• İnteraktif soru: Kullandığınız cihazlarda kare içinde kare sembolünü hiç fark ettiniz mi?
• Kritik nokta: Yalıtım hasarı varsa cihazı asla tamir etmeye çalışmayın, servise gönderin.
• Ek bilgi: Sınıf II cihazlar topraklama gerektirmez ancak yalıtım bütünlüğü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Kaçak akım rölesinin sigortadan farkını açıklayın.
• Gerçek örnek: Bir kablo soyulup toprağa değdiğinde rölenin nasıl tepki verdiğini anlatın.
• İnteraktif soru: Röle üzerindeki test butonuna en son ne zaman bastınız?
• Kritik nokta: 30mA hayat koruma, 300mA yangın korumadır, ikisini karıştırmayın.
• Ek bilgi: Röleler mutlaka periyodik testlere tabi tutulmalıdır.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Ekipmanın teknik dokümanının sadece bir kağıt parçası olmadığını, güvenli çalışma rehberi olduğunu vurgulayın.
• Gerçek örnek: Yanlış kurulum sonucu meydana gelen basit arızaların nasıl kaza riskine dönüştüğünü anlatın.
• İnteraktif soru: Çalıştığınız makinenin kullanım kılavuzunun nerede olduğunu biliyor musunuz?
• Kritik nokta: Kılavuzun çalışanların ana dilinde veya anlaşılabilecek bir özetle sunulması zorunludur.
• Ek bilgi: Kılavuzun kaybolması durumunda üreticiden dijital kopyasının temin edilmesi süreci anlatılabilir.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Kontrolün sadece teknik ekibin değil, kullanıcının da sorumluluğu olduğunu hatırlatın.
• Gerçek örnek: Kablosu bantla onarılmış bir cihazın neden kullanılmaması gerektiğini açıklayın.
• İnteraktif soru: Arızalı cihazı raporlama sürecinizi biliyor musunuz?
• Kritik nokta: Etiketleme yapılmamış arızalı cihaz, bir başkasının kaza geçirmesine neden olur.
• Ek bilgi: Yıllık kontroller yasal bir zorunluluktur, ihmal edilemez.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Muhafazanın makine değil çalışan odaklı bir koruma olduğunu vurgulayın.
• Gerçek örnek: Geçmişte muhafazası çıkarılmış taşlama makinelerinin yol açtığı kazalardan bahsedin.
• İnteraktif soru: Çalışırken muhafazanın işinizi zorlaştırdığını hissettiğiniz anlar oluyor mu? Neden?
• Kritik nokta: Muhafazanın asla devre dışı bırakılamayacağını hatırlatın.
• Ek bilgi: İlgili yönetmeliğin bakım maddelerine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Siperlerin sadece kendimizi değil çevremizdekileri de koruduğunu anlatın.
• Gerçek örnek: Kıvılcımların yanıcı maddelere sıçrama riskini vurgulayın.
• İnteraktif soru: Siper kullanmanın görüşünüzü engellediği durumlarda ne yapmalısınız?
• Kritik nokta: Şeffaf siperlerin temizlik ve çizilme kontrolü.
• Ek bilgi: 6331 sayılı Kanun'un teknik önlemler maddesine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savunma hattı olduğunu hatırlatın.
• Gerçek örnek: Titreşim kaynaklı parmak uyuşması (beyaz parmak hastalığı) riskine değinin.
• İnteraktif soru: Kullandığınız KKD'lerin konforlu olduğunu düşünüyor musunuz? Sorun varsa belirtin.
• Kritik nokta: KKD'lerin muhafazaların yerini tutmayacağını vurgulayın.
• Ek bilgi: Kişisel Koruyucu Donanımlar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Elektrikli el aletlerinde en büyük riskin kablo hasarları olduğunu belirtin.
• Gerçek örnek: Kablosu zedelenmiş bir cihazın elektrik çarpması riski.
• İnteraktif soru: Aleti kullanmadan önce hiç kablo kontrolü yaptınız mı?
• Kritik nokta: Cihazı başıboş bırakırken enerjinin kesilmesi.
• Ek bilgi: İş Ekipmanlarının Kullanımında Sağlık ve Güvenlik Şartları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güvenliğinin iş kazalarını önlemedeki kritik rolünü açıklayın.
• Gerçek örnek: Küçük bir çatlağın yüksek devirli bir taşlama makinesinde nasıl patlamaya yol açabileceğini anlatın.
• İnteraktif soru: Aranızda daha önce hasarlı bir aletle çalışmak zorunda kaldığınız bir durum oldu mu?
• Kritik nokta: Hasarlı aletin kullanım dışı bırakılması bir tercih değil, yasal bir zorunluluktur.
• Ek bilgi: İş Ekipmanlarının Kullanımında Sağlık ve Güvenlik Şartları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Etiketleme sisteminin bir iletişim aracı olduğunu vurgulayın.
• Gerçek örnek: Etiketlenmemiş bir ekipmanın başka bir vardiyada çalışan işçi tarafından yanlışlıkla kullanılma riskinden bahsedin.
• İnteraktif soru: İşyerinizdeki etiketleme prosedürlerini biliyor musunuz?
• Kritik nokta: Etiket sadece bir uyarı değil, teknik personelin onarım sürecine geçiş bileti gibidir.
• Ek bilgi: Etiketleme standartlarının yönetmeliklerdeki yerini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sadece yetkili kişilerin tamir yapması gerektiğini açıklayın.
• Gerçek örnek: Yetkisiz bir müdahalenin elektrik çarpması veya makine parçalanması ile sonuçlandığı durumları belirtin.
• İnteraktif soru: Yetkisiz tamir girişimlerine karşı işyerinizde nasıl bir kontrol mekanizması var?
• Kritik nokta: LOTO (Kilitleme-Etiketleme) prosedürünün hayati önemini hatırlatın.
• Ek bilgi: Onarım kayıtlarının yasal saklama sürelerine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Kullanıcının ekipmanın ilk ve en önemli denetçisi olduğunu vurgulayın.
• Gerçek örnek: Küçük bir temizlik eksikliğinin bir motorun aşırı ısınmasına nasıl yol açtığını anlatın.
• İnteraktif soru: Vardiya öncesi kontrol listenizde neler var?
• Kritik nokta: Periyodik kontrolün sadece yasal bir zorunluluk değil, operasyonel bir ihtiyaç olduğunu belirtin.
• Ek bilgi: Yönetmeliğin belirttiği periyodik muayene aralıklarını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el aletlerinin neden kilitli dolaplarda saklanması gerektiğini vurgulayın. Kesici aletlerin kılıfsız bırakılmasının yarattığı riskleri gerçek hayattan örneklerle anlatın. Yönetmelik gereği ekipmanların üretici talimatlarına göre saklanmasının yasal bir zorunluluk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Bakımın sadece arıza gidermek değil, koruyucu bir güvenlik önlemi olduğunu belirtin.
• Gerçek örnek: Bakımı yapılmayan bir forkliftin fren sisteminin arızalanması sonucu yaşanan kaza örneğini verin.
• İnteraktif soru: Bakım kartı olmayan bir makineyi kullanır mısınız?
• Kritik nokta: Enerji izolasyonu (LOTO) uygulamasının hayati önemi vurgulanmalıdır.
• Ek bilgi: Bakım kayıtlarının yasal saklama süreleri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Aletlerin ceplerde taşınmasının neden yasak olduğunu açıklayın. Yüksekte çalışma sırasında alet düşmesinin yaratacağı ölümcül sonuçlara değinin. Ergonomik taşıma yöntemlerinin uzun vadeli kas ve iskelet sağlığı için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Kablo kaynaklı elektrik çarpması risklerine dikkat çekin. Takılma ve düşme kazalarının işyerlerindeki payını hatırlatın. Yıpranmış kabloların onarımının sadece yetkili personel tarafından yapılması gerektiğini önemle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5S prensibine kısaca değinerek düzenin kaza önlemedeki rolünü anlatın. İşverenin yasal yükümlülüğünü ve çalışanın sorumluluğunu hatırlatın. Düzenli bir işyerinin sadece güvenliği değil, iş kalitesini de artırdığını örneklerle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 ve titreşimin sadece geçici bir rahatsızlık değil, kalıcı sağlık sorunları kaynağı olduğunu belirtin.
• Gerçek örnek: Havalandırma sistemlerinden veya makinelerden kaynaklanan yüksek ses seviyelerinin zamanla işitme eşiğini nasıl düşürdüğünü anlatın.
• İnteraktif soru: Çalışma alanınızda en çok hangi makineden rahatsız oluyorsunuz?
• Kritik nokta: Maruziyetin ölçülmesinin yasal bir zorunluluk olduğunu vurgulayın.
• Ek bilgi: Yönetmelik kapsamında gürültü haritalarının çıkarılmasının öneminden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80 dB(A) ve 85 dB(A) eşik değerlerinin önemini açıklayın.
• Gerçek örnek: El aletleri kullanırken maruz kalınan titreşimin sınır değerlere nasıl yaklaştığını basit bir örnekle anlatın.
• İnteraktif soru: Sınır değerleri aşan bir makineyle çalışıyor olsanız ne yapardınız?
• Kritik nokta: Eylem değerlerinin aşılması durumunda işverenin harekete geçmesinin yasal bir zorunluluk olduğunu vurgulayın.
• Ek bilgi: Titreşim ölçümlerinde ivmeölçer cihazlarının kalibrasyonunun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koruma hiyerarşisinin en sonunda yer aldığını hatırlatın.
• Gerçek örnek: Kulak tıkacının yanlış takılması durumunda sağladığı korumanın nasıl düştüğünü gösterin.
• İnteraktif soru: Kullandığınız KKD'nin sizi gerçekten koruduğundan nasıl emin oluyorsunuz?
• Kritik nokta: KKD'nin ücretsiz sağlanması ve kullanımının denetlenmesi işverenin sorumluluğundadır.
• Ek bilgi: KKD seçiminde TSE ve CE işaretlerinin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meslek hastalıklarını önlemedeki rolünü vurgulayın.
• Gerçek örnek: Erken teşhis edilen bir işitme kaybının çalışanın sosyal yaşamına etkilerini tartışın.
• İnteraktif soru: Sağlık taramalarına katılmanın önemini nasıl açıklarsınız?
• Kritik nokta: Sağlık gözetiminin işçinin yasal hakkı olduğunu ve işverenin bunu sağlamakla yükümlü olduğunu belirtin.
• Ek bilgi: Odyometrik testlerin sessiz kabinlerde yapılması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İzolasyonun elektrik güvenliğinin ilk katmanı olduğunu vurgulayın. Kablo hasarlarının basit bir bantla onarılmaması gerektiğini, mutlaka standartlara uygun değişim yapılması gerektiğini belirtin. Katılımcılara çalışma alanlarında kablo hasarı gördüklerinde ne yapmaları gerektiğini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Topraklamanın bir sigorta değil, bir tahliye hattı olduğunu anlatın. Kaçak akım rölesinin hayat kurtarıcı fonksiyonunu açıklayın. Katılımcılara kaçak akım rölesini test etmeyi bilip bilmediklerini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Arkın sadece çarpma değil, patlama etkisi olduğunu belirtin. Enerji kesilmeden (canlı/enerjili) yapılan çalışmalarda ark riskinin en üst seviyede olduğunu; LOTO ile enerji kesilip kilitlendiğinde bu riskin ortadan kalktığını hatırlatın. Gerçek hayattan bir pano patlaması örneği ile ciddiyeti aktarın.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Kapasite sınırlarını aşmanın, ekipmanı değil, insan hayatını riske atmak olduğunu vurgulayın.
• Gerçek örnek: Aşırı yüklenen bir vincin devrilme riski üzerinden kapasite aşımının sonuçlarını anlatın.
• İnteraktif soru: Kullandığınız ekipmanın maksimum taşıma kapasitesini biliyor musunuz?
• Kritik nokta: Etiketlerin okunabilir olması ve silinmişse yenilenmesi gereklidir.
• Ek bilgi: Kapasite aşımının ekipman ömrüne olan olumsuz etkilerinden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KKD'lerin sadece birer aksesuar değil, son savunma hattı olduğunu vurgulayın. Eldivenlerin hava testi ile nasıl kontrol edileceğini gösterin. Uygun voltaj sınıfında KKD seçilmesinin kritik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Mekanik tehlikelerin iş kazalarındaki payını vurgulayın.
• Gerçek örnek: Hareketli parçalara el sıkışması gibi yaygın vakalardan bahsedin.
• İnteraktif soru: Çalıştığınız makinede en tehlikeli bölge neresi?
• Kritik nokta: Risk değerlendirmesinin önemi.
• Ek bilgi: Yönetmelik gereği teknik önlemlerin idari önlemlerden önce geldiğini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Muhafazaların neden sadece yasal bir zorunluluk değil, hayati bir koruma olduğunu açıklayın.
• Gerçek örnek: Muhafazası çıkarılmış bir makinenin oluşturduğu riski anlatın.
• İnteraktif soru: Koruyucusu bozuk bir makine gördünüz mü, ne yaptınız?
• Kritik nokta: Muhafazanın alet yardımıyla açılabilir olması gerektiğini vurgulayın.
• Ek bilgi: Bakım süreçlerinde muhafazaların durumu kontrol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Düzenli işyerinin kazaları nasıl azalttığını ifade edin.
• Gerçek örnek: Dağınık bir çalışma alanında yaşanan tökezleme ve makineye çarpma olaylarını örnek verin.
• İnteraktif soru: İşyerinizde işaretleme eksikliği olan tehlikeli bölge var mı?
• Kritik nokta: Mesafenin acil müdahale için önemi.
• Ek bilgi: 5S uygulamalarının İSG açısından değerini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sistemlerinin operatörün tek güvencesi olduğunu belirtin.
• Gerçek örnek: LOTO uygulanmadığı için yaşanan bir bakım kazasını anlatın.
• İnteraktif soru: LOTO prosedürünü biliyor musunuz, kilidiniz var mı?
• Kritik nokta: Acil durdurma butonunun test edilmesi.
• Ek bilgi: Yetkisiz müdahalenin sonuçları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sadece konfor değil bir güvenlik gerekliliği olduğunu belirtin.
• Gerçek örnek: Montaj hattında çalışan birinin sürekli aynı yöne bükülmesinin uzun vadeli etkilerini anlatın.
• İnteraktif soru: Çalışırken en çok hangi bölgenizde ağrı hissediyorsunuz?
• Kritik nokta: Statik duruşun hareketten daha yorucu olabileceğini vurgulayın.
• Ek bilgi: İş Ekipmanlarının Kullanımında Sağlık ve Güvenlik Şartları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KİSR'nin aniden değil zamanla oluştuğunu anlatın.
• Gerçek örnek: Bel fıtığı veya karpal tünel sendromunun iş hayatındaki etkilerinden bahsedin.
• İnteraktif soru: İş sonrası eve gittiğinizde vücudunuzda en çok nereniz yorgun?
• Kritik nokta: Ağrıyı ihmal etmenin kronikleşmeye yol açacağını belirtin.
• Ek bilgi: İSG mevzuatındaki sağlık gözetimi yükümlülüklerini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kişiye özel olduğunu vurgulayın.
• Gerçek örnek: Sandalye yüksekliğinin yanlış ayarlanmasının sırt ağrısına etkisini anlatın.
• İnteraktif soru: Çalışma alanınızda değiştirebileceğiniz neler var?
• Kritik nokta: Ekipmanın çalışana uyum sağlaması gerektiğini, çalışanın ekipmana değil belirtin.
• Ek bilgi: İş Ekipmanları Yönetmeliği'ndeki tasarım şartlarına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İyileştirmenin bir süreç olduğunu ve asla bitmediğini anlatın.
• Gerçek örnek: İş rotasyonu ile nasıl yorgunluğun azaldığını örnekleyin.
• İnteraktif soru: İşinizde sizi en çok zorlayan süreç hangisi, bunu nasıl iyileştirebiliriz?
• Kritik nokta: Çalışan geri bildiriminin önemini vurgulayın.
• Ek bilgi: Kontrol hiyerarşisini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Ex-proof kavramının ne anlama geldiğini açıklayın.
• Gerçek örnek: Yanlış ekipman kullanımının yol açtığı bir kısa devre senaryosundan bahsedin.
• İnteraktif soru: Ekipman üzerindeki Ex etiketlerini daha önce fark ettiniz mi?
• Kritik nokta: Ekipmanların yetkisiz kişilerce tamir edilmemesi gerektiğini vurgulayın.
• Ek bilgi: Üretici sertifikalarının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İncelemenin kazayı oluşmadan durduran en önemli bariyer olduğunu hatırlatın.
• Gerçek örnek: Günlük kontroller sırasında fark edilen bir kablo soyulmasının nasıl bir yangını önlediğini anlatın.
• İnteraktif soru: Operatör olarak makineyi çalıştırmadan önce hangi 3 noktayı kontrol ediyorsunuz?
• Kritik nokta: İnceleme kayıtlarının düzenli tutulması yasal bir zorunluluktur.
• Ek bilgi: Ekipman üzerinde 'kullanılamaz' etiketi varsa buna kesinlikle uyulmalıdır.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Ateşleme kaynaklarını tanımlayın.
• Gerçek örnek: Statik elektrikten kaynaklanan küçük bir kıvılcımın neden olabileceği riskleri anlatın.
• İnteraktif soru: Sıcak çalışma izni almadan işlem yapmanın sonuçları nelerdir?
• Kritik nokta: Statik elektriğin görünmez ama ölümcül bir tehlike olduğunu belirtin.
• Ek bilgi: Topraklama ölçümlerinin periyodik olarak yapılmasını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Zon tanımlarının neden önemli olduğunu açıklayın.
• Gerçek örnek: Bir tesisin zon haritası üzerinden riskli alanları gösterin.
• İnteraktif soru: Çalıştığınız alanda hangi zon sınıflandırması olduğunu biliyor musunuz?
• Kritik nokta: Zon sınırlarının geçilmemesi gerektiğini vurgulayın.
• Ek bilgi: Risk değerlendirmesinin dinamik bir süreç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Periyodik kontrolün yasal zorunluluğunu belirtin.
• Gerçek örnek: Bakımı aksatılmış bir sensörün yarattığı riskten bahsedin.
• İnteraktif soru: Gaz algılama sistemlerinin testlerini kimlerin yaptığını biliyor musunuz?
• Kritik nokta: Orijinal yedek parça kullanımının hayati önemini vurgulayın.
• Ek bilgi: Kayıt tutmanın denetimlerdeki önemini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Mühendislik kontrollerinin neden en öncelikli basamak olduğunu açıklayın.
• Gerçek örnek: Bir makine koruyucusunun (guard) operatörü nasıl koruduğunu anlatın.
• İnteraktif soru: Çalıştığınız makinede acil durdurma butonu nerede?
• Kritik nokta: Mühendislik önlemleri teknik bir zorunluluktur.
• Ek bilgi: Periyodik kontrolleri ihmal etmeyin.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İdari kontrollerin insan faktörüne odaklandığını belirtin.
• Gerçek örnek: Vardiya rotasyonunun yorgunluğa bağlı kazaları nasıl önlediğini anlatın.
• İnteraktif soru: İşyerinizdeki uyarı levhaları yeterli mi?
• Kritik nokta: Talimatlar uygulanmadığı sürece sadece kağıt üzerindedir.
• Ek bilgi: İSG eğitimlerinin yasal zorunluluğunu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en son savunma hattı olduğunu hatırlatın.
• Gerçek örnek: Gözlük kullanmanın basit ama hayati önemini vurgulayın.
• İnteraktif soru: KKD'niz hasar gördüğünde ne yaparsınız?
• Kritik nokta: KKD kullanımı bir tercih değil, yasal bir zorunluluktur.
• Ek bilgi: Ücretsiz temin edilmeyen KKD yasal bir eksikliktir.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Denetimin bir ceza aracı değil, iyileştirme aracı olduğunu belirtin.
• Gerçek örnek: Ramak kala olaylarının nasıl bir kaza habercisi olduğunu anlatın.
• İnteraktif soru: Ramak kala olaylarını bildiriyor musunuz?
• Kritik nokta: Risk değerlendirmesi dinamik bir süreçtir.
• Ek bilgi: Sürekli iyileştirme döngüsünü (PUKÖ)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Eğitimli olmayan personelin ekipman kullanmasının iş kazalarındaki payını vurgulayın.
• Gerçek örnek: Forklift veya vinç gibi yüksek riskli ekipmanlarda operatör belgesi zorunluluğundan bahsedin.
• İnteraktif soru: Çalıştığınız birimde ekipman kullanmak için hangi eğitimleri aldınız?
• Kritik nokta: Eğitim sertifikalarının güncelliğini düzenli kontrol edin.
• Ek bilgi: İş Ekipmanlarının Kullanımında Sağlık ve Güvenlik Şartları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Yetkilendirmenin sadece kağıt üzerinde değil, fiili bir sorumluluk devri olduğunu belirtin.
• Gerçek örnek: Yetkisiz bir personelin makineyi çalıştırması sonucu oluşan arıza veya kaza durumunu ele alın.
• İnteraktif soru: İşyerinizde yetkili operatörler nasıl ayırt ediliyor?
• Kritik nokta: Yazılı görevlendirmenin yasal süreçlerdeki koruyucu etkisini açıklayın.
• Ek bilgi: 6331 sayılı Kanun çerçevesinde işverenin gözetim yükümlülüğüne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Erişim kontrolünün kaza öncesi en güçlü engel olduğunu vurgulayın.
• Gerçek örnek: Makine panellerine konulan kilit sistemlerinin önemini anlatın.
• İnteraktif soru: İşyerinizde ekipmana erişim nasıl kısıtlanıyor?
• Kritik nokta: Bakım çalışmaları sırasında enerji kesme ve kilitleme (LOTO) prosedürlerine dikkat çekin.
• Ek bilgi: İş Ekipmanlarının Kullanımında Sağlık ve Güvenlik Şartları Yönetmeliği'ndeki erişim kısıtlamalarına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bir zorunluluk olmasının ötesinde, sistem güvenliği için ne kadar kritik olduğunu anlatın.
• Gerçek örnek: Bir kaza sonrası incelemede log kayıtlarının nasıl delil olduğunu örnekleyin.
• İnteraktif soru: Sizin biriminizde ekipman kullanım kayıtları nasıl tutuluyor?
• Kritik nokta: Kayıtların doğruluğunun ve güncelliğinin (imza/tarih) önemi.
• Ek bilgi: Çalışanların İş Sağlığı ve Güvenliği Eğitimlerinin Usul ve Esasları Hakkında Yönetmelik'teki kayıt tutma maddelerine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Görsel kontrolün operatörün ilk savunma hattı olduğunu vurgulayın.
• Gerçek örnek: Kablo sıyrılmaları veya gevşek cıvataların neden olduğu kazalardan bahsedin.
• İnteraktif soru: Çalıştığınız ekipmanda en son ne zaman bir anormallik fark ettiniz?
• Kritik nokta: Görsel kontrolün kayıt tutulmasa bile hayati bir alışkanlık olması gerektiğini belirtin.
• Ek bilgi: İş Ekipmanlarının Kullanımında Sağlık ve Güvenlik Şartları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Güvenlik donanımlarının makinenin beyni olduğunu vurgulayın.
• Gerçek örnek: Acil durdurma butonunun çalışmadığı bir senaryonun sonuçlarını tartışın.
• İnteraktif soru: Ekipmanınızdaki acil durdurma butonunun yerini gözünüz kapalı bulabilir misiniz?
• Kritik nokta: Güvenlik donanımlarının asla bypass edilmemesi gerektiğini hatırlatın.
• Ek bilgi: Yönetmeliğin koruyucu donanımlara verdiği önemi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Fonksiyonel testin ekipmanın sağlığını ölçmek olduğunu belirtin.
• Gerçek örnek: Aşırı titreşimin bir rulman arızasını nasıl haber verdiğini anlatın.
• İnteraktif soru: Ekipmanınızın normal çalışma sesi ile arızalı sesini ayırt edebiliyor musunuz?
• Kritik nokta: Gösterge değerlerinin normal aralıkta olmasının önemini vurgulayın.
• Ek bilgi: Periyodik kontrollerin fonksiyonel testlerden farklı olduğunu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ekipman seçiminin kaza istatistiklerindeki payını vurgulayın.
• Gerçek örnek: Uygun olmayan bir el aletinin (örneğin tornavida yerine keski kullanımı) yarattığı riski anlatın.
• İnteraktif soru: İşinizde kullandığınız ekipmanların hangi teknik kapasiteye göre seçildiğini biliyor musunuz?
• Kritik nokta: Üretici kılavuzunun sadece kurulumda değil, kullanım süresince referans alınması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sadece yasal bir zorunluluk değil, kurumsal bir hafıza olduğunu belirtin.
• Gerçek örnek: Eksik kayıtların kaza sonrası yasal süreçleri nasıl zorlaştırdığını anlatın.
• İnteraktif soru: Kontrol formlarını doldururken zorlandığınız veya eksik bulduğunuz kısımlar var mı?
• Kritik nokta: Kayıtların gerçeği yansıtması gerektiğini, formalite icabı doldurulmaması gerektiğini hatırlatın.
• Ek bilgi: 6331 sayılı Kanun'un kayıt tutma yükümlülüğüne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Talimatların sadece yasal bir gereklilik değil, kaza önleyici bir bariyer olduğunu vurgulayın.
• Gerçek örnek: Eksik talimat nedeniyle yaşanan ramak kala olaylarından bahsedin.
• İnteraktif soru: Çalıştığınız makinenin talimatını en son ne zaman okudunuz?
• Kritik nokta: Talimatların işçinin anlayacağı dilde olması şarttır.
• Ek bilgi: Üretici kılavuzunun talimat hazırlanırken temel alınması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kullanımında disiplinin önemini vurgulayın.
• Gerçek örnek: KKD kullanımının bir kaza anında hayat kurtardığı bir durumu anlatın.
• İnteraktif soru: Arızalı bir makineyi kullanmaya zorlandığınız bir an oldu mu?
• Kritik nokta: Yetkisiz kullanımın yasal sorumluluğuna değinin.
• Ek bilgi: Çalışma alanı güvenliğinin (bariyerler, işaretler)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Denetimin bir ceza değil, bir koruma mekanizması olduğunu belirtin.
• Gerçek örnek: Kayıt tutulmamasının hukuki sorunlara yol açtığı bir örnek verin.
• İnteraktif soru: Denetimler sırasında en sık karşılaşılan hata sizce nedir?
• Kritik nokta: Denetim kayıtlarının yasal delil niteliği taşıdığını vurgulayın.
• Ek bilgi: Gözetim borcunun işverenin temel sorumluluğu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Güvenliğin bir süreç olduğunu ve asla bitmediğini anlatın.
• Gerçek örnek: Periyodik bakımı ihmal edilen bir ekipmanın arıza yapma riskinden bahsedin.
• İnteraktif soru: Çalıştığınız ekipmanlarda iyileştirme öneriniz var mı?
• Kritik nokta: Güvenlik kültürünün tüm çalışanların katılımıyla oluşacağını vurgulayın.
• Ek bilgi: İletişimin ve geri bildirimin önemine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durdurma butonlarının yerinin her zaman bilinmesi gerektiğini vurgulayın.
• Gerçek örnek: Bir konveyör bandında sıkışma olduğunda nasıl müdahale edileceğini anlatın.
• İnteraktif soru: Çalıştığınız alandaki acil durdurma butonunun yerini herkes biliyor mu?
• Kritik nokta: Durdurmanın sadece düğmeye basmak değil, enerjinin boşaltılmasını da kapsadığını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LOTO'nun (Lockout/Tagout) beklenmedik enerjilenme kaynaklı ağır kazaları büyük ölçüde önleyen hayat kurtarıcı bir yöntem olduğunu; hiçbir sistemin kazayı %100 önlemediğini, artık riskin her zaman bulunduğunu hatırlatın.
• Gerçek örnek: Yanlışlıkla enerji verilen bir makinede bakım yapan personelin yaşadığı kazayı örneklendirin.
• İnteraktif soru: Sizin bölümünüzde LOTO kilitleri nerede tutuluyor?
• Kritik nokta: Kilit anahtarının sadece yetkili kişide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Bildirim yapmanın bir şikayet değil, bir sorumluluk olduğunu vurgulayın.
• Gerçek örnek: Küçük bir arızanın bildirilmediği için nasıl büyük bir makine hasarına dönüştüğünü anlatın.
• İnteraktif soru: Arıza bildirim formlarını daha önce doldurdunuz mu?
• Kritik nokta: Bildirim yapan çalışanın korunması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Yetkisiz müdahalenin en büyük kaza kaynaklarından biri olduğunu belirtin.
• Gerçek örnek: Kendi başına tamir etmeye çalışan bir çalışanın yaşadığı elektrik çarpması olayını anlatın.
• İnteraktif soru: Sizin bölümünüzde onarım yetkisi kimlerde var?
• Kritik nokta: Onarım sonrası testlerin hayati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bir seçenek değil, en son önlem olduğunu vurgulayın.
• Gerçek örnek: Yanlış seçilmiş bir eldivenin kimyasal sızdırması durumunu anlatın.
• İnteraktif soru: İşyerinizdeki risklere uygun olmayan bir KKD ile karşılaştınız mı?
• Kritik nokta: CE işareti ve uygunluk beyanı olmadan KKD kullanılmamalıdır.
• Ek bilgi: Risk değerlendirmesi raporunu referans 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Ekipmanın sadece kendisinin değil, çevreyle olan etkileşiminin de önemli olduğunu belirtin.
• Gerçek örnek: Yüksek nemli ortamda çalışan bir elektrikli cihazın kısa devre riski oluşturması.
• İnteraktif soru: Çalıştığınız ortamın ekipmanınızın ömrünü etkilediğini düşünüyor musunuz?
• Kritik nokta: Patlayıcı ortamlar (Ex-proof) için ekipman uygunluğunun hayati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Kullanım talimatlarına uymanın yasal sorumluluğunu hatırlatın.
• Gerçek örnek: Gözlük takmadığı için çapak kaçan bir çalışanın yaşadığı süreci anlatın.
• İnteraktif soru: KKD kullanırken sizi en çok zorlayan durum nedir?
• Kritik nokta: KKD kullanımı süreklilik arz etmelidir.
• Ek bilgi: Kullanım kılavuzlarını çalışma alanında hazır bulundurun.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bir KKD'nin koruma sağlamayacağını belirtin.
• Gerçek örnek: Yıpranmış bir emniyet kemerinin kopma riskini anlatın.
• İnteraktif soru: Kullandığınız KKD'lerin bakımını nasıl yapıyorsunuz?
• Kritik nokta: Bakım kayıtları yasal denetimlerde mutlaka sorulur.
• Ek bilgi: Üretici talimatlarını mutlaka okuyun.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Denetimin bir ceza aracı değil, yaşamı koruma aracı olduğunu vurgulayın.
• Gerçek örnek: Denetim sayesinde önlenen bir kazayı örnek gösterin.
• İnteraktif soru: İşyerinde denetim mekanizmalarının yeterli olduğunu düşünüyor musunuz?
• Kritik nokta: 6331 sayılı Kanun'a göre çalışanlar İSG tedbirlerine uymak zorundadır.
• Ek bilgi: Güvenlik kültürü üzerine kısa bir tartışma açın.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Ekipmanların teknik uyumunun sadece mekanik değil elektriksel olarak da önemli olduğunu belirtin.
• Gerçek örnek: Yanlış enerji girişi nedeniyle yanan bir motor örneğinden bahsedin.
• İnteraktif soru: Sahanızda farklı marka makinelerin birbiriyle entegre çalıştığı bir sistem var mı?
• Kritik nokta: Üretici talimatlarının dışına asla çıkılmamalıdır.
• Ek bilgi: Bağlantı noktalarının standartlara uygunluğu düzenli kontrol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Hareketli ekipmanların yarattığı trafik riskine odaklanın.
• Gerçek örnek: Sıkışma kazalarının genellikle koordinasyon eksikliğinden kaynaklandığını belirtin.
• İnteraktif soru: Operatörler arası iletişimde kullandığınız özel sinyal yöntemleri nelerdir?
• Kritik nokta: Emniyet mesafesi ihlali en sık karşılaşılan hatadır.
• Ek bilgi: Çalışma alanı işaretlemeleri her vardiya başında kontrol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dinamik bir süreç olduğunu vurgulayın.
• Gerçek örnek: Bir makineden çıkan tozun diğer makinenin elektrik aksamına zarar verdiği bir durumu anlatın.
• İnteraktif soru: Sisteme yeni bir ekipman eklendiğinde risk analizini güncelliyor musunuz?
• Kritik nokta: Kümülatif riskler genellikle göz ardı edilir.
• Ek bilgi: Acil durum senaryolarını mutlaka uygulamalı tatbikatla test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formlarının önemine değinin.
• Gerçek örnek: Modifikasyon sonrası sistemin dengesinin bozulduğu bir vaka örneği verin.
• İnteraktif soru: Periyodik kontrollerde en çok hangi parçalarda sorun yaşıyorsunuz?
• Kritik nokta: Kayıt tutulmaması hukuki olarak işvereni zor durumda bırakır.
• Ek bilgi: Yetkisiz kişilerin ekipmanlara müdahale etmesini engelleyin.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Sabit muhafazaların neden en güvenilir koruma yöntemi olduğunu vurgulayın.
• Gerçek örnek: Bir torna tezgahındaki sabit koruyucunun nasıl çıkarılamaz hale getirildiğini anlatın.
• İnteraktif soru: Sizin çalıştığınız makinede koruyucunun sabitlenmiş olduğunu nasıl anlarsınız?
• Kritik nokta: Sadece özel aletle açılma zorunluluğunu mutlaka belirtin.
• Ek bilgi: İş Ekipmanlarının Kullanımında Sağlık ve Güvenlik Şartları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Fiziksel bariyerlerin yetersiz kaldığı durumlarda elektronik engellerin önemini anlatın.
• Gerçek örnek: Işık perdelerinin bir pres makinesinde nasıl kaza önlediğini açıklayın.
• İnteraktif soru: Sensörlü bir güvenlik sistemini yanıltmanın sonuçları nelerdir?
• Kritik nokta: Işık perdelerinin düzenli kalibrasyonunun zorunluluğunu vurgulayın.
• Ek bilgi: 6331 sayılı İSG Kanunu kapsamında risk değerlendirmesi sürecine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Malzeme yorgunluğunun koruyucular üzerindeki etkisini anlatın.
• Gerçek örnek: Titreşimden dolayı gevşeyen bir koruyucunun yarattığı riski paylaşın.
• İnteraktif soru: Hasarlı bir koruyucu gördüğünüzde ilk ne yapmalısınız?
• Kritik nokta: Koruyucunun sadece işlevsel değil, yapısal olarak da sağlam olması gerektiğini vurgulayın.
• Ek bilgi: İş Ekipmanlarının Kullanımında Sağlık ve Güvenlik Şartları Yönetmeliği'ndeki periyodik kontrol maddeleri.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sadece konfor değil, bir iş güvenliği tedbiri olduğunu vurgulayın.
• Gerçek örnek: Uzun süreli ayakta yapılan işlerde yorgunluğa bağlı dikkat dağınıklığının kazalara etkisi.
• İnteraktif soru: Ekipmanınızın kontrol panellerini kullanırken zorlandığınız bir nokta var mı?
• Kritik nokta: Ergonomik tasarımın uzun vadeli meslek hastalıklarını önlemedeki 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Kontrolün sadece bir kağıt doldurma işi olmadığını vurgulayın.
• Gerçek örnek: Günlük kontrol listesi sayesinde fark edilen bir arızanın hikayesini anlatın.
• İnteraktif soru: Makineyi çalıştırmadan önce kontrol listesine bakıyor musunuz?
• Kritik nokta: Kayıt tutmanın yasal sorumluluk olduğu üzerinde durun.
• Ek bilgi: İş Ekipmanlarının Kullanımında Sağlık ve Güvenlik Şartları Yönetmeliği'nin ilgili eklerini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Acil durdurma sisteminin normal durdurma butonundan farkini vurgulayin.
• Gercek ornek: Makinenin enerji akisinin nasil kesildigini aciklayin.
• Kritik nokta: Butonun kilitli kalma (latching) mekanizmasinin hayati onemini vurgulayin.
• Ek bilgi: 6331 sayili Kanun kapsamindaki isveren yukumluluklerine deginin.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Ergonominin sadece konfor degil güvenlik oldugunu belirtin.
• Gercek ornek: Operatörün acil durumda butona ulasirken gecen saniyelerin önemini vurgulayin.
• Kritik nokta: Butonun önündeki engellerin (çöp, malzeme) kaza anında yarattığı riski anlatın.
• Interaktif soru: Isyerinizdeki makinelerin acil durdurma butonlarina ulasiminiz kolay 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Görünürlüğün acil durum anında hayati önemini vurgulayın.
• Gercek ornek: Renk kodlamasinin (kirmizi/sari) evrensel dilini aciklayin.
• Kritik nokta: Genis hatlarda birden fazla butonun bulunmasi gerekliligini hatırlatın.
• Ek bilgi: Is Ekipmanlarinin Kullaniminda Saglik ve Guvenlik Sartlari Yonetmeligi atfi yapin.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Test edilmeyen bir güvenlik donaniminin sadece bir illüzyon oldugunu belirtin.
• Gercek ornek: Bakim sonrasi test prosedürlerinin önemini anlatın.
• Kritik nokta: Kayit tutmanin yasal yükümlülükler acisindan önemini vurgulayin.
• Interaktif soru: Isyerinizde acil durdurma testleri hangi periyotlarla yapiliyor?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İnterlock sistemlerinin makine durdurma refleksini vurgulayın.
• Gerçek örnek: Koruyucu kapak açıldığında makinenin milisaniyeler içinde durması gerektiğini belirtin.
• İnteraktif soru: Makine koruyucularını devre dışı bırakmanın sonuçlarını tartışın.
• Kritik nokta: Manipülasyonun hukuki sonuçları büyüktür.
• Ek bilgi: Üretici el kitaplarında belirtilen güvenlik standartlarını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Enerji izolasyonunun önemini açıklayın.
• Gerçek örnek: Bakım sırasında elektrik kesilmediğinde oluşan riskleri anlatın.
• İnteraktif soru: Kendi kilit sisteminizi kullanıyor musunuz?
• Kritik nokta: Kişisel kilitlerin başkası tarafından açılmaması gerektiğini vurgulayın.
• Ek bilgi: LOTO (Lockout-Tagout) prosedürlerini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Güvenlik sistemlerinin zamanla aşınabileceğini belirtin.
• Gerçek örnek: Test edilmeyen bir sistemin arıza anında çalışmaması durumu.
• İnteraktif soru: Test kayıtlarını düzenli tutuyor musunuz?
• Kritik nokta: Test kayıtlarının yasal belge niteliği taşıdığını unutmayın.
• Ek bilgi: Üretici tarafından önerilen test sıklığına uyun.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Güvenlik sistemlerinin bakımının hayati olduğunu belirtin.
• Gerçek örnek: Yanlış parça kullanımının sisteme verdiği zarar.
• İnteraktif soru: Bakım defterlerini güncel tutuyor musunuz?
• Kritik nokta: Bakım sonrası fonksiyonel test yapmadan makineyi çalıştırmayın.
• Ek bilgi: Yetkili servis ve orijinal parça kullanımı yasal gerekliliktir.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İkaz sistemlerinin sadece bir aksesuar değil, hayat kurtarıcı bir güvenlik katmanı olduğunu vurgulayın.
• Gerçek örnek: Bir forkliftin geri vites ikazının çevredekileri nasıl uyardığını anlatın.
• İnteraktif soru: Çalıştığınız makinede bir ikaz sistemi arızalansa ne yaparsınız?
• Kritik nokta: İkaz sistemlerinin periyodik bakımının yasal zorunluluk olduğunu belirtin.
• Ek bilgi: İş Ekipmanlarının Kullanımında Sağlık ve Güvenlik Şartları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dinamik bir süreç olduğunu, ekipman değiştikçe güncellenmesi gerektiğini vurgulayın.
• Gerçek örnek: Bakım sırasında enerjisi kesilmeyen bir makinenin beklenmedik çalışması sonucu yaşanan yaralanmalar.
• İnteraktif soru: Makinenizde bulunan koruyucuların işlevini tam olarak yerine getirdiğinden emin misiniz?
• Kritik nokta: Toplu korumanın, kişisel koruyuculardan (KKD) daha öncelikli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Görsel uyarıların neden işitme duyusundan daha hızlı algılandığını kısaca açıklayın.
• Gerçek örnek: Hareketli bir vincin üzerindeki dönen flaşörlerin önemini anlatın.
• İnteraktif soru: İşyerinizdeki ışıklı uyarıların renkleri hangi tehlikeleri ifade ediyor?
• Kritik nokta: Işık şiddetinin ortam ışığıyla uyumlu olması gerektiğini vurgulayın.
• Ek bilgi: Renk körlüğü olan çalışanlar için sesli ikazlarla desteklenmesi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Gürültülü ortamlarda sesli uyarıların maskelenme riskinden bahsedin.
• Gerçek örnek: Kulaklık takan bir çalışanın arkadan gelen sesli uyarıyı duymaması vakasını örnekleyin.
• İnteraktif soru: Sesli ikazın tonu çevredeki diğer makinelerle karışıyor mu?
• Kritik nokta: İşitme koruyucuların sesli ikazları engellememesi gerektiğini vurgulayın.
• Ek bilgi: Ses seviyesi ölçümlerinin yasal yükümlülük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Aktif sistemlerin pasif sistemlerden farkını, yani proaktif doğasını açıklayın.
• Gerçek örnek: Bir pres makinesinin el algılama sensörünün çalışmasını anlatın.
• İnteraktif soru: Güvenlik sensörlerini devre dışı bırakmanın sonuçlarını tartışın.
• Kritik nokta: Fail-safe tasarımın önemini anlatın.
• Ek bilgi: Bakım kayıtlarının tutulmasının yasal sorumluluk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Koruyucuların sadece birer aksesuar değil, hayat kurtaran bariyerler olduğunu vurgulayın.
• Gerçek örnek: Koruyucu söküldüğü için yaşanan mekanik yaralanma senaryolarını anlatın.
• İnteraktif soru: Makinenin koruyucusu sökükken çalışmaya zorlandığınız bir durumla karşılaştınız mı?
• Kritik nokta: Koruyucunun yerinde olmaması ciddi yaralanma riskini kabul edilemez düzeyde artırır; bu durumda ekipman çalıştırılmamalıdır.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By-pass işleminin neden bir sabotaj kadar tehlikeli olduğunu açıklayın.
• Gerçek örnek: Güvenlik sensörünün bantla kapatılması sonucu yaşanan bir kaza örneği verin.
• İnteraktif soru: İşinizi hızlandırmak için güvenlik sistemini devre dışı bırakmak zorunda hissettiğiniz oldu mu?
• Kritik nokta: Hız ve verimlilik asla güvenlik donanımlarından daha değerli değildir.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Denetimin bir baskı aracı değil, yaşamı koruma aracı olduğunu vurgulayın.
• Gerçek örnek: Denetimler sayesinde önlenen potansiyel bir kazadan bahsedin.
• İnteraktif soru: İşyerinizdeki denetimlerin sıklığı ve içeriği hakkında ne düşünüyorsunuz?
• Kritik nokta: Denetim kayıtlarının tutulmasının yasal koruma sağladığını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Periyodik kontrolün bir bürokratik yük değil, bir sağlık taraması olduğunu belirtin.
• Gerçek örnek: Kontrol edilmeyen bir ekipmanın arızalanması sonucu yaşanan durumu anlatın.
• İnteraktif soru: Kullandığınız makinenin son periyodik kontrol tarihini biliyor musunuz?
• Kritik nokta: Kontrol raporlarındaki uyarıların dikkate alınmasının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güvenliğinin sadece kurulumda değil, kullanım süresince devam eden bir süreç olduğunu belirtin.
• Kritik nokta: Teknik dosyanın önemini ve denetimlerde ilk bakılan belge olduğunu vurgulayın.
• İnteraktif soru: İşyerinizdeki bir ekipmanın son periyodik kontrol tarihini biliyor musunuz?
• Ek bilgi: Periyodik kontrol kayıtlarının işyerinde saklanması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Farklı ekipmanların farklı riskleri olduğunu açıklayın.
• Gerçek örnek: Forkliftin fren sisteminin hayati önemini bir örnekle anlatın.
• Kritik nokta: Üretici kılavuzunun kontrol sürecindeki hiyerarşik yerini vurgulayın.
• Ek bilgi: Standardı olmayan eski ekipmanlar için risk değerlendirmesi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Mevzuattaki yıllık periyodun bir üst sınır olduğunu belirtin.
• Kritik nokta: Kullanım yoğunluğunun periyot kısaltmada bir gerekçe olduğunu vurgulayın.
• İnteraktif soru: Sık arızalanan bir ekipmanınız var mı? Kontrol periyodunu revize ettiniz mi?
• Ek bilgi: Kontrol takibi için dijital araçların kullanımını teşvik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 uygunluk işaretinin bir kalite belgesi değil, bir güvenlik taahhüdü olduğunu vurgulayın.
• Gerçek örnek: İş makinesi alırken etiket üzerindeki AT ibaresinin kontrol edilmesinin öneminden bahsedin.
• İnteraktif soru: İşyerinizde yeni aldığınız bir ekipmanda bu işareti kontrol ediyor musunuz?
• Kritik nokta: İşaretin sahte veya basım hatası içermediğinden emin olunması gerektiğini belirtin.
• Ek bilgi: 6331 sayılı Kanun kapsamında ekipman seçiminde işverenin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Raporun neden sadece bir kağıt parçası olmadığını açıklayın.
• Kritik nokta: Uygunsuzluk durumunda ekipmanın kullanımının durdurulması zorunluluğunu vurgulayın.
• Gerçek örnek: Denetimlerde eksik rapor yüzünden yaşanan bir durdurma kararını anlatın.
• Ek bilgi: Raporların dijital ortamda yedeklenmesi güvenli bir uygulamadır.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Akreditasyonun neden bir güven unsuru olduğunu açıklayın.
• Gerçek örnek: Bir kontrol firmasının neden bağımsız olması gerektiğini vurgulayın.
• İnteraktif soru: Çalışanlara, ekipmanlarını kontrol eden firmanın yetkili olup olmadığını hiç sorgulayıp sorgulamadıklarını sorun.
• Kritik nokta: Akreditasyonun teknik yeterlilik için zorunlu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Bakanlık bildiriminin yasal önemine değinin.
• Gerçek örnek: İşverenin yetkili listesini nasıl sorgulayacağını anlatın.
• İnteraktif soru: İşyerinizdeki periyodik kontrol raporlarının hangi firmadan geldiğini biliyor musunuz?
• Kritik nokta: Yetkisi askıya alınan bir kurumdan alınan raporun hukuki geçersizliği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Teknik standartların ekipman güvenliği için önemini açıklayın.
• Gerçek örnek: Tahribatsız muayenenin neden hayati olduğunu anlatın.
• İnteraktif soru: Bir ekipmanda uygunsuzluk tespit edilirse ne yapılmalı?
• Kritik nokta: Personel sertifikasyonunun kontrolün geçerliliği için şart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Raporlamanın hukuki sorumluluk açısından önemini belirtin.
• Gerçek örnek: Bir iş kazasında raporun nasıl kanıt teşkil ettiğini anlatın.
• İnteraktif soru: İşyerinizdeki kontrol raporlarını nasıl arşivliyorsunuz?
• Kritik nokta: Raporun imzalı ve kaşeli olmasının şart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Raporun sadece bir kağıt parçası değil, hukuki bir kalkan olduğunu vurgulayın.
• Gerçek örnek: Bir denetimde eksik rapor nedeniyle kesilen cezaları hatırlatın.
• Kritik nokta: Raporun, ekipmanın güvenli çalışma sınırlarını çizdiğini belirtin.
• Ek bilgi: Raporun bilirkişi incelemelerindeki rolüne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Raporun teknik detaylar içermesi gerektiğini vurgulayın.
• Kritik nokta: Standartlara atıf yapılmasının zorunlu olduğunu belirtin.
• İnteraktif soru: Katılımcılara kendi ekipmanlarının seri numaralarını bilip bilmediklerini sorun.
• Ek bilgi: Ölçüm sonuçlarının genel ifadelerle değil, net verilerle yazılması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Yetkili kişi imzasının önemini belirtin.
• Kritik nokta: Yetkisiz kişilerin imzaladığı raporların geçersiz olduğunu vurgulayın.
• Gerçek örnek: Yanlış tarihli raporların denetimlerde neden sorun yarattığını anlatın.
• Ek bilgi: Elektronik imzanın yasal geçerliliğinden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Arşivlemenin bir yasal zorunluluk olduğunu hatırlatın.
• Kritik nokta: Denetim anında raporlara ulaşamamanın ceza sebebi olduğunu vurgulayın.
• İnteraktif soru: Arşivleme için dijital mi yoksa fiziksel yöntem mi kullandıklarını sorun.
• Ek bilgi: Arşivin güncel tutulmasının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Kullanım izninin temelinin periyodik kontroller olduğunu vurgulayın.
• Gerçek örnek: Günlük kontrol listelerinin eksiksiz doldurulmasının kaza önlemedeki rolünden bahsedin.
• İnteraktif soru: Ekipmanınızda alışılmadık bir ses veya durum fark ettiğinizde ne yaparsınız?
• Kritik nokta: Ekipman uygunluğu sadece kontrol anında değil, her kullanım öncesinde sorgulanmalıdır.
• Ek bilgi: Üretici el kitaplarının her zaman erişilebilir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CE işaretinin bir güvenlik pasaportu gibi düşünülebileceğini açıklayın.
• Gerçek örnek: Teknik dosyanın eksik olduğu bir durumda yaşanabilecek yasal zorlukları örnekleyin.
• İnteraktif soru: Ekipman üzerinde silinmiş veya okunamayan bir CE işareti görürseniz ne yaparsınız?
• Kritik nokta: CE işaretinin periyodik kontrol yerine geçmeyeceğini mutlaka vurgulayın.
• Ek bilgi: İş Ekipmanlarının Kullanımında Sağlık ve Güvenlik Şartları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Uygunsuzluk durumunda taviz verilmemesi gerektiğini belirtin.
• Gerçek örnek: Güvenlik donanımı (sensör, koruyucu kapak) iptal edilmiş bir makinenin oluşturduğu tehlikeyi anlatın.
• İnteraktif soru: Arızalı bir ekipmanı kullanmanız istendiğinde izlemeniz gereken yol nedir?
• Kritik nokta: İşverenin sorumluluğu olduğu kadar, çalışanın da güvensiz ekipmanı kullanmama hakkı olduğunu hatırlatın.
• Ek bilgi: İSG mevzuatındaki durdurma yetkilerini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Etiketlemenin sadece bir kağıt parçası değil, bir güvenlik kalkanı olduğunu belirtin.
• Gerçek örnek: LOTO sisteminin kullanılmadığı bir bakım çalışmasında yaşanabilecek enerji boşalması kazasını anlatın.
• İnteraktif soru: Etiketlenmiş bir makineyi çalıştırmak isteyen bir arkadaşınızı gördüğünüzde ne yaparsınız?
• Kritik nokta: Sadece yetkili personelin etiketi kaldırma yetkisi olduğunu vurgulayın.
• Ek bilgi: LOTO prosedürlerinin görsel eğitim materyallerine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Karar verme sürecinin objektif ve teknik verilere dayanması gerektiğini açıklayın.
• Gerçek örnek: Eski bir makinenin onarım maliyetinin yeni bir makine alımına yaklaştığı durumları örnekleyin.
• İnteraktif soru: Sizce bir ekipmanın hurdaya ayrılma zamanı nasıl belirlenmelidir?
• Kritik nokta: Kararların mutlaka yazılı kayıt altına alınması, yasal denetimlerde işvereni koruyan en önemli kanıttır.
• Ek bilgi: Risk değerlendirme raporlarının bu kararlardaki rolüne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listelerinin operatörün sorumluluğunda olduğunu vurgulayın.
• Gerçek örnek: Eksik kontrol edilen bir ekipmanın arızalanması sonucu yaşanan duruşu örnek verin.
• İnteraktif soru: Günlük kontrollerde en çok hangi parçaların sorun çıkardığını katılımcılara sorun.
• Kritik nokta: Kontrol kaydı tutulmayan ekipman yasal olarak kullanılmamalıdır.
• Ek bilgi: İşletmenize özel kontrol listelerini paylaşın.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hukuki boyutuna dikkat çekin.
• Gerçek örnek: Denetim sırasında kayıt eksikliği nedeniyle uygulanan idari yaptırımlardan bahsedin.
• İnteraktif soru: Kayıt tutma konusunda yaşadığınız en büyük zorluk nedir?
• Kritik nokta: Kayıtlar en az yasal süre boyunca saklanmalıdır.
• Ek bilgi: Dijital kayıt sistemlerinin avantajlarını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Bakımın bir maliyet değil yatırım olduğunu vurgulayın.
• Gerçek örnek: Güvenlik donanımı iptal edilen bir ekipmanda yaşanan kazayı anlatın.
• İnteraktif soru: Bakım planlarına ne kadar sadık kalabiliyorsunuz?
• Kritik nokta: Bakım sırasında enerji kesme ve kilitleme (LOTO) prosedürlerine uyun.
• Ek bilgi: Üretici el kitaplarının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Takip sisteminin denetimlerdeki önemini belirtin.
• Gerçek örnek: Periyodik kontrolü geciken ekipman için alınan yasal kararları örnek verin.
• İnteraktif soru: İzleme çizelgelerinizde en çok hangi ekipmanların kontrol tarihini kaçırıyorsunuz?
• Kritik nokta: Raporlardaki uygunsuzlukların giderilmesi yasal bir zorunluluktur.
• Ek bilgi: İzleme yazılımlarının süreçteki verimliliğini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Ekipmanlarda kaza sonrası kontrolün hayati önemini vurgulayın.
• Gerçek örnek: Deprem veya sel gibi durumlarda makine aksamının nasıl etkilenebileceğini anlatın.
• İnteraktif soru: İşyerinizde beklenmedik bir durum sonrası makineyi hemen çalıştırdığınız oldu mu?
• Kritik nokta: Kontrol yapılmadan çalıştırılan ekipmanın yarattığı riski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yöntemlerinin çeşitliliğini açıklayın.
• Gerçek örnek: Yük testlerinin vinçler üzerindeki önemine değinin.
• İnteraktif soru: Kullandığınız ekipmanlarda acil durdurma butonlarının önemini biliyor musunuz?
• Kritik nokta: Kalibrasyonun teknik sonuçlar üzerindeki doğrudan etkisini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Dokümantasyonun yasal bir zorunluluk olduğunu hatırlatın.
• Gerçek örnek: Eksik raporun denetimlerde işverene açabileceği idari para cezalarını belirtin.
• İnteraktif soru: İşyerinizdeki kontrol raporlarına erişiminiz var mı?
• Kritik nokta: Raporun imzalı ve onaylı olmasının hukuki geçerliliği.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Uygunluk beyanının üreticinin yasal imzası olduğunu belirtin.
• Gerçek örnek: Satın alma aşamasında beyan belgesi istemenin neden kritik olduğunu anlatın.
• İnteraktif soru: Satın aldığınız ekipmanların uygunluk beyanlarını nerede arşivliyorsunuz?
• Kritik nokta: Ekipman üzerinde modifikasyon yapıldığında beyanın geçersiz olacağını unutmayın.
• Ek bilgi: 6331 sayılı Kanun ile işverenin ekipman seçimi konusundaki yükümlülüklerini bağdaştırın.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İşverenin sorumluluğunun devredilemez olduğunu belirtin.
• Gerçek örnek: Onay sürecinde teknik personelin çekincelerinin işveren tarafından göz ardı edilmemesi gerektiğini anlatın.
• İnteraktif soru: Ekipmanınızda bir değişiklik olduğunda size bildirim yapılıyor mu?
• Kritik nokta: Onayın bir taahhüt olduğu ve kaza anında kanıt niteliği taşıdığı.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Önleyici bakımın arıza sonrası bakımdan farkını vurgulayın.
• Gerçek örnek: Plansız duruşların üretim maliyetine etkisinden bahsedin.
• İnteraktif soru: İşyerinizde ekipmanların bakım takvimi var mı?
• Kritik nokta: Bakımın ekipman ömrünü uzattığını belirtin.
• Ek bilgi: İSG mevzuatındaki yasal yükümlülüğe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Üretici talimatlarının önemini anlatın.
• Gerçek örnek: Ağır tozlu ortamlarda filtre temizleme sıklığının artırılması.
• İnteraktif soru: Bakım periyotlarını belirlerken hangi kriterleri kullanıyorsunuz?
• Kritik nokta: Yönetmelik gereği bakımın zorunluluk olduğunu hatırlatın.
• Ek bilgi: Periyotların ekipman tipine göre değişebileceğini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Yetkili personel tanımını yapın.
• Gerçek örnek: Yanlış yedek parça kullanımının yol açtığı bir arıza örneği verin.
• İnteraktif soru: Arıza durumunda ekipmanı durdurma yetkiniz var mı?
• Kritik nokta: İşverenin sorumluluğunu vurgulayın.
• Ek bilgi: Bakım yapan personelin KKD kullanımı.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hukuki önemini anlatın.
• Gerçek örnek: Bir denetim sırasında kayıtların nasıl incelendiğini paylaşın.
• İnteraktif soru: Bakım kayıtlarını nasıl saklıyorsunuz?
• Kritik nokta: İmzanın ve tarihin önemi.
• Ek bilgi: Dijital kayıt sistemlerinin avantajları.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İzolasyonun sadece bir düğmeyi kapatmak değil, bir sistemin enerjisini tamamen kesmek olduğunu vurgulayın.
• Gerçek örnek: Bakım sırasında aniden çalışmaya başlayan bir konveyör bandının yaratabileceği tehlikeleri anlatın.
• İnteraktif soru: Çalıştığınız alanda enerji kesme noktalarını biliyor musunuz?
• Kritik nokta: İzolasyonun yetkili personel tarafından yapılması yasal bir zorunluluktur.
• Ek bilgi: İş Ekipmanlarının Kullanımında Sağlık ve Güvenlik Şartları Yönetmeliği bu konuda temel referanstır.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LOTO'nun sadece bir kilit değil, bir yaşam sigortası olduğunu belirtin.
• Gerçek örnek: Yanlışlıkla enerji verilen bir makinede yaşanan kazalardan bahsedin.
• İnteraktif soru: Kendi kilitlerinizi kullanıyor musunuz, yoksa başkasının kilidine mi güveniyorsunuz?
• Kritik nokta: Kilit anahtarı sadece o personelde bulunmalıdır.
• Ek bilgi: 6331 sayılı İSG Kanunu kapsamında işveren bu ekipmanları sağlamalıdır.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Enerjinin sadece elektrikten ibaret olmadığını, basınç ve ağırlığın da enerji olduğunu anlatın.
• Gerçek örnek: Bakım sırasında aniden düşen bir presin yarattığı tehlikeyi örnekleyin.
• İnteraktif soru: Hangi ekipmanlarınızda basınç birikme riski var?
• Kritik nokta: Manometre kontrolü yapmadan ekipmana dokunmayın.
• Ek bilgi: Enerji boşaltma, LOTO'nun en çok ihmal edilen adımlarından biridir.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Doğrulamanın, güvenliğin son kalesi olduğunu belirtin.
• Gerçek örnek: İzolasyon sonrası test yapmadan müdahale edilen bir olaydan bahsedin.
• İnteraktif soru: Ekipmanlarınızda 'try-out' yani deneme çalıştırması yapıyor musunuz?
• Kritik nokta: Test yapmadan 'enerji yok' diyemezsiniz.
• Ek bilgi: İletişim, bakım ekibinin en güçlü güvenlik aracıdır.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LOTO sisteminin neden hayati olduğunu vurgulayın. Enerji izolasyonunun sadece şalteri kapatmak değil, enerjiyi fiziksel olarak kesip kilitlemek olduğunu anlatın. Katılımcılara kendi işyerlerinde LOTO istasyonları olup olmadığını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4.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8.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1.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3.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4.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5.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6.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8.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0.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1.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3.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4.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5.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6.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7.xml"/></Relationships>
</file>

<file path=ppt/slides/_rels/slide228.xml.rels><?xml version="1.0" encoding="UTF-8" standalone="yes"?>
<Relationships xmlns="http://schemas.openxmlformats.org/package/2006/relationships"><Relationship Id="rId1" Type="http://schemas.openxmlformats.org/officeDocument/2006/relationships/image" Target="../media/image-228-1.png"/><Relationship Id="rId2" Type="http://schemas.openxmlformats.org/officeDocument/2006/relationships/image" Target="../media/image-228-2.png"/><Relationship Id="rId3" Type="http://schemas.openxmlformats.org/officeDocument/2006/relationships/slideLayout" Target="../slideLayouts/slideLayout1.xml"/><Relationship Id="rId4" Type="http://schemas.openxmlformats.org/officeDocument/2006/relationships/notesSlide" Target="../notesSlides/notesSlide22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İş Ekipmanları Yönetmeliği</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Doğrulaması ve Piyasa Denetimi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piyasaya arzı sonrası denetim süreçleri, ürünün güvenlik standartlarını koruyup korumadığını kontrol eder. Piyasa gözetimi, uygunsuz ekipmanların işyerlerinde kullanılmasını engelleyerek çalışan sağlığını korumayı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ekipmanı kullanıma almadan önce, montaj ve kurulumun üretici talimatlarına göre yapıldığını doğrulamalıdır. Kurulum sonrası yapılacak ilk kontrol, ekipmanın güvenli çalışma sınırları içerisinde olduğunu teyit etmek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ekipmanların periyodik kontrolleri yetkili kişilerce yapılmalıdır. Bu kontroller, ekipmanın ilk günkü güvenlik seviyesini koruyup korumadığını belirleyen sistematik bir süreçtir.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Uygunsuz ekipman tespiti durumunda, işveren derhal kullanım talimatlarını gözden geçirmeli ve durumu ilgili bakanlığa bildirmelidir. Çalışanların güvenliği, teknik doğrulama süreçlerinin titizlikle uygulanmasına ve ekipman uyumluluğunun sürekliliğine bağlıdır.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Yetkilendirme ve Personel Yetkinliği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 onarım faaliyetleri, yalnızca bu konuda özel olarak eğitilmiş ve görevlendirilmiş yetkili personel tarafından yürütülmelidir; 6331 sayılı İş Sağlığı ve Güvenliği Kanunu uyarınca işveren, görevlendirdiği kişilerin yetkinliğinden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Personelin, çalışacağı ekipmanın teknik detaylarına, olası risklerine ve acil durum prosedürlerine hâkim olması gerekmektedir; yetkinlik belgeleri ve eğitim kayıtları güncel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Yetkisiz kişilerin bakım ve onarım sahasına girişi kesinlikle engellenmeli; çalışma sahası, uygun uyarı levhaları ve bariyerlerle sınırlandırılmalıdır; bu durum işyerindeki genel güvenlik disiplinini korur.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Prosedürleri ve Risk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Onarım faaliyetlerine başlamadan önce, yapılacak işe özel bir risk değerlendirmesi yapılmalı ve çalışma prosedürleri yazılı hale getirilmelidir; 6331 sayılı İş Sağlığı ve Güvenliği Kanunu bu süreci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karmaşıklığına bağlı olarak, tehlikeli işler için yazılı çalışma izni (work permit) alınmalı ve gerekli tüm güvenlik kontrolleri bu izin formu üzerinden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bakım ekibi ve işletme sorumluları arasında sürekli ve kesintisiz olmalıdır; çalışma esnasında oluşabilecek beklenmedik durumlar için acil durum planları gözden geçirilmiş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 (KKD)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Onarım işinin türüne göre (elektrik, kimyasal, mekanik) doğru KKD seçimi yapılmalı ve Kişisel Koruyucu Donanımların İşyerlerinde Kullanılması Hakkında Yönetmelik esaslarına uyulmalıdır.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Kullanılacak baret, eldiven, gözlük, iş ayakkabısı veya solunum koruyucular, işe başlamadan önce mutlaka hasar kontrolünden geçirilmelidir; hasarlı donanımlar asla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çalışanın vücut yapısına uygun olmalı ve çalışma konforunu bozmayacak şekilde seçilmelidir; işveren, bu ekipmanları çalışanlara ücretsiz sağlamak ve kullanımını denetlemekle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Orijinal Yedek Parçaların Güvenlikteki 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Orijinal yedek parça, iş ekipmanının tasarım aşamasında belirlenen teknik standartlara uygun olarak üretilmiş parçadır; bu parçalar ekipmanın performansını ve güvenliğini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üretici tarafından belirlenen parçaların dışına çıkmak, beklenmedik arızalara ve iş kazalarına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 sanayi veya muadil parçalar, ekipmanın orijinal çalışma değerlerini değiştirebilir; bu durum güvenlik katsayılarının düşmesine ve ekipmanın ömrünün kısalmasına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ekipmanın güvenli çalışmasını sağlamak için orijinal parça kullanımını bir standart haline getirmeli ve bakım süreçlerinde bu gerekliliği denetlemelidir.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Teknik Uygunluk ve Parça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Yedek parça seçimi, ekipmanın marka ve modeline tam uyum sağlamalıdır; uyumsuz parçalar montaj sırasında zorlanmalara ve bağlantı noktalarında stres yoğunlaşmasına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ekipmanın teknik dokümantasyonunda belirtilen spesifikasyonlar, parça değişimlerinde mutlak referans noktası olarak kabul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Parça değişimi yapılırken, malzemenin fiziksel ve kimyasal özellikleri, orijinali ile aynı direnç seviyesine sahip olmalıdır; düşük kaliteli malzeme kullanımı ciddi riskler barındırır.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personel, parça değişiminden önce ekipmanın orijinal teknik çizimlerini ve üretici kılavuzunu inceleyerek uyumluluk kontrolü yapmakla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ve Modifikasyonlarda Onay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ekipmanlarında yapılacak kritik parça değişimleri veya modifikasyonlar, üretici veya yetkili servis onayı olmaksızın gerçekleştirilmemelidir; izinsiz müdahaleler garantiyi geçersiz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 ekipmanının güvenliğinden sorumludur; bu nedenle yapılan her türlü teknik değişiklik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Modifikasyon işlemleri, ekipmanın genel güvenlik yapısını bozmamalıdır; eğer bir değişiklik zorunlu ise, bu süreç yetkili mühendislik birimleri tarafından onaylanmalıdır.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Yetkisiz kişilerce yapılan parça değişimleri, ekipmanın güvenlik sistemlerini (sensörler, acil durdurma butonları) devre dışı bırakabilir veya hatalı çalışmasına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Kayıtları ve İzlenebilirlik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her bakım, onarım ve parça değişim işlemi, İş Ekipmanlarının Kullanımında Sağlık ve Güvenlik Şartları Yönetmeliği gereği düzenli olarak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değiştirilen parçanın türünü, seri numarasını, değişim nedenini ve işlemi yapan personelin bilgilerini içermelidir; bu bilgiler ekipmanın izlenebilirliği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kayıtları, olası bir iş kazası durumunda yasal süreçlerde işverenin sorumluluğunu kanıtlayıcı belge niteliği taşır; bu kayıtların düzenli tutulması hukuki açıdan büyük önem arz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periyodik kontrollerin ve parça değişimlerinin takip edildiği bir bakım planı oluşturmalı ve bu planı denetimlerde sunulmak üzere dosyalamalıdır.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Ekipmanlarında Değişiklik ve Onay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ekipman üzerinde yapılacak her türlü yapısal değişiklik teknik bir onay sürecine tabidir. Değişiklik öncesinde ekipmanın orijinal tasarım kriterleri ve imalatçı verileri göz önünde bulundurularak teknik bir analiz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modifikasyonun ekipmanın temel güvenlik fonksiyonlarını etkileyip etkilemediğini belirlemek için yetkin bir teknik personel veya mühendislik biriminden yazılı onay almalıdır. Bu süreç, ekipmanın güvenli çalışma sınırlarının korunmasını garanti altına almayı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Onay süreci, yapılacak işlemin ekipman üzerindeki statik ve dinamik yük değişimlerini, malzeme yorgunluğunu ve kontrol sistemlerine etkisini kapsamalıdır. Yetkisiz yapılan veya belgelenmeyen değişiklikler, yasal sorumluluğun tamamen işverene geçmesine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Değişiklik planı, ekipmanın kullanım kılavuzunda belirtilen sınırlamalarla karşılaştırılmalı ve imalatçının öngördüğü güvenlik seviyesinin altına düşülmemesi sağlanmalıdır. Onay alınmadan yapılan hiçbir modifikasyon, iş ekipmanının güvenli olduğu anlamına gelmez.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Değişiklik Sonrası Risk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gereği, ekipman üzerinde yapılan her modifikasyon mevcut risk değerlendirmesinin yeniden gözden geçirilmesini zorunlu kılar. Değişiklik, ekipmanın mevcut tehlike profilini değiştirerek yeni risk faktörleri ortaya çıkarabilir.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 ekibi, modifikasyonun operatör üzerindeki etkilerini, yeni oluşabilecek sıkışma, çarpma veya kimyasal maruziyet gibi tehlikeleri analiz etmelidir. Belirlenen yeni risklere karşı, hiyerarşi kurallarına uygun şekilde toplu koruma önlemleri önceliklendirilerek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süreci, ekipmanın yeni çalışma koşullarında nasıl davranacağını, acil durdurma sistemlerinin etkinliğini ve koruyucu donanımların uyumluluğunu içermelidir. Risk değerlendirmesi güncellenmeden ekipmanın devreye alınması, ciddi bir iş güvenliği ihlalidir.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sonucunda ortaya çıkan riskler için alınan önlemler, çalışanlara eğitim yoluyla aktarılmalı ve operasyonel talimatlar bu yeni bilgilere göre revize edilmelidir. Risklerin kabul edilebilir seviyeye indirilmesi, ekipmanın tekrar kullanılabilmesi için temel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CE İşareti ve Uygunluk 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çerçevesinde, yapılan esaslı modifikasyonlar ekipmanın CE uygunluk beyanını geçersiz kılabilir. Esaslı değişiklik, ekipmanın orijinal amacını, kapasitesini veya güvenlik seviyesini değiştiren işlemlerdir.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 yapılan büyük çaplı değişiklikler, ekipmanı yeni bir ürün gibi değerlendirerek üretici konumuna geçmenize neden olabilir. Bu durumda, ilgili uyumlaştırılmış standartlara göre tekrar uygunluk değerlendirmesi ve CE işaretlemesi gerekebilir.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Modifikasyonun ekipmanın CE uygunluğu üzerindeki etkisini belirlemek için, yetkili bir onaylanmış kuruluş veya teknik uzman görüşü alınması önerilir. Uygunluğu kaybeden bir ekipmanın piyasada veya işyerinde kullanılması, idari yaptırımlara ve hukuki sorumluluklara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üzerindeki etiketler, uyarı levhaları ve teknik bilgiler, modifikasyon sonrası güncel duruma uygun şekilde yeniden düzenlenmelidir. Değişiklik sonucu oluşan yeni teknik dosya, denetimlerde ibraz edilmek üzere muhafaza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Ekipmanlarında Ergonomik Duruş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tasarımı, kullanıcının nötr vücut duruşunu korumasına olanak sağlamalıdır; uzun süreli kullanımlarda omurga sağlığını destekleyen ayarlanabilir koltuk ve destek üniteleri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ekipmanlar operatörün fiziksel özelliklerine göre ayarlanabilir olmalı; çalışma yüksekliği, dirsek seviyesinde tutularak omuz ve boyun kaslarındaki statik yük azaltılmalıdır.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duruşun önüne geçmek için ekipmanlar, farklı çalışma pozisyonlarına imkan tanıyacak şekilde tasarlanmalı; ayakta veya oturarak çalışma durumlarında ayak destekleri ve bacak boşlukları ergonomik olarak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Kullanıcıların çalışma sırasında öne eğilme veya aşırı uzanma gibi riskli hareketlerini engelleyen ekipman seçimi, kas-iskelet sistemi hastalıklarının önlenmesinde temel bir koruyucu önlemdir.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İzlenebilirlik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Modifikasyon süreçlerinin izlenebilirliği, iş kazası veya meslek hastalığı durumunda işverenin hukuki savunmasının temelini oluşturur. Yapılan tüm değişiklikler, ekipmanın bakım ve onarım defterine veya ilgili dijital kayıt sistemine tarih, yapan kişi ve onaylayan mühendis imzası ile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modifikasyon öncesi ve sonrası durumu gösteren teknik çizimler, yapılan testlerin sonuçları ve risk değerlendirme raporlarını içermelidir. Bu dökümantasyon, periyodik kontroller sırasında kontrolörlere sunulması gereken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Değişiklik sonrası operatörlerin yeni çalışma prosedürleri hakkında eğitildiği ve bu eğitimin kayıt altına alındığı dökümanlar, ekipman dosyası ile birlikte saklanmalıdır. İzlenebilirlik, ekipmanın yaşam döngüsü boyunca güvenliğinin takip edilmesini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Eksik veya tutarsız kayıtlar, denetimlerde işverenin kusurlu bulunmasına neden olabilir. Her modifikasyon, ekipmanın kimlik kartı gibi değerlendirilmeli ve tüm geçmişi tek bir dosyada düzenli bir şekilde arşivlenmelidir.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Sonrası Fonksiyonel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işlemleri tamamlandıktan sonra, ekipmanın tüm parçaları görsel olarak kontrol edilerek gevşek bağlantı veya eksik parça olup olmadığı tespit edilmelidir. Bu kontroller, İş Ekipmanlarının Kullanımında Sağlık ve Güvenlik Şartları Yönetmeliği uyarınca teknik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Hareketli aksamların temizliği ve yağlanması gözden geçirilmeli, ekipmanın orijinal tasarımına uygun şekilde monte edildiğinden emin olunmalıdır. Yanlış montaj, cihazın çalışması sırasında beklenmedik mekanik arızalara veya kazalara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Kontroller sırasında ekipmanın üzerindeki tüm güvenlik etiketlerinin ve uyarı levhalarının okunabilir durumda olduğu doğrulanmalıdır. Eksik veya hasarlı etiketler, operasyonel süreçte çalışanlar için ciddi bir tehlike oluşturduğundan derhal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kontrol işlemleri, ekipmanın bakım kayıt defterine tarih ve sorumlu teknisyen bilgisi ile birlikte not edilmelidir. Bu kayıtlar, denetimlerde yasal dayanak olarak kullanılır ve süreç takibini kolaylaştırır.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Operasyonel Test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Bakımı biten iş ekipmanı, işletmeye alınmadan önce yüksüz ve ardından kontrollü yük altında test edilmelidir. Bu testler, ekipmanın performansını ve güvenli çalışma sınırlarını doğrulamak için kritik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Testler sırasında acil durdurma butonlarının, sınır anahtarlarının ve diğer tüm güvenlik donanımlarının tepki süreleri hassas bir şekilde ölçülmelidir. İş Ekipmanlarının Kullanımında Sağlık ve Güvenlik Şartları Yönetmeliği bu donanımların tam çalışmasını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ortaya çıkan anormal ses, titreşim veya koku gibi belirtiler, ekipmanın henüz kullanıma hazır olmadığını gösterir. Bu durumda test derhal durdurulmalı ve arıza kaynağı tekrar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Operasyonel testler, yetkili personel tarafından gerçekleştirilmeli ve sonuçlar standartlara uygunluk açısından değerlendirilmelidir. Test sonuçlarının olumsuz olması durumunda, ekipman kesinlikle üretim hattına dahil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Donanımları ve Doğrulama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sürecinde geçici olarak devre dışı bırakılan tüm güvenlik sistemleri, devreye alma aşamasında aktif hale getirilmelidir. Güvenlik sistemlerinin doğrulanması, kazaların önlenmesinde en temel koruma yöntemlerinden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üzerindeki koruyucu kapakların ve korkulukların, operatörün tehlikeli bölgelere erişimini engelleyecek şekilde sabitlendiği kontrol edilmelidir. Bu donanımlar, 6331 sayılı İş Sağlığı ve Güvenliği Kanunu kapsamında toplu koruma önlemi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Sensörler ve ışık bariyerleri gibi elektronik güvenlik cihazlarının kalibrasyonu, üretici talimatlarına uygun olarak yeniden doğrulanmalıdır. Hatalı kalibrasyon, güvenlik sistemlerinin geç tepki vermesine veya hiç çalışmamasına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Doğrulama süreci, ekipmanın güvenli çalışma modunun kusursuz çalıştığının kanıtlanmasıdır. Bu aşamada yapılan her doğrulama işlemi, bakım dosyasında kayıt altına alınarak sistemin güvenilirliği belgelenmelidir.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Devreye Alma ve Yetkili Onayı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bakım, test ve doğrulama adımları tamamlandıktan sonra, ekipmanın güvenli çalıştığına dair nihai onay yetkili bir kişi veya ekip tarafından verilmelidir. Onay süreci, işletmenin güvenli operasyon yönetiminin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Onay belgesi, ekipmanın üretim sürecine tekrar dahil edilmesine izin veren resmi bir kayıt niteliği taşır. Bu kayıt, herhangi bir iş kazası durumunda işverenin yasal sorumluluğunu belirleyen kritik bir belgedir.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Devreye alma onayı verildikten sonra, ekipmanı kullanacak operatörlere bakım sonrası meydana gelen değişiklikler hakkında kısa bir bilgilendirme yapılmalıdır. Bilgilendirme yapılmayan ekipmanlar, yanlış kullanım kaynaklı riskleri artırabilir.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çerçevesinde, onay süreci şeffaf ve izlenebilir olmalıdır. Yetkisiz kişilerin ekipmanı devreye alması, ciddi hukuki ve idari sonuçlar doğurabilir.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Teorik ve Pratik Eğitim Kapsamı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operatör eğitimleri ekipmanın türüne ve risklerine göre teorik ve pratik olarak iki aşamada planlanmalıdır; eğitimler, ekipmanı kullanacak personelin teknik donanımını artırmayı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Teorik eğitim aşamasında, ekipmanın teknik özellikleri, çalışma prensipleri, emniyet sistemleri ve olası tehlikelere karşı alınması gereken önlemler detaylıca işlenmelidir; ayrıca yasal sorumluluklar ve ilgili mevzuat hükümleri mutlaka katılımcılara aktarılmalıdır.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Pratik eğitim, saha koşullarında veya simülasyon ortamlarında, tecrübeli bir eğitmen gözetiminde gerçekleştirilmeli ve operatörün makine üzerindeki hakimiyeti ile güvenli manevra becerileri test edilmelidir; bu süreçte ekipmanın acil durum durdurma mekanizmalarının kullanımı mutlaka gösterilmelidir.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içeriği, ekipmanın kapasitesi ve işyerindeki özel çalışma şartları gözetilerek güncellenmeli; eğitmenler, ekipman kullanımı konusunda uzmanlaşmış yetkili kişiler arasından seçilerek eğitimin kalitesi ve güvenilirliği sürekli olarak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 Yetkilendirme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yetkilendirme süreci, eğitimlerin tamamlanmasının ardından adayın teknik ve pratik becerilerinin doğrulanması ile başlar; bu süreç, ilgili yönetmeliklerde belirtilen kriterlere göre tarafsız bir şekilde yürütülmeli ve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Yetkilendirme sırasında operatörün, ekipmanın günlük kontrol listelerini (checklist) uygulama becerisi ve çalışma alanındaki riskleri öngörme yeteneği test edilmelidir; ekipmanın güvenli çalışma sınırları (kapasite, yükseklik, hız) konusunda tam yetkinlik beklenmelidir.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Pratik yetkinlik testlerinde, operatörün zorlu manevraları ve beklenmedik durumlarda ekipmanı güvenli bir şekilde park etme veya durdurma kapasitesi gözlemlenmeli; bu gözlemler, yetkilendirme belgesi veya sertifika düzenlenmeden önce mutlaka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yetkilendirme sürecinde başarılı olan operatörleri yazılı bir görevlendirme ile tanımlamalı ve bu kişilerin ekipman kullanımına ilişkin yetkilerini, ekipmanın türüne ve kapasitesine göre sınırlandırarak yasal sorumluluklarını yerine getirmelidir.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Başarı Değerlendirme ve Yetkinlik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sonu başarı değerlendirmesi, teorik sınavlar ve pratik uygulama sınavları olmak üzere iki aşamalı olarak yapılmalı; her iki aşamadan da geçer not alan operatörlerin yetkinliği onaylanmalıdır; sınav soruları müfredatla tam uyumlu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Teorik sınavda, operatörün mevzuat bilgisi, kaza sebepleri ve önleyici tedbirler hakkındaki kavramsal bilgisi ölçülmeli; pratik sınavda ise gerçek çalışma senaryoları (yük taşıma, dar alan manevrası, acil duruş) üzerinden performans değerlendirmesi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Başarısız olan adaylar için ilave eğitim imkanları sunulmalı ve operatörün eksik olduğu noktalar belirlenerek bu alanlarda yoğunlaştırılmış bir pratik çalışma planı hazırlanmalıdır; yetkinlik onayı, eksiklikler giderilmeden asla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süreçleri, 6331 sayılı İş Sağlığı ve Güvenliği Kanunu kapsamında şeffaf ve izlenebilir olmalı; sınav sonuçları, operatörün gelişimini takip etmek ve periyodik eğitim ihtiyaçlarını belirlemek için veritabanında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Kayıtları ve Dosyalama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tüm eğitimler, katılımcı isimleri, eğitim içeriği, süresi ve eğitmenin bilgilerini içerecek şekilde eğitim kayıt defterine veya dosyasına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kayıtları, iş kazası veya meslek hastalığı durumunda yasal bir kanıt niteliği taşıdığından, imzalı katılım formları ve sınav sonuç belgeleri ile birlikte düzenli bir şekilde arşivlenmeli ve denetimlerde sunulmaya hazır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Operatörlerin yetkinlik belgeleri, sağlık raporları ve işe giriş belgeleri ile birlikte özlük dosyalarında saklanmalı; periyodik eğitimlerin zamanı geldiğinde sistem üzerinden otomatik uyarılar alınarak eğitimlerin sürekliliği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eksik veya hatalı tutulması, idari para cezalarına yol açabileceği gibi işverenin yasal sorumluluklarını ispat etmesini de zorlaştıracağından, dijital veya basılı kayıt sistemlerinin güncelliği ve güvenliği mutlaka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Ekipmanlarında Operatör Belgesi Gerekliliği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belirli iş ekipmanlarını kullanan çalışanların operatörlük belgesine sahip olması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belgeler, çalışanın ekipmanı güvenli ve doğru şekilde kullanma yetkinliğine sahip olduğunu kanıtlayan resmi bir dökümandır.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Belge eksikliği, işin durdurulmasına veya ciddi kazalarda hukuki sorumluluğun artmasına neden olabilmektedir.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belgelerini her zaman görev başında yanlarında bulundurmalı veya işyerindeki personel dosyasında güncel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Erişim ve Kontrol Paneli Düzeni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üzerindeki tüm kontrol üniteleri, operatörün görüş alanında ve kolayca erişebileceği bir mesafede konumlandırılmalıdır; bu düzenleme, acil durumlarda müdahale süresini kısaltarak güvenlik risklerini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çerçevesinde, kumanda butonlarının yerleşimi insan anatomisi ile uyumlu olmalı; sık kullanılan kontroller en yakın erişim bölgesine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panelleri, yanlışlıkla tetiklenmeleri önleyecek şekilde tasarlanmalı; butonların büyüklüğü, doku yapısı ve basma direnci, eldiven kullanımı gibi özel çalışma koşulları göz önüne alınarak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erişim yolları ve bakım noktaları, çalışanların vücutlarını zorlamadan ulaşabileceği yüksekliklerde tasarlanmalıdır; bakım faaliyetleri sırasında eğilme veya diz çökme gibi zorlayıcı hareketler, ergonomik tasarım ile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Mesleki Yeterlilik Kurumu (MYK) Sertifikaları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ve çok tehlikeli sınıfta yer alan işlerde, MYK tarafından belirlenen mesleklerde çalışanların Mesleki Yeterlilik Belgesi alması 6331 sayılı İş Sağlığı ve Güvenliği Kanunu kapsamında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belgeler, çalışanın mesleki becerilerinin uluslararası standartlarda test edildiğini ve onaylandığını gösterir; sınav ve belgelendirme süreçleri yetkilendirilmiş kuruluşlarca yönetilir.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Belgelendirme, iş kazası riskini azaltmak ve çalışma standartlarını yükseltmek amacıyla uygulanmaktadır.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bu belgelere sahip olup olmadığını düzenli aralıklarla kontrol etmekle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 Yetkinliğinin Sağlanması ve Doğrulanması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ekipmanı kullanacak personelin yetkinliği sadece sertifika ile sınırlı olmayıp, aynı zamanda periyodik olarak verilen teknik eğitimler ve işbaşı uygulamalarıyla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Operatörlerin, kullanacakları ekipmanın teknik kapasitesine, güvenlik donanımlarına ve acil durum prosedürlerine tam hakimiyet sağlaması beklenmektedir.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mevzuatı gereği, operatörlerin sağlık gözetimleri de bu yetkinliğin ayrılmaz bir parçasıdır; fiziksel veya zihinsel engeli bulunan personelin ilgili ekipmanı kullanmasına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Yetkinlik, sahada yapılan pratik sınavlar ve simülasyonlar ile sürekli güncel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Sertifikasyon Kayıtları ve İdari Takip</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çalışanların operatörlük ve yeterlilik belgeleri, kişisel özlük dosyalarında düzenli bir şekilde arşivlenmelidir.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kayıtlar, iş müfettişlerinin denetimlerinde veya olası bir iş kazası sonrası yapılan adli veya idari soruşturmalarda işverenin yasal yükümlülüklerini yerine getirdiğinin en önemli kanıtıdır.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Belgelerin geçerlilik süreleri takip edilmeli, süresi dolan sertifikalar için yenileme eğitimleri zamanında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belge kayıtlarının doğruluğundan ve güncelliğinden sorumludur; eksik kayıtlar idari yaptırımlara ve hukuki sorumluluklara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Tazeleme Eğitimlerinin Temel İlkeleri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Tazeleme eğitimleri, Çalışanların İş Sağlığı ve Güvenliği Eğitimlerinin Usul ve Esasları Hakkında Yönetmelik gereği, iş kazası veya meslek hastalığı sonrası veya uzun süreli işten uzak kalma durumlarında mutlaka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eğitimlerin temel amacı, çalışanın unutmuş olabileceği güvenlik kurallarını hatırlatmak ve işyerindeki mevcut tehlikelere karşı farkındalığını en üst seviyeye çıkarmaktır.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Tazeleme süreçleri, işveren tarafından görevlendirilen İSG uzmanı veya işyeri hekimi tarafından planlanmalı ve eğitim içeriği, yaşanan kaza veya hastalığın kök nedenlerine göre özel olarak revize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Ekipmanlarında Bilgi Güncelleme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kapsamında, yeni bir iş ekipmanı veya çalışma yöntemi devreye alındığında, operatörlere ekipmana özgü güncel eğitimler verilmesi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Teknolojik gelişmeler veya değişen yasal mevzuat gereği çalışma koşullarında meydana gelen değişiklikler, çalışanların teknik bilgi düzeyinin güncellenmesini gerektiren kritik bir süreçtir.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içerikleri, ekipmanın teknik özelliklerine, kullanım kılavuzlarına ve üretici firmanın güvenlik talimatlarına göre güncellenerek çalışanlara etkili bir şekilde aktarılmalıdır.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Periyotlarının Belirlenmesi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periyotları, Çalışanların İş Sağlığı ve Güvenliği Eğitimlerinin Usul ve Esasları Hakkında Yönetmelik uyarınca işyerinin tehlike sınıfına göre belirlenmekte olup, az tehlikeli sınıfta üç yılda bir, tehlikeli sınıfta iki yılda bir, çok tehlikeli sınıfta ise yılda bir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eğitimlerin zamanında yapılması, işverenin yasal sorumluluklarını yerine getirmesi ve çalışma ortamındaki güvenlik kültürünün sürdürülebilir olması açısından büyük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takviminin takibi, işveren veya işveren vekili tarafından titizlikle yapılmalı ve yasal sürelerin aşılmaması için gerekli organizasyonel önlemler zamanında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Kayıtlarının Tutulması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Verilen tüm eğitimler, ilgili yönetmelikler gereği yazılı olarak kayıt altına alınmalı ve eğitim katılım formları, çalışanların imzasını taşıyacak şekilde özlük dosyalarında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kayıtları, olası bir iş kazası veya denetim sırasında yasal bir kanıt niteliği taşımakta olup, eksik veya hatalı tutulan kayıtlar işverene idari para cezası olarak yansıyabilmektedir.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süreçlerinde, eğitimin konusu, tarihi, süresi ve eğitmenin adı soyadı gibi bilgiler net bir şekilde belirtilmeli, dijital ortamda saklanan kayıtlar için ise veri güvenliği standartlarına uyulmalıdır.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Ekipmanı Kullanımında Yetkilendirme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Operatörlerin ekipman kullanımı öncesinde gerekli eğitimleri alması ve yetkilendirilmesi yasal bir zorunluluktur. İş Ekipmanlarının Kullanımında Sağlık ve Güvenlik Şartları Yönetmeliği uyarınca, sadece eğitimli ve yetkili personel tehlikeli ekipmanları kullanabilir; yetkisiz müdahale kesinlikle yasaktır. Eğitim, ekipmanın türüne ve risk seviyesine uygun olarak verilmeli, operatörün cihazın tüm güvenlik donanımlarına hakim olduğu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Operatörler İçin Görev Tanımları ve Sınırlar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 tanımları, çalışanın hangi ekipmanı, hangi koşullarda ve hangi amaçla kullanacağını net bir şekilde belirler. İş Ekipmanlarının Kullanımında Sağlık ve Güvenlik Şartları Yönetmeliği çerçevesinde tanımlanan görevler, operatörün yetki sınırlarını çizer ve yetki dışı işlerin önlenmesini sağlar. Her operatör, kendisine verilen görev tanımını eksiksiz okumalı, anlamalı ve bu sınırların dışına çıkarak riskli operasyonlara girişmemesi gerektiğini bilmelidir.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Yetkili Personelin Temel Sorumlulukları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Yetkilendirilmiş personelin birincil sorumluluğu, ekipmanı üretici talimatlarına ve iş güvenliği kurallarına uygun şekilde kullanmaktır. 6331 sayılı İş Sağlığı ve Güvenliği Kanunu gereği, çalışanlar gördükleri tehlikeleri derhal amirlerine bildirmekle yükümlüdür; ekipmanda oluşan arıza veya güvenlik eksikliklerinde operatör, cihazı derhal durdurup yetkili birime raporlamalıdır. Güvenli çalışma, sadece ekipman kullanımı değil, aynı zamanda çevredeki diğer çalışanların korunmasını da kapsayan bir sorumluluktur.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Taşıma ve Kaldırma Ekipmanları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yük kaldırma ekipmanları seçilirken yükün ağırlığı, boyutu ve taşınacağı mesafe dikkate alınmalı; insan gücünün sınırlarını aşan durumlarda mutlaka mekanik yardımcılar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 yükün ağırlık merkezine yakın tutulmasını sağlayacak şekilde tasarlanmalı; taşıma sırasında operatörün bel bölgesine binen yükü minimize eden yardımcı aparatlar, ergonomik alım süreçlerinin ayrılmaz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taşıma kapasitesi, ekipman üzerinde net bir şekilde belirtilmeli ve operatörlerin bu sınırı aşması teknik donanımlarla (yük sensörleri gibi) engellenmelidir; bu durum, aşırı yüklenmeye bağlı iş kazalarını doğrudan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Yüklerin kavranmasını kolaylaştıran tutma kolları ve yüzey yapıları, kaymayı engelleyecek şekilde seçilmeli; ekipmanın manevra kabiliyeti, dar alanlarda bile yükün vücut hizasında taşınmasına olanak tanımalıdır.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Yetkilendirme Belgeleri ve Kayıt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eğitimler ve verilen yetkilendirme belgeleri, iş sağlığı ve güvenliği denetimlerinde temel kanıt niteliğindedir. İş Ekipmanlarının Kullanımında Sağlık ve Güvenlik Şartları Yönetmeliği gereğince, her operatörün eğitim sertifikası ve yetkilendirme dosyası güncel tutulmalı, gerektiğinde denetçilere sunulmak üzere hazır bulundurulmalıdır. Kayıtların eksiksiz olması, işverenin yasal sorumluluklarını yerine getirdiğini gösterir ve olası bir kaza durumunda hukuki süreçlerde kritik bir rol oynar.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 Eğitimlerinde Katılım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Operatörlerin kullanacakları iş ekipmanına yönelik eğitimlere katılımı, Çalışanların İş Sağlığı ve Güvenliği Eğitimlerinin Usul ve Esasları Hakkında Yönetmelik uyarınca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çalışanın işe başlamasından önce veya ekipman değişikliği gibi durumlarda tekrarlanmalı ve katılımın sürekliliği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Katılım listeleri, eğitim alan personelin kimlik bilgileri ve eğitime dair temel verileri içermeli, eğitmen tarafından onaylanarak resmileştirilmelidir.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eğitime katılımın fiilen gerçekleştiğini ispatla mükelleftir ve bu kayıtları denetime hazır tutmakla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Ekipmanı Eğitim İçeriği ve Kapsamı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içerikleri, İş Ekipmanlarının Kullanımında Sağlık ve Güvenlik Şartları Yönetmeliği gereğince ekipmanın teknik özelliklerine ve risklerine göre özelleştirilmelidir.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Program; ekipmanın tanımı, kumanda mekanizmaları, günlük kontrol listeleri, acil durdurma prosedürleri ve kişisel koruyucu donanım kullanımı gibi konuları detaylıca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Teorik bilgilendirmenin yanı sıra saha uygulamaları ile desteklenen içerikler, çalışanın ekipmana dair yetkinliğini artırmayı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materyalleri, yönetmelikte belirtilen standartlara uygun şekilde güncel tutulmalı ve çalışanın anlayabileceği dilde hazırlanmalıdır.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Kayıtlarının Belgelendirilmesi ve İmza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süreçlerinin tamamlanmasının ardından, katılımcıların eğitimi aldığına dair imza süreçlerinin eksiksiz yönetilmesi hukuki açıdan kritik bir sorumluluktur.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Katılım tutanakları, eğitimin tarihini, süresini, içeriğini ve hem eğitmenin hem de katılımcı çalışanın ıslak imzasını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imza yöntemlerinin kullanıldığı durumlarda, verilerin güvenliği ve doğrulanabilirliği 6331 sayılı İş Sağlığı ve Güvenliği Kanunu kapsamında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İmza atılmayan veya eksik doldurulan eğitim kayıtları, yasal denetimlerde geçersiz kabul edilerek işverene idari para cezası uygulanmasına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Dokümantasyon ve Arşivleme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eğitim dokümanları, İş Ekipmanlarının Kullanımında Sağlık ve Güvenlik Şartları Yönetmeliği uyarınca işyerinde veya dijital ortamda düzenli arşivlenmelidir.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Arşivlenen belgeler; katılım tutanakları, sınav sonuç raporları, operatör sertifikaları ve yetkilendirme yazılarını içermeli, denetimlerde anında erişilebilir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Dokümanların saklama süresi, işyerinin tabi olduğu yasal düzenlemeler ve olası hukuki süreçler dikkate alınarak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arşiv yönetimi, iş kazası veya meslek hastalığı gibi durumlarda işverenin yasal savunmasında en önemli kanıtı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Çalışma Yükü (SWL) Nedir?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Çalışma Yükü (Safe Working Load - SWL), bir kaldırma ekipmanının güvenli bir şekilde taşıyabileceği maksimum ağırlığı ifade eder ve İş Ekipmanlarının Kullanımında Sağlık ve Güvenlik Şartları Yönetmeliği uyarınca ekipman üzerinde mutlaka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değer, ekipmanın tasarım kapasitesini ve güvenlik faktörlerini temel alarak belirlenir; ekipmanın ömrünü korumak ve iş kazalarını önlemek adına bu sınırın asla aşılmaması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ekipmanın taşıma kapasitesinin çalışanlar tarafından net bir şekilde bilinmesini sağlamakla yükümlüdür ve kapasite bilgilerinin güncel kalmasını temin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seçimi yapılırken işin niteliği, kaldırılacak yükün ağırlığı ve çalışma ortamındaki risk faktörleri dikkate alınarak SWL değerine uygun bir ekipman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İşaretleri ve Etiketleme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 üzerindeki kapasite ve uyarı işaretleri, Sağlık ve Güvenlik İşaretleri Yönetmeliği hükümlerine uygun olarak, herkes tarafından kolayca anlaşılabilecek şekilde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Etiketler, ekipmanın dış yüzeyinde, operatörün kolayca görebileceği bir noktada bulunmalı; zamanla silinmeyecek veya bozulmayacak dayanıklı malzemelerden üretilmelidir.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 sisteminde kullanılan renkler, semboller ve yazılar, uluslararası standartlara ve mevzuata uygun olmalı; farklı dillerde çalışan personelin olduğu yerlerde çok dilli veya evrensel işaretler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Kapasite etiketi olmayan veya etiketi okunamayacak kadar hasar görmüş olan iş ekipmanlarının kullanımı, gerekli işaretleme yapılana kadar derhal durdurulmalıdır.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Sınırları ve Aşırı Yükleme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kapsamında, ekipmanların SWL değerinin aşılması, mekanik yorulmalara, halat kopmalarına ve devrilme gibi ciddi kazalara yol açmaktadır.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 kapasitelerinin üzerinde yüklendiğinde güvenlik katsayıları devre dışı kalır; bu durum, ekipmanın ani bir şekilde arızalanmasına ve çevredeki çalışanların hayati tehlike yaşamasına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yükün ağırlığını tahmin etmek yerine, yük tartım sistemlerini veya onaylı ağırlık belgelerini kullanmalı; belirsiz ağırlıktaki yüklerin kaldırılmasından kaçınmalıdır.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aşırı yüklemeyi önleyecek otomatik durdurma sistemlerinin veya uyarıcı sensörlerin periyodik olarak kalibre edilmesini ve çalışır durumda tutulmasını sağlamakla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Kontroller ve Kayıtlar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güvenli çalışma kapasiteleri, İş Ekipmanlarının Kullanımında Sağlık ve Güvenlik Şartları Yönetmeliği uyarınca belirlenen periyotlarda yetkili uzmanlar tarafından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 sırasında, ekipmanın üzerindeki SWL işaretlemeleri ile teknik dosyasındaki değerlerin uyumu doğrulanmalı ve bu veriler kontrol raporlarına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raporları, ekipmanın yasal mevzuata uygunluğunu belgeleyen en önemli yasal dokümanlardır ve iş müfettişlerinin denetimlerinde talep edilen temel belgeler arasında yer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 yapılan her türlü onarım veya modifikasyon, kapasite değerini etkileyebileceği için, bu tür işlemlerden sonra ekipman mutlaka yeniden test edilmeli ve yeni SWL değeri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Kaldırma Aparatları ve Kanca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Sapanlar, zincirler, kancalar ve halkalar gibi kaldırma aksesuarları, İş Ekipmanlarının Kullanımında Sağlık ve Güvenlik Şartları Yönetmeliği kapsamında tanımlanmış kritik yük taşıma elemanlarıdır; her ekipman taşıyacağı yükün ağırlığına ve çalışma koşullarına uygun olarak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Kancalar, yükün güvenle tutulması için mutlaka emniyet mandallı olmalı ve mandalın işlevini yitirmediği her kullanımdan önce mutlaka kontrol edilmelidir; mandalsız kancalar yükün düşmesine neden olabilecek ciddi kaza riskleri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 seçiminde yükün ağırlığı, yükün geometrik şekli ve ağırlık merkezi dikkate alınmalıdır; sapanın kaldırma açısı arttıkça taşıma kapasitesi azalacağı için üretici tarafından belirlenen yük tablolarına kesinlikle uyulması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aparatları, hiçbir zaman keskin kenarlı yükler üzerinde doğrudan kullanılmamalıdır; yük ile sapan arasına koruyucu takozlar yerleştirilerek sapanın aşınması veya kesilmesi önlenmelidir, bu uygulama ekipman ömrünü uzatan temel bir güvenlik tedbiridir.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Ortamı ve Ekipman Konforu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yaydığı gürültü ve titreşim seviyeleri, sınır değerlerin altında tutulmalı; uzun süreli maruziyet durumlarında, titreşimi sönümleyen yalıtım malzemeleri ve konfor artırıcı bileşenler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 iklimlendirmesiyle uyumlu yüzey malzemeleri seçilmeli; ekipmanların operatörle temas eden kısımları, terlemeyi önleyen veya ısı transferini düzenleyen ergonomik materyallerden üretilmelidir.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Görsel konfor sağlamak amacıyla ekran ve göstergeler, yansımayı engelleyen mat yüzeylere sahip olmalı; ışık şiddeti, operatörün göz yorgunluğunu minimize edecek şekilde ayarlanabilir bir yapıda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 ekipmanlarının konfor özellikleri, çalışanların dikkat seviyesini ve iş verimliliğini artırarak, yorgunluğa bağlı gelişebilecek güvensiz davranışların önüne geçilmesini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ve Denetim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aksesuarlarının periyodik kontrolleri, İş Ekipmanlarının Kullanımında Sağlık ve Güvenlik Şartları Yönetmeliği uyarınca yetkili teknik personel tarafından yılda en az bir kez yapılmalı ve raporlanmalıdır; bu kontroller ekipmanın güvenli çalışıp çalışmadığını belirleyen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Kontrollerde gözle muayene yöntemi temeldir; ekipmanın tüm parçaları, bağlantı noktaları ve kilit mekanizmaları, çatlak, korozyon veya deformasyon belirtileri açısından titizlikle incelenmeli ve şüpheli durumlarda ekipman derhal kullanımdan çekilmelidir.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kullanımdan önce operatör tarafından yapılan basit görsel kontroller, büyük arızaların önlenmesinde ilk savunma hattıdır; operatör, ekipmanda herhangi bir hasar veya düzensizlik fark ederse durumu yetkili birime bildirmekle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 sırasında statik ve dinamik yük testleri, ekipmanın üretici tarafından belirlenen test yüklerine göre uygulanmalı ve sonuçlar, ekipmanın geçmişini yansıtan bir sicil dosyası içerisinde muhafaza edilmelidir; eksik raporlama yasal sorumluluk doğurur.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Hurda Kriterleri ve Ekipman Değişimi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ekipmanlarında hurda kriterleri, ekipmanın güvenli taşıma kapasitesini kaybettiği noktaları ifade eder; zincirlerde bakla çapının yüzde onundan fazla aşınma olması, ekipmanın derhal hurdaya ayrılması gerektiğini gösteren kritik bir aşınma sınırıdır.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Şekil bozukluğu veya kalıcı deformasyon gösteren kancalar, sapanlar ve halkalar, doğrultulmaya veya onarılmaya çalışılmamalıdır; bu tür ekipmanlar yapısal bütünlüğünü kaybettiği için tekrar kullanılması kazalara davetiye çıkarır ve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Korozyon, paslanma veya kimyasal maruziyet nedeniyle yüzey bütünlüğü bozulan ekipmanlar, taşıma kapasitesini öngörülemez bir şekilde düşürür; bu tür hasarların görüldüğü aksesuarların, yetkili kişilerce imha edilmesi veya işaretlenerek kullanımdan uzaklaştırılması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Ekipmanın üzerindeki tanımlama etiketlerinin okunamaz hale gelmesi veya kaybolması durumunda, ekipmanın kapasitesi ve teknik özellikleri doğrulanamayacağı için bu ekipmanlar da güvensiz kabul edilmeli ve derhal kullanımdan çekilerek kayıt dışı bırakılmalıdır.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Yasal İzlenebilirlik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aksesuarlarının tüm kullanım, bakım ve kontrol geçmişi, İş Ekipmanlarının Kullanımında Sağlık ve Güvenlik Şartları Yönetmeliği çerçevesinde düzenli bir şekilde tutulmalı ve izlenebilirlik sağlanmalıdır; kayıtlar, olası bir kaza durumunda yasal süreçlerde en önemli delildir.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ekipmanın kendine ait bir sicil kartı veya dijital takip numarası olmalıdır; bu kartta ekipmanın satın alma tarihi, kullanım süresi, yapılan tüm periyodik kontroller ve karşılaşılan arızaların detaylı bilgileri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güncelliği, iş güvenliği uzmanları ve işverenler tarafından düzenli olarak denetlenmeli; eksik kayıtlar, denetimlerde idari para cezalarına yol açabileceği gibi operasyonel güvenlik açıklarına da neden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İzlenebilirlik, sadece yasal bir yükümlülük değil, aynı zamanda proaktif bir güvenlik yönetimidir; hangi ekipmanın ne kadar süredir kullanıldığını bilmek, yorulma ömrünü tahmin etmeyi ve kazaları meydana gelmeden önlemeyi mümkün kılar.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Sinyalizasyon Yöntemleri ve Standartlar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kaldırma ekipmanı operatörü ile işaretçi arasındaki sinyaller net, kolay anlaşılır ve ayırt edilebilir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işaretleri, Sağlık ve Güvenlik İşaretleri Yönetmeliği eklerinde belirtilen standartlara tam olarak uygun şekilde kullanılmalı ve operatör tarafından önceden eğitilerek net bir şekilde bilinmelidir.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Görüş mesafesinin kısıtlı olduğu durumlarda sesli veya ışıklı sinyal cihazları devreye alınmalı; bu cihazların çalışma prensipleri ve hata payları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Sinyalizasyon sistemlerinde hata payını minimize etmek için, yanlış anlaşılmaya mahal vermeyecek şekilde tek tip el hareketleri ve sesli komutlar dizisi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İşaretçinin Sorumlulukları ve Yetkinliği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İşaretçi, operatörün görüş alanının dışında kalan yükün hareketlerini yönlendirmekle görevli olup, işin güvenli yürütülmesinden operatör ile birlikte müştereken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İşaretçi, yükün çevresindeki çalışanları tehlike bölgesinden uzaklaştırma yetkisine sahip olmalı ve operasyon süresince dikkatini sadece yükün hareketine odaklamalıdır.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İşaretçi, operatör ile iletişimini kesintisiz sürdürmeli; herhangi bir tehlike anında durdurma komutunu (acil durdurma işareti) tereddüt etmeden verebilmelidir.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İşaretçi, operasyon alanındaki riskli bölgeleri (yüksek gerilim hatları, zemin bozuklukları) önceden tespit ederek operatörü uyarmalı ve çalışma alanını güvenli hale getirmelidir.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Kesintisiz İletişim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ve işaretçi arasındaki iletişim, radyo frekanslı el telsizleri veya özel sinyal sistemleri ile sağlanmalı; cihazların pil ömrü ve frekans kararlılığı vardiya öncesi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kanallarında meydana gelebilecek parazitler veya kopukluklar, operasyonun durdurulması için bir tehlike işareti olarak kabul edilmeli; iletişim yeniden sağlanana kadar hareket başlatılmamalıdır.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prosedürü, 6331 sayılı Kanun kapsamında hazırlanan risk değerlendirmesi raporlarına işlenmeli ve tüm saha personeline yazılı olarak tebliğ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kopukluğu yaşandığında operatörün uygulayacağı emniyetli duruş protokolü, tüm kaldırma operasyonlarının standart bir parçası olarak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 ve İşaretçi Görev Dağılımı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kaldırma ekipmanının mekanik güvenliğinden ve yükün kapasite sınırları içerisinde taşınmasından sorumlu iken, işaretçi yükün çevresel güvenliğini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 dağılımı, operasyon başlamadan önce bir iş öncesi toplantısı ile netleştirilmeli ve işaretçinin yönlendirmeleri operatör için bağlayıcı kural olarak kabul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işaretçinin komutlarını takip ederken kendi görüş ve tecrübesiyle çelişen bir durumla karşılaştığında, operasyonu durdurarak durumu işaretçi ile teyit etmek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her iki tarafın da görevlerini yerine getirirken kişisel koruyucu donanımlarını eksiksiz kullanmaları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Kaldırma Ekipmanlarında Denge ve Yük Dağılımı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gereğince, tüm kaldırma ekipmanları yükü dengeli bir şekilde taşıyacak kapasitede tasarlanmalı ve üretilmelidir; ekipmanın devrilmesini önlemek için yükün ağırlık merkezi, ekipmanın taşıma kapasitesiyle uyumlu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Kaldırılan yükün dengesi, kaldırma işlemi başlamadan önce operatör tarafından görsel olarak kontrol edilmeli ve yükün sapanlama noktaları, yükün ağırlık merkezini destekleyecek şekilde dikkatlice belirlenmelidir; dengesiz yükler ekipmanda aşırı gerilime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Ekipmanın taşıma kapasitesini aşan yüklerin kaldırılması, dengeyi bozarak devrilme riskini artırır; bu nedenle ekipman üzerindeki yük tablosu (load chart) mutlaka dikkate alınmalı ve belirtilen sınır değerlerin hiçbir koşulda dışına çıkılmamalıdır.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işlemi sırasında yükün salınım yapması, ekipmanın denge merkezini dinamik olarak değiştirebilir; bu tür riskleri minimize etmek için yük yavaş ve kontrollü hareket ettirilmeli, ani duruş ve kalkışlardan kaçınılmalıdır.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Stabilizasyon ve Destek Ayaklarının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Mobil vinçler ve platformlar gibi ekipmanlarda stabilizasyon, devrilmeye karşı en temel koruma yöntemidir; destek ayakları (outriggers) mutlaka sağlam, düz ve ekipmanın ağırlığını taşıyabilecek zemin üzerine tam olarak açılmalıdır.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Zeminin taşıma kapasitesinin zayıf olduğu durumlarda, destek ayaklarının altına geniş yüzeyli çelik plakalar veya ahşap takozlar yerleştirilerek baskı kuvveti dağıtılmalı ve ekipmanın yere gömülmesi veya kayması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Destek ayaklarının tam açılmadığı veya kilitlenmediği durumlarda ekipmanın çalıştırılması, İş Ekipmanlarının Kullanımında Sağlık ve Güvenlik Şartları Yönetmeliği'ne göre ciddi bir ihlaldir; bu sistemlerin mekanik kilitleri her kullanımdan önce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Eğimli yüzeylerde çalışma yapılması gerekiyorsa, ekipmanın seviye ayar sistemlerinin doğru çalıştığından emin olunmalı ve üreticinin eğim toleransları dışına çıkılmamalıdır; aksi takdirde ekipman merkezkaç kuvvetiyle kolayca devrilebilir.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Altında Çalışma ve Güvenlik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Kaldırılan yükün altında çalışanların bulunması, iş güvenliğinde kesinlikle yasak olan en kritik davranışlardan biridir; yükün düşme, kayma veya sapanın kopması durumunda altında kalan kişiler için ölümcül sonuçlar doğar.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yükün taşınması sırasında çalışma alanının boşaltılmasını ve gerekirse bariyerlerle çevrilmesini zorunlu kılar; yükün altından geçişlere hiçbir şekilde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yükü görüş alanının dışına çıkarmamalıdır; görüşün kaybolduğu durumlarda, bir işaretçi (rigger) görevlendirilmeli ve sadece işaretçinin talimatlarına göre hareket edilmelidir; bu süreç, yükün kontrol kaybını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ekipmanlarında yükün beklenmedik şekilde bırakılması veya kontrolsüz düşmesi, ekipmanın dengesini aniden değiştirerek geri tepmeye (recoil) yol açabilir; bu nedenle yük, her zaman güvenli bir şekilde yere bırakılmalıdır.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Ekipmanlarında Tehlike Belirleme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ekipmanların kullanımında ortaya çıkabilecek tehlikeler öncelikle operasyonel süreçlerde tespit edilmelidir. Tehlike kaynağının belirlenmesi sırasında makinenin çalışma prensibi, hareketli parçaları, enerji kaynakları ve olası arıza durumları detaylı bir şekilde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Ekipmanın çevresiyle olan etkileşimi, çalışma alanı genişliği ve zemin özellikleri gibi çevresel faktörler tehlike tanımının ayrılmaz bir parçası olarak değerlendirilmelidir. Bu aşamada çalışanların deneyimleri ve geçmişte yaşanan ramak kala olaylar, tehlikelerin daha doğru belirlenmesine yardımcı olan önemli veri kaynaklarıdır.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Çalışma Alanı ve Saha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operasyonunun gerçekleştirileceği saha, operasyon başlamadan önce risk analizi kapsamında değerlendirilmeli; çalışma alanı, ekipmanın dönüş yarıçapı ve yükün geçiş güzergahı dikkate alınarak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alanına giriş çıkışlar, uyarı levhaları ve şeritler ile sınırlandırılmalı; görevli olmayan personelin operasyon bölgesine yaklaşması engellenmelidir; bu uygulama, 6331 sayılı İş Sağlığı ve Güvenliği Kanunu kapsamında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sahasında bulunan enerji nakil hatları, yer altı tesisatları veya diğer ekipmanlar, operasyon için ciddi bir risk faktörüdür; ekipmanın bu engellere olan emniyet mesafesi mutlaka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kontrolü sadece başlangıçta değil, operasyon süresince de devam etmelidir; rüzgar hızı gibi çevresel faktörler, ekipmanın devrilme riskini artırabileceği için anlık olarak takip edilmeli ve limit değerlerde operasyon derhal durdurulmalıdır.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Ekipmanlarında İzolasyon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ekipmanlarında enerji izolasyonu, İş Ekipmanlarının Kullanımında Sağlık ve Güvenlik Şartları Yönetmeliği gereği bakım ve onarım sırasında enerjinin kesilmesini sağlayan kilitleme ve etiketleme (LOTO) sistemlerinin uygulanmasını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Hareketli parçaların izolasyonu, ekipmanın beklenmedik şekilde çalışmasını engelleyen fiziksel kilitlerin kullanılmasını ve bu kilitlerin sadece yetkili personel tarafından açılabilir olmasını kapsayan temel bir güvenlik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kesme noktalarında yapılan izolasyon işlemleri, ekipmanın tamamen durduğundan emin olunması ve birikmiş enerjinin (hidrolik, pnömatik, mekanik) boşaltılması süreçlerini de içeren teknik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Yetkisiz kişilerin ekipman üzerindeki izolasyon kilitlerine müdahale etmesi veya kaldırması kesinlikle yasaktır; her kilit üzerinde işlemi yapan kişinin adı, tarih ve görev bilgisi net olarak yer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Fiziksel Bariyerler ve Güvenlik Çevreleri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ve taşıma ekipmanlarının çalışma sahası, İş Ekipmanlarının Kullanımında Sağlık ve Güvenlik Şartları Yönetmeliği hükümlerine göre sabit veya taşınabilir bariyerlerle çevrilerek izole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Bariyerlerin amacı, özellikle vinçlerin dönüş alanı veya yükün taşındığı güzergah üzerinde bulunan çalışanların, yükün düşmesi veya ekipmana çarpması gibi risklerden fiziksel olarak korunmasını sağlamaktır.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 sistemleri, ekipmanın çalışma kapasitesine ve sahadaki risk seviyesine göre darbelere dayanıklı malzemelerden üretilmeli ve devrilmeye karşı güvenli bir şekilde yere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bariyerler, görüşü engellemeyecek ancak geçişi tamamen kısıtlayacak şekilde konumlandırılmalı; bariyerlerin üzerine tehlikeyi belirten uyarı levhaları asılarak alanın sınırları netleştirilmelidir.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Alanına Erişim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ekipmanlarının bulunduğu çalışma alanlarına erişim, sadece ilgili işi yapma yetkisine sahip personelle sınırlandırılmalı ve bu alanlara giriş çıkışlar kontrollü bir şekilde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Yaya trafiği ile iş ekipmanlarının hareket alanları, İş Ekipmanlarının Kullanımında Sağlık ve Güvenlik Şartları Yönetmeliği uyarınca birbirinden net çizgilerle veya bariyerlerle ayrılmalıdır.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sahasına giriş yapan yetkili personelin, ekipman operatörü ile doğrudan iletişim kurması veya operatörün görüş alanında olduğundan emin olması, kaza riskini azaltan temel bir güvenlik prosedürüdür.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noktalarında bulunan geçiş yolları, ekipmanın acil durumlarda manevra yapabileceği veya operatörün yükü güvenle indirebileceği şekilde tasarlanmalı; yollar her zaman temiz ve engelsiz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İşaretleri ve İkaz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alanlarında kullanılan işaretlemeler, Sağlık ve Güvenlik İşaretleri Yönetmeliği standartlarına uygun olarak tasarlanmalı ve yükün hareket yönü ile tehlikeli alanları açıkça göstermelidir.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 veya çevresinde yer alan sesli ve ışıklı ikaz sistemleri, yükün kaldırılması, indirilmesi veya ekipmanın hareket etmesi anında otomatik olarak devreye girerek çevredeki herkesi uyarmalıdır.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Görsel işaretler, düşük ışık koşullarında bile okunabilir olmalı ve yansıtıcı malzemelerden üretilerek, özellikle gece çalışmalarında operatör ve çalışanlar için farkındalık yaratmalıdır.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eksik, yıpranmış veya okunamayacak durumda olması durumunda, ekipman kullanımı durdurulmalı ve işaretlemeler yenilenene kadar çalışma sahasına girişler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Kaldırma Ekipmanlarında Emniyet Mesafesi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hareketli ekipmanlar ile enerji hatları arasında belirlenen minimum emniyet mesafelerine mutlaka uyulmalıdır. Bu mesafeler, hattın gerilim değerine göre değişkenlik gösterir ve operatörlerin bu değerleri çalışma öncesinde kontrol etmesi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gerilim hatlarına yaklaşılması durumunda, elektriksel atlama riski ciddi bir tehlike oluşturmaktadır; bu nedenle hatların çevresinde çalışırken mutlaka yetkili kurumlarla koordinasyon sağlanarak güvenli çalışma sınırları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kabininde, çalışma sahasındaki enerji hatlarına olan mesafeyi gösteren uyarı levhaları veya dijital ikaz sistemleri bulunmalı; bu sistemler, operatörün güvenli bölge dışına çıkmasını engelleyecek şekilde tasarlanmış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mesafesinin korunamadığı durumlarda, hattın enerjisi kesilmeli veya uygun yalıtım malzemeleriyle koruma altına alınmalıdır; bu işlemler yapılmadan kesinlikle kaldırma operasyonuna başlanmamalıdır.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Hatları Çevresinde Çalışma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gereğince, enerji hatlarının altından veya yakınından geçen tüm ekipmanlar, hat ile temas riski taşımaktadır; bu risk, özellikle uzun bomlu vinçler ve platformlar için hayati önemdedir.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hatlarının çevresinde yapılacak çalışmalarda, çalışma alanı sınırları belirlenmeli ve bu alanların dışına çıkılmaması için fiziksel engeller veya sınırlandırıcılar kullanılmalıdır; operatörler bu sınırlara sadık kalmaları konusunda düzenli olarak eğitilmelidir.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Rüzgarlı havalarda, hatların sallanması veya ekipmanların savrulması sonucu emniyet mesafeleri risk altına girebilir; bu hava koşullarında kaldırma çalışmalarına ara verilmesi veya daha geniş emniyet mesafelerinin uygulanması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Herhangi bir acil durum veya temas anında, operatörün araçtan atlaması çok tehlikelidir; temas durumunda kabin içinde kalınmalı ve yetkili ekiplerin enerjiyi kesmesi beklenmelidir; bu prosedür, çalışanlara uygulamalı olarak anlatılmalıdır.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name="Slide 1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Üst Engeller ve Yükseklik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kapsamında, kaldırma ekipmanlarının çalışma sahasındaki üst engeller detaylıca incelenmelidir; ekipmanların maksimum kaldırma yüksekliği bu engellerle çakışmamalıdır.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sahasına giriş yapan her ekipman için saha giriş kontrolü yapılmalı ve ekipmanın maksimum yüksekliği ile sahadaki en alçak engel arasındaki mesafe teknik olarak doğrulanmalıdır; bu mesafe, yükün salınımı da hesaba katılarak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Tavan vinçleri ile aynı sahada çalışan mobil vinçlerin çakışma riski tespit edilmeli ve ekipmanlar arasında koordinasyon sağlayacak bir işaretçi görevlendirilmelidir; işaretçi, her iki operatörle de iletişimde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Üst engellerin olduğu bölgelerde, ekipmanların yüksekliğini sınırlandıran otomatik limit anahtarları mutlaka aktif olmalı ve bu anahtarların periyodik testleri yapılmalıdır; bu teknik önlem, insan hatasından kaynaklanan kazaları önlemede en etkili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name="Slide 1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Operasyonel Farkındalık ve Dikkat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Kanunu'na göre, iş ekipmanını kullanan operatörün dikkatini dağıtacak her türlü unsurdan kaçınılmalı; çalışma sahası, operatörün çevresel engelleri rahatlıkla görebileceği şekilde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çalışma öncesi hazırlık checklist'lerini eksiksiz doldurmalı; bu listede özellikle üst engeller, elektrik hatları ve çalışma sahasındaki çevresel riskler için özel bir bölüm bulunmalıdır; kontrol edilmeyen hiçbir ekipman sahaya çıkmamalıdır.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içerisinde görevli tüm personel, kaldırma ekipmanlarının hareket alanına girmemeleri konusunda uyarılmalı ve bu alanlar görsel işaretlerle sınırlandırılmalıdır; operatörün görüş açısını kapatan her türlü engelin kaldırılması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Kritik operasyonlarda, operatörün dikkatini odaklaması için telsiz haberleşmesi net ve kısa olmalı; dikkat dağıtıcı unsurlar operasyon süresince engellenmelidir; güvenli çalışma, odaklanmış bir dikkat ve disiplinli bir uygulama gerektirir.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name="Slide 1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Basınçlı Ekipmanlar Yönetmeliği (PED) Uyumu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ekipmanların tasarımı ve üretimi, Basınçlı Ekipmanlar Yönetmeliği kapsamındaki temel güvenlik gereklerini karşılamalıdır. Bu süreç, ekipmanın risk kategorisine göre belirlenen uygunluk değerlendirme modüllerinin titizlikle uygulanmasını zorunlu kılar; üretici, tasarım aşamasından itibaren tüm riskleri analiz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Uygunluk değerlendirme işlemleri, ekipmanın basınç, hacim ve akışkan türüne göre sınıflandırılmasını gerektirir. Yüksek riskli ekipmanlar için onaylanmış kuruluş müdahalesi şarttır; bu kuruluşlar, tasarımın yönetmelik standartlarına uygunluğunu teknik dosyalar üzerinden detaylı olarak denetlemekle görevlidirler.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PED uyumluluğu, ekipmanın kullanım ömrü boyunca güvenli çalışmasını garanti altına alan teknik bir süreçtir. İşverenler, işyerlerinde kullanacakları basınçlı kapların bu direktife uygunluğunu satın alma aşamasında doğrulamalı ve uygunluk beyanını talep etmelidirler.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kapların montajı sırasında, üreticinin belirlediği talimatlara harfiyen uyulması hayati önem taşır. Yanlış montaj veya hatalı bağlantı, yönetmelik uyumunu geçersiz kılar; bu nedenle yetkili teknik personel tarafından kurulum yapılmalı ve bağlantı noktaları sızdırmazlık testlerinden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Ekipmanı Risk Analizi Metodolojisi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çerçevesinde, belirlenen tehlikelerin şiddet ve olasılık değerleri üzerinden bir puanlama yapılarak risk seviyesi tayin edilmelidir. Risk analizi süreci, ekipmanın normal çalışma koşullarının yanı sıra bakım, onarım, temizlik ve acil durumlardaki risk potansiyelini de içerecek şekilde geniş kapsamlı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sırasında ekipmanı kullanan personelin yetkinliği, maruziyet süresi ve koruyucu donanımların varlığı gibi değişkenler risk skorunu doğrudan etkileyen unsurlar olarak hesaba katılmalıdır. Bu puanlama, öncelikli müdahale gerektiren yüksek riskli durumların tespit edilmesini ve kaynakların doğru yönetilmesini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name="Slide 1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CE İşaretlemesi ve Yasal Zorunluluklar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CE işareti, basınçlı ekipmanın ilgili tüm Avrupa Birliği direktiflerine ve Basınçlı Ekipmanlar Yönetmeliği'ne uygun olduğunun yasal bir kanıtıdır. Bu işaret, ekipmanın piyasaya arz edilmeden önce gerekli testlerden geçtiğini ve güvenlik standartlarını sağladığını belgelemektedir.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CE işaretlemesi, üreticinin veya yetkili temsilcisinin ekipman üzerine iliştirmesi gereken zorunlu bir etikettir. Etiketin üzerinde üretici bilgileri, seri numarası, imal yılı ve maksimum izin verilebilir basınç ve sıcaklık değerleri gibi kritik teknik veriler silinmeyecek şekilde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Onaylanmış kuruluşun dahil olduğu prosedürlerde, CE işaretinin yanında kuruluşun dört haneli kimlik numarası mutlaka bulunmalıdır. Bu numara, ekipmanın denetim sürecine hangi bağımsız kuruluşun dahil olduğunu gösterir; işverenler, bu bilginin doğruluğunu üreticinin uygunluk beyanı üzerinden teyit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CE işareti taşımayan veya sahte işaretli basınçlı ekipmanların kullanımı, İş Ekipmanlarının Kullanımında Sağlık ve Güvenlik Şartları Yönetmeliği gereği yasaktır. İşyerinde bu tür ekipmanların tespiti halinde, ekipman derhal kullanım dışı bırakılmalı ve ilgili denetim birimlerine bildirim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1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Teknik Dosya ve Belgelendirme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ekipmanların teknik dosyası, tasarım hesaplamaları, imalat çizimleri, malzeme sertifikaları ve yapılan test sonuçlarını içeren kapsamlı bir dokümantasyondur. Bu dosya, üretici tarafından en az on yıl süreyle saklanmalı ve yetkili otoritelerin talebi halinde incelenmek üzere sunulmalıdır.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Uygunluk beyanı, üreticinin ekipmanın yönetmeliklere uygun olduğunu taahhüt ettiği imzalı bir belgedir. İşverenler, basınçlı kapları teslim alırken bu beyanı mutlaka dosyalamalı; beyan edilmeyen veya eksik olan ekipmanlar için üretici ile iletişime geçilerek eksiklikler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kılavuzu, basınçlı ekipmanın güvenli işletilmesi için gerekli olan tüm talimatları içermelidir. Kılavuz, bakım periyotları, emniyet valfi ayarları, acil durum prosedürleri ve operatör eğitimi gerekliliklerini detaylandırmalı; ekipmanın bulunduğu alanda kolayca erişilebilir bir yerde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 raporları, ekipmanın işletme süreci boyunca güvenliğinin takip edildiğini kanıtlayan temel belgelerdir. 6331 sayılı İş Sağlığı ve Güvenliği Kanunu uyarınca, bu raporlar yetkili muayene kuruluşları tarafından düzenlenmeli ve ekipmanın mevcut durumunu, test sonuçlarını ve bir sonraki kontrol tarihini net bir şekilde içermelidir.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name="Slide 1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Doğrulama ve Periyodik Kontrol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basınçlı kapların periyodik kontrollerinin yetkili kişilerce yapılmasını zorunlu kılar. Bu kontroller, ekipmanın basınç altında sızdırmazlık ve dayanıklılığını test etmek için hidrostatik basınç testlerini mutlaka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Doğrulama süreci, ekipmanın kurulum sonrası ilk devreye alma aşamasında ve sonrasında düzenli aralıklarla gerçekleştirilen teknik muayenelerden oluşur. Bu muayeneler, ekipmanın orijinal tasarım parametrelerinden sapmadığını ve emniyet donanımlarının (manometre, emniyet ventili) doğru çalıştığını doğrulamak amacıyla yapılır.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ekipmanların emniyet donanımları, sistemin aşırı basınçtan korunmasını sağlayan kritik bileşenlerdir. Bu donanımların kalibrasyonu düzenli olarak kontrol edilmeli, mühürleri bozulmamalı ve herhangi bir arıza durumunda sistem derhal basınçtan arındırılarak yetkili servis müdahalesi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basınçlı ekipmanların güvenli kullanımı için çalışanlara özel eğitimler vermelidir. Eğitimler; ekipmanın çalışma prensibi, acil durumlarda yapılacaklar ve kontrol prosedürleri konularını kapsamalı; çalışanların bu ekipmanları yetkisiz ve eğitim almadan kullanmaları kesinlikle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name="Slide 1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 Tahliye Sistemlerinin Temel Görevi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tahliye sistemleri, basınçlı kapların tasarım sınırlarını aşan durumlarda iç basıncı güvenli bir şekilde tahliye ederek patlama riskini önleyen kritik güvenlik donanımlarıdır; bu sistemler İş Ekipmanlarının Kullanımında Sağlık ve Güvenlik Şartları Yönetmeliği kapsamında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valfleri, sistemdeki basınç önceden belirlenen maksimum değeri geçtiğinde otomatik olarak açılarak akışkanın tahliye edilmesini sağlar; bu sayede ekipmanın yapısal bütünlüğü korunur ve olası bir kaza riski bertaraf edilmiş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tahliye sistemlerinin kurulumunda, akışın engellenmemesi ve tahliye edilen maddenin güvenli bir bölgeye yönlendirilmesi hayati önem taşır; yanlış montaj, valfin işlevini yitirmesine veya sistemin aşırı basınç altında kalmasına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basınçlı ekipmanlarda kullanılan tüm tahliye donanımlarının doğru seçilmesini ve ilgili teknik standartlara uygun şekilde yerleştirilmesini 6331 sayılı İş Sağlığı ve Güvenliği Kanunu uyarınca sağlamakla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name="Slide 1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Emniyet Valfi Ayar ve Mühürleme İşlemleri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valflerinin açma basıncı, ekipmanın tasarım verilerine ve çalışma koşullarına uygun olarak uzman personel tarafından titizlikle ayarlanmalıdır; bu ayarlar, İş Ekipmanlarının Kullanımında Sağlık ve Güvenlik Şartları Yönetmeliği uyarınca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Ayarlanan basınç değerleri, yetkisiz kişilerin müdahalesini önlemek amacıyla mühürlenmeli veya kilitlenmelidir; mühürsüz veya ayarı bozulmuş bir valf, güvenlik sisteminin tamamen devre dışı kalması anlamına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Valf ayarları değiştirilirken, ekipmanın maruz kalabileceği maksimum basınç değerleri dikkate alınmalı ve bu değerlerin üzerine asla çıkılmamalıdır; ayar değişikliği sonrası valfin işlevselliği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işveren ekipman ayarlarının sadece yetkili ve eğitimli kişiler tarafından yapılmasını denetlemeli ve bu süreçteki her türlü değişikliği dokümante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name="Slide 1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Test ve Kontrol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valfleri ve basınç tahliye sistemleri, İş Ekipmanlarının Kullanımında Sağlık ve Güvenlik Şartları Yönetmeliği uyarınca belirlenen periyotlarda işlevsel testlere tabi tutulmalıdır; bu testler valfin tam basınçta açılıp açılmadığını doğrulamak içindir.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işlemleri sırasında valf mekanizmasının sıkışıp sıkışmadığı, sızdırmazlık durumu ve açma-kapama süresi kontrol edilmeli; test sonuçları, yetkili teknik personel tarafından imzalı raporlarla belgelendirilmelidir.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sırasında herhangi bir arıza veya sapma tespit edilirse, ekipman derhal devre dışı bırakılmalı ve onarım yapılana kadar kullanıma kapatılmalıdır; arızalı bir valfle çalışmaya devam etmek doğrudan iş kazasına davetiye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testlerin düzenli yapılması işverenin gözetim yükümlülüğü altındadır ve bu kayıtlar denetimlerde ibraz edilmek üzere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name="Slide 1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Onarım ve Kayıt Tutma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tahliye sistemlerinin uzun ömürlü ve güvenli olması için düzenli temizlik, yağlama ve mekanik kontrolleri içeren bir bakım planı oluşturulmalıdır; bu bakım süreci, İş Ekipmanlarının Kullanımında Sağlık ve Güvenlik Şartları Yönetmeliği'nin gerektirdiği teknik standartlara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sırasında valf içindeki korozyon, tortu birikimi veya yay yorgunluğu gibi yıpranma belirtileri detaylıca incelenmeli; hasar görmüş veya işlevini yitirmiş parçalar derhal orijinal yedek parçalarla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bakım ve onarım işlemleri, tarih, işlem detayları ve işlemi yapan yetkili kişi bilgileriyle birlikte bir bakım defterine veya sisteme işlenmelidir; bu kayıtlar, ekipmanın geçmişini izlemek için tek kaynaktır.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işyerindeki tüm bakım faaliyetlerinin kayıt altına alınması ve geçmişe dönük izlenebilirliğin sağlanması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name="Slide 1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 Göstergeleri: Manometrelerin İşlevi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Manometreler, basınçlı kapların içindeki akışkan basıncını gerçek zamanlı ölçen ve operatörün güvenli çalışma aralığını takip etmesini sağlayan kritik güvenlik ekipmanlarıdır; İş Ekipmanlarının Kullanımında Sağlık ve Güvenlik Şartları Yönetmeliği gereği her basınçlı sistemde bulunması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Gösterge kadranı üzerinde bulunan ibre, sistem basıncının anlık değişimlerini yansıtmalıdır; okunabilirliği yüksek, toz ve kirden arındırılmış bir koruyucu cam ile muhafaza edilmeli ve üzerine yapılacak müdahaleler (darbe, aşırı yük) hassasiyeti bozmamalıdır.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kap üzerindeki manometre, sistemin maruz kaldığı maksimum işletme basıncını gösterecek kapasitede seçilmelidir; gösterge aralığı, işletme basıncının yaklaşık iki katı olacak şekilde ayarlanmalı ve ani basınç dalgalanmalarından etkilenmemesi için uygun sönümleyiciler ile sisteme entegre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Manometrelerin bağlantı noktaları periyodik olarak sızıntı kontrolünden geçirilmelidir; bağlantı rekorlarında oluşabilecek gevşemeler veya korozyon, ölçüm hatalarına ve dolayısıyla hatalı müdahalelere yol açarak patlama riskini artırabilir; bu nedenle bağlantıların sıkılığı düzenli olarak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name="Slide 1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Ölçüm Güvenilirliği: Kalibrasyon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göstergelerinin ölçüm doğruluğu, İş Ekipmanlarının Kullanımında Sağlık ve Güvenlik Şartları Yönetmeliği uyarınca periyodik olarak doğrulanmalıdır; kalibrasyon, cihazın ölçüm sapmalarını uluslararası standartlara referansla belirleyen ve dokümante eden teknik bir süreçtir.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Kalibrasyon işlemleri, yetkili ve akredite kuruluşlar tarafından gerçekleştirilmeli; hazırlanan kalibrasyon sertifikaları, cihazın üzerinde yer alan etiket ile eşleşmeli ve sunulan raporlar işyeri dosyasında kayıt altına alınarak denetimlerde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 üzerinde yapılan kalibrasyon tarihi, son geçerlilik süresi ve yetkili kurumun bilgilerini içeren etiketler mutlaka bulunmalıdır; etiketi bulunmayan veya kalibrasyon süresi dolmuş manometreler, ölçüm güvenilirliğini yitirdiği kabul edilerek derhal kullanım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Kalibrasyon periyotları, ekipmanın kullanım yoğunluğuna ve çalışma ortamındaki yıpratıcı faktörlere (sıcaklık, titreşim, kimyasal maruziyet) göre belirlenmeli; sert bir darbe alan veya teknik arıza nedeniyle sökülen manometreler, tekrar takılmadan önce mutlaka yeniden kalibrasyona tabi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name="Slide 1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Operasyonel Süreç: Sürekli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basınçlı ekipmanları kullanırken manometre değerlerini sürekli izlemekle yükümlüdür; 6331 sayılı İSG Kanunu kapsamında çalışanların kendi güvenliği için iş ekipmanlarını talimatlara uygun kullanma yükümlülüğü bulunmaktadır.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çalışma öncesi yapılan kontrollerde, sistem basıncının normal çalışma değerlerinde olup olmadığı kontrol edilmeli; basınçta meydana gelen ani düşüş veya yükselişler, sistemde bir sızıntı veya tıkanıklık olduğunun habercisi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süreçlerinde dijital veya analog göstergelerin yanı sıra, varsa alarm sistemlerinin ve uyarı lambalarının aktifliği kontrol edilmelidir; operasyonel güvenlik için manometre değerleri ile sistemin diğer parametreleri (sıcaklık, seviye) bir bütün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talimatlarında belirtilen periyotlarla yapılan kontroller kayıt altına alınmalı; anormal bir değer saptandığında, derhal ilgili amire haber verilmeli ve acil durum prosedürleri (sistemi durdurma veya basıncı tahliye etme) devreye sokulmalıdır.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Tedbirleri ve Önleme Hiyerarşisi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Risklerin minimize edilmesi sürecinde İş Sağlığı ve Güvenliği Risk Değerlendirmesi Yönetmeliği ile tanımlanan kontrol hiyerarşisi (eliminasyon, ikame, mühendislik önlemleri, idari önlemler ve KKD) disiplinli bir şekilde uygulanmalıdır. Mühendislik önlemleri kapsamında, makinelerin hareketli aksamlarına yerleştirilen koruyucular ve acil durdurma sistemleri, riskin kaynağında yok edilmesini sağlayan en etkili koruma yöntemleridir.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önlemler olarak, periyodik bakım takvimleri, çalışma talimatları ve yetkili personel görevlendirmeleri, iş ekipmanı kaynaklı kazaların önüne geçilmesinde kritik rol oynamaktadır. Tüm bu tedbirler planlanırken, çalışanların güvenliği için toplu koruma önlemlerine, kişisel koruyucu donanımlardan her zaman daha fazla öncelik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name="Slide 1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Sınırları ve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basınçlı kap için belirlenmiş bir maksimum güvenli çalışma basıncı (emniyet sınırı) mevcuttur; bu sınır, üretici verileri ve İş Ekipmanlarının Kullanımında Sağlık ve Güvenlik Şartları Yönetmeliği hükümleri çerçevesinde belirlenerek gösterge üzerinde kırmızı işaretle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değeri kırmızı bölgeye yaklaştığında, sistemin otomatik emniyet valfleri veya tahliye cihazları devreye girmelidir; operatör, bu sınırın aşıldığı durumlarda sisteme manuel müdahale etmek yerine, derhal güvenli bölgeye çekilmeli ve acil tahliye prosedürlerini uygulamalıdır.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valfleri, manometre değerlerini dengelemek için kritik bir yardımcı ekipmandır; manometre üzerinden okunan yüksek basınç değerine rağmen emniyet valfi çalışmıyorsa, bu durum sistemin patlama riski taşıdığını gösterir ve derhal müdahale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sınırların aşılması durumunda yapılacak işlemler, işyerinin acil durum planında tanımlanmış olmalıdır; çalışanlar, bu sınır değerleri ezbere bilmeli ve manometre üzerindeki kırmızı çizginin bir uyarı olduğunu hiçbir zaman unutmamalıdır.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name="Slide 1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Basınçlı Kaplarda Periyodik Muayene Süreleri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basınçlı kapların periyodik kontrolleri aksi belirtilmedikçe en az yılda bir kez yetkili teknik personeller tarafından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muayene süreleri, ekipmanın kullanım koşullarına, imalatçı verilerine ve risk değerlendirmesi sonuçlarına göre belirlenmeli; kritik ekipmanlarda bu süreler daha kısa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periyodik kontrollerin zamanında yapılmasından ve bu süreçlerin izlenmesinden doğrudan sorumludur; kontrollerin aksatılması iş kazası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süreçlerinde ekipmanın fiziksel durumu, korozyon belirtileri, emniyet valflerinin çalışabilirliği ve göstergelerin doğruluğu detaylı olarak incelenerek raporlanmalıdır.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name="Slide 1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Hidrostatik Test Uygulamaları ve Standartlar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Hidrostatik test, basınçlı kapların sızdırmazlığını ve dayanımını doğrulamak için uygulanan en temel yöntemdir; genellikle işletme basıncının 1,5 katı ile yapılır.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öncesinde ekipmanın içerisindeki tüm akışkanlar boşaltılmalı ve basınç göstergelerinin kalibrasyonları doğrulanarak güvenli bir test alanı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sırasında basınç kademeli olarak artırılmalı ve ekipman üzerinde herhangi bir sızıntı, deformasyon veya çatlak oluşumu gözlemlenmelidir; başarısız testlerde ekipman kullanımdan derhal çekilmelidir.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Hidrostatik testler, ilgili standartlarda aksi belirtilmedikçe her periyodik kontrolde yapılmalıdır; bu testler ekipmanın yapısal bütünlüğünü doğrulamak için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name="Slide 1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Muayene Yapmaya Yetkili Personel ve Kurumlar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kontrolleri gerçekleştirecek kişiler; makine mühendisleri, metalurji ve malzeme mühendisleri ile makine teknikeri veya yüksek tekniker unvanına sahip uzmanlardır.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yapacak kişilerin, ilgili ekipman türüne özel eğitim almış olmaları ve bakanlık tarafından yetkilendirilmiş kuruluşlarda görev yapmaları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Yetkili muayene kuruluşlarının, akreditasyon standartlarına (TS EN ISO/IEC 17020 gibi) uygunluğu kontrol edilmeli ve muayene raporlarının geçerliliği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muayene yapacak kişinin yetkinliğini sorgulamakla yükümlüdür; yetkisiz kişilerce yapılan muayeneler yasal olarak geçersiz kabul edilir ve iş kazasında sorumluluğu işverene yükler.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name="Slide 1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Belgelendirme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Gerçekleştirilen her periyodik kontrol, yönetmelik formatına uygun bir raporla belgelendirilmeli ve bu raporlar işyerinde her an denetime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Raporlarda ekipmanın kimlik bilgileri, muayene yöntemi, test sonuçları, muayeneyi yapan uzmanın bilgileri ve ekipmanın güvenli kullanımına dair kanaat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 periyodik kontrol verilerini dijital sistemlerde takip ederek bir sonraki kontrol tarihini kaçırmamalı ve bakım/onarım geçmişini güncel tutmalıdır.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düzenli tutulması, iş kazası incelemelerinde işverenin sorumluluğunu kanıtlaması açısından kritik öneme sahiptir; eksik kayıtlar yasal yaptırımlara neden olmaktadır.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name="Slide 1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Boru Hatlarında Sızdırmazlık ve Basınç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Boru hatlarında sızdırmazlık, İş Ekipmanlarının Kullanımında Sağlık ve Güvenlik Şartları Yönetmeliği uyarınca en kritik güvenlik parametresidir; hatlar işletmeye alınmadan önce tasarım basıncının üzerinde, yetkili personel tarafından mutlaka sızdırmazlık testlerine tabi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Sızdırmazlığı sağlayan conta ve keçe gibi elemanların seçimi, boru içerisinden geçen akışkanın kimyasal yapısı, sıcaklığı ve basınç değerlerine uygun olmalıdır; uygun olmayan malzeme kullanımı ani patlamalara veya tehlikeli madde sızıntılarına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boru hatlarında ani basınç dalgalanmalarını önlemek amacıyla emniyet ventilleri ve basınç tahliye sistemleri kurulmalı, bu sistemlerin ayarları düzenli aralıklarla kontrol edilmelidir; emniyet sistemlerinin devre dışı bırakılması veya kurcalanması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Sızdırmazlık testleri sırasında çevredeki çalışanların güvenliği için gerekli güvenlik şeritleri çekilmeli, test alanı izole edilmeli ve basınçlı hatta müdahale edilmeden önce hattın enerjisi kesilerek boşaltma (deşarj) işlemleri eksiksiz tamamlanmalıdır.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name="Slide 1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Bağlantı Elemanları ve Mekanik Bütünlük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Boru hatlarında kullanılan flanş, cıvata, somun ve kaynaklı bağlantıların mekanik bütünlüğü, 6331 sayılı İş Sağlığı ve Güvenliği Kanunu kapsamında işverenin güvenli çalışma ortamı oluşturma yükümlülüğü altındadır; bağlantı elemanları standartlara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Flanşlı bağlantılarda cıvataların sıkma torku, üretici talimatlarına ve tasarım standartlarına göre belirlenmeli, tüm cıvataların eşit oranda sıkıldığından emin olunmalıdır; dengesiz sıkma flanş yüzeyinde eğilmelere ve sızıntı noktalarına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Kaynaklı bağlantılar, sadece sertifikalı kaynakçılar tarafından ve ilgili standartlara uygun prosedürlerle gerçekleştirilmeli, kritik hatlardaki kaynak dikişleri tahribatsız muayene yöntemleriyle düzenli olarak kontrol edilerek çatlak veya korozyon riski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Bağlantı elemanlarının korozyona uğramaması için ortam koşullarına uygun kaplamalar tercih edilmeli, paslanan veya dişleri aşınan bağlantı elemanları onarılmaya çalışılmadan derhal yenisiyle değiştirilmeli, geçici çözümlerden (kaynakla yama vb.) kaçınılmalıdır.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name="Slide 1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ve Muayene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Boru hatlarının güvenli işletimi için periyodik kontroller, İş Ekipmanlarının Kullanımında Sağlık ve Güvenlik Şartları Yönetmeliği çerçevesinde yetkili kişilerce yapılmalı ve kontrol sonuçları işyeri dosyasında kayıt altına alınarak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Görsel muayene, hat boyunca herhangi bir deformasyon, sızıntı, korozyon veya titreşim olup olmadığını belirlemek için düzenli aralıklarla yapılmalı, özellikle hat destekleri ve askı sistemlerinin durumu kritik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Tahribatsız muayene (NDT) yöntemleri; ultrasonik kalınlık ölçümü, radyografik test veya manyetik parçacık testi gibi teknikler kullanılarak boru cidar kalınlığındaki azalmalar ve iç yapıdaki bozulmalar önceden tespit edilmeli, riskli bölgeler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süreçlerinde elde edilen veriler, işletmenin risk değerlendirmesi ile entegre edilmeli; belirlenen uygunsuzluklar için acil iyileştirme planları oluşturulmalı, hat üzerindeki risk seviyesi yüksek olan kısımlar için operasyonel kısıtlamalar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name="Slide 1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Onarım ve Operasyonel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Boru hatlarında bakım ve onarım faaliyetleri, 6331 sayılı İSG Kanunu'nun gereği olarak, enerji izolasyonu (LOTO - Kilitleme/Etiketleme) prosedürleri eksiksiz uygulanmadan kesinlikle başlatılmamalı, sistemdeki akışkanın tamamen tahliye edildiği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Korozyon koruması, boru hattının ömrünü uzatan en önemli bakım faaliyetidir; özellikle dış ortamdaki hatlar için boya, kaplama veya katodik koruma sistemlerinin işlerliği düzenli kontrol edilerek koruyucu tabakanın sürekliliği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 kaynaklı gevşemeleri önlemek için hat destekleri, kelepçeler ve sönümleyiciler periyodik olarak elden geçirilmeli; boru hatlarının genleşme ve büzülme payları (genleşme kompansatörleri) hareket kabiliyeti açısından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faaliyetleri sırasında kullanılan tüm el aletleri ve kaldırma ekipmanları işe uygun olmalı, çalışanlar gerekli kişisel koruyucu donanımları (iş ayakkabısı, baret, koruyucu gözlük, kimyasala dayanıklı eldiven) eksiksiz kullanarak işi tamamlamalıdır.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name="Slide 1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Basınçlı Kapların Güvenli İşletme Talimatları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kaplar, üretici tarafından sağlanan teknik dokümanlara ve İş Ekipmanlarının Kullanımında Sağlık ve Güvenlik Şartları Yönetmeliği esaslarına uygun şekilde işletilmelidir.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talimatları, cihazın izin verilen maksimum işletme basıncı, çalışma sıcaklığı ve kullanılan akışkanın özelliklerini içerecek şekilde hazırlanmalı ve operatörlerin kolayca erişebileceği bir noktada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Kapların üzerinde yer alan emniyet valfleri ve basınç düşürücüler, belirlenen periyotlarda kontrol edilmeli; yetkisiz kişilerin bu ekipmanlara müdahale etmesi kesinlikle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basıncı, ekipmanın tasarım sınırlarını hiçbir koşulda aşmamalıdır; basınç dalgalanmaları durumunda sistem otomatik olarak devre dışı bırakılacak şekilde kurgulanmalıdır.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Dokümantasyon ve Sürekli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yapılan tüm risk değerlendirme çalışmaları ve iş ekipmanlarına dair periyodik kontroller yazılı veya dijital ortamda kayıt altına alınmalıdır. Kayıtlar, işyerinde meydana gelebilecek olası bir iş kazası veya meslek hastalığı durumunda yasal süreçlerin yönetilmesi ve denetimlerde ibraz edilmesi gereken en önemli yasal kanıtlardır.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Dokümantasyon süreci sadece bir zorunluluk değil, aynı zamanda risklerin zaman içindeki değişimini izlemek için bir takip mekanizmasıdır. İş ekipmanında yapılan her değişiklik, yeni bir risk değerlendirmesi gerektirir ve bu değişiklikler mevcut kayıtlar üzerinde güncellenerek sistemin yaşayan bir yapıya sahip olması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name="Slide 1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Basınçlı Sistemlerde Acil Durum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basınçlı sistemlerde meydana gelebilecek sızıntı veya patlama riski için acil durdurma senaryoları önceden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artışı veya sızıntı tespit edildiğinde, sistemin enerjisi ve akışkan girişi otomatik olarak kesilmeli, ortam derhal tahliye edilerek yetkili personel müdahale için uyarılmalıdır.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anında kullanılacak olan yangın söndürme ekipmanları ve ilk yardım malzemeleri, basınçlı sistemlerin bulunduğu alanlara en yakın ve erişilebilir noktalara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Gerçekleştirilen acil durum tatbikatlarında, basınçlı kap operatörlerinin sistemin acil tahliye vanalarını nasıl kullanacakları uygulamalı olarak gösterilmeli ve olası bir kaza anında koordinasyon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name="Slide 1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Operatörler İçin Eğitim ve Yetkinlik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uyarınca, basınçlı kap operatörleri ekipmanın çalışma prensipleri ve riskleri konusunda özel eğitime tabi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programları, ekipmanın kullanım kılavuzunda yer alan teknik detayları kapsamalı ve operatörlerin acil durumlarda sergilemesi gereken davranış biçimlerini içerecek şekilde yapılandırılmalıdır.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Yetkinlik kazanan operatörlere, ekipmanın güvenli kullanımıyla ilgili yazılı veya sözlü değerlendirmeler yapılmalı; başarılı olanların yetkileri kayıt altına alınarak belgelendirilmelidir.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periyodik olarak tekrarlanması esastır; özellikle yeni ekipman alımı veya sistem değişikliği yapıldığında tüm operatörlerin yeni süreçler konusunda bilgilendirilmesi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name="Slide 1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Dokümantasyon ve Periyodik Kontrol Kayıtları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basınçlı kapların periyodik kontrolleri yetkili kuruluşlar tarafından yapılmalı ve sonuçlar resmi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kayıtları, ekipmanın kullanım ömrü boyunca saklanmalı ve denetimlerde ibraz edilmek üzere işyerinde hazır bulundurulmalıdır; kayıtsız hiçbir ekipman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işletme kayıtları, ekipmanın çalışma saatlerini, yapılan rutin kontrolleri ve varsa arıza bildirimlerini içerecek şekilde düzenli olarak tutulmalı ve sorumlu mühendis tarafından onaylanmalıdır.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 onarım faaliyetlerine dair tüm dokümanlar, yapılan işlemin kim tarafından, hangi tarihte ve hangi yöntemle gerçekleştirildiğini belirtecek şekilde arşivlenmelidir; bu kayıtlar sistemin izlenebilirliğini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name="Slide 1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Ekipmanlarında Amaca Uygunluk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işveren işe uygun ekipman seçmekle yükümlüdür; ekipman, yapılacak işin niteliğine ve çalışma ortamının risklerine tam uyum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seçimi sırasında işyerindeki özel koşullar, ergonomik faktörler ve çalışanların fiziksel özellikleri dikkate alınmalı; ekipmanın kullanım amacı dışına çıkılması, öngörülemeyen kaza risklerini artıracağı için kesinlikle yasaklanmalıdır.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gerektirdiği kapasiteye sahip olmayan veya çalışma ortamındaki risklere (nem, toz, yanıcı madde vb.) karşı korumasız olan aletlerin kullanımı, ekipmanın ömrünü kısaltmasının yanı sıra çalışan güvenliğini de ciddi düzeyde tehdit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Ekipmanın amaca uygunluğu, sadece teknik kapasiteyle değil, aynı zamanda cihazın üreticisi tarafından belirlenen kullanım sınırları ve güvenlik talimatları ile de doğrudan ilişkilidir; bu sınırlara riayet etmek yasal bir sorumluluktur.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name="Slide 1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Alet Seçimi ve Güvenlik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seçilen el aletleri CE işareti ve ilgili güvenlik standartlarına sahip olmalı, kalitesiz veya standart dışı aletler kesinlikle işyerine sokulmamalıdır.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Taşınabilir elektrikli el aletleri seçilirken, aletin yalıtım sınıfı çalışma ortamının iletkenlik durumuna (nemli veya ıslak zeminler) göre seçilmeli; bu durum elektrik çarpması riskini minimize eden en temel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alet seçimi, işin verimliliğini artırdığı gibi, çalışanın kas ve iskelet sistemi üzerindeki ergonomik yükünü de azaltarak meslek hastalıklarını önler; örneğin, vibrasyonlu bir aletin vibrasyon sönümleyici özellikli seçilmesi, el-kol sendromu riskini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alet seçiminde çalışanların da görüşlerini alarak uygulanan işin pratik zorluklarını anlamalı ve bu doğrultuda hem güvenli hem de kullanımı kolay olan ekipmanları temin ederek yasal sorumluluğunu yerine getirmelidir.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name="Slide 1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Kullanım ve Çalışma Şartları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ekipmanların güvenli kullanımı için gerekli eğitimleri vermek ve çalışma koşullarını denetlemekle mükelleftir; çalışanlar da verilen talimatlara uymakla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el aletleri kullanılırken kabloların zedelenmemesine, fiş ve priz bağlantılarının sağlamlığına dikkat edilmeli; özellikle hareketli kabloların keskin kenarlardan veya sıcak yüzeylerden geçirilmemesi, izolasyon hatalarını önlemek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uygun kişisel koruyucu donanım (KKD) kullanımı zorunludur; örneğin, taşlama veya kesme işlemi sırasında mutlaka koruyucu gözlük, iş eldiveni ve gerekirse kulak koruyucu kullanılmalı, bol kıyafetler makineye dolanma riski nedeniyle tercih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durdurulması gereken durumlarda (bakım, onarım, uç değiştirme), aletin enerji kaynağı ile bağlantısı tamamen kesilmeli; makinenin yanlışlıkla çalışmasını önlemek için kilitli veya güvenli duruş pozisyonuna getirilmesi yasal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name="Slide 1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ve Bakım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el aletleri ve elektrikli ekipmanlar düzenli bakıma tabi tutulmalı, arızalı veya hasarlı aletler derhal kullanım dışı bırakılarak tamir edilene kadar etiketlenmelidir.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 yetkili teknik personel veya kuruluşlar tarafından yapılmalı; kontrollerin sonuçları kayıt altına alınmalı ve gerektiğinde denetimlerde sunulmak üzere dosyalanmalıdır; belgelenmemiş bakım, geçersiz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süreçlerinde orijinal yedek parça kullanımı esastır; yan sanayi veya uygun olmayan parça kullanımı, aletin orijinal güvenlik mekanizmalarını devre dışı bırakarak beklenmedik arızalara ve iş kazalarına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günlük kullanımdan önce aletlerin dış gövdesini, anahtarlarını ve kablolarını gözle kontrol etmeli, herhangi bir anormallik sezdiklerinde derhal amirlerine bildirmeli; arızalı aletin çalışmaya devam etmesi, hem iş güvenliğini hem de yasal uyumu tehlikeye atar.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name="Slide 1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Güvenliğinde Topraklama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Yönetmeliği'ne göre topraklama, cihazların metal aksamlarının iletken bir hatla toprağa bağlanmasıdır; bu sistem, hata durumunda oluşan tehlikeli gerilimi toprağa ileterek hayati riskleri minimize etmeyi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Koruma topraklaması, cihaz gövdesinde oluşabilecek kaçak akımların insan vücudu yerine düşük dirençli toprak hattı üzerinden akmasını sağlayarak elektrik çarpması sonucu meydana gelebilecek ölümleri veya ağır yaralanmaları doğrudan engellemektedir.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topraklaması ise tesisin aktif bölümlerinin topraklanmasıdır; bu uygulama, sistemin kararlı çalışmasını ve gerilim seviyelerinin belirli bir değerde sabit tutulmasını sağlamak için kritik öneme sahip bir güvenlik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sistemlerinin direnç değerleri, yönetmelikler gereği yetkili elektrik mühendisleri tarafından periyodik olarak ölçülmeli ve sonuçlar raporlanarak işyeri dosyasında kayıt altına alınmalıdır; ölçüm değerleri yönetmelikteki sınırları aşmamalıdır.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name="Slide 1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Çift İzolasyonlu Ekipmanların Yapısı ve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Çift izolasyon (Sınıf II cihazlar), temel yalıtımın yanı sıra ilave bir yalıtım katmanına sahip cihazlardır; bu tasarım, cihazın dış metal yüzeylerinde elektrik bulunmasını engeller ve cihazın topraklanma ihtiyacını ortadan kaldırır.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tür el aletleri, üzerinde kare içinde kare sembolü ile tanımlanır; bu işaret, cihazın özel bir yalıtım korumasına sahip olduğunu ve kullanıcıyı elektrik çarpmalarına karşı yüksek seviyede koruduğunu gösteren uluslararası bir standarttır.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Çift izolasyonlu ekipmanlar, topraklama hattının bulunmadığı ortamlarda büyük avantaj sağlar; ancak yalıtımın fiziksel olarak delinmesi veya hasar görmesi durumunda koruma özelliği tamamen kaybolacağı için cihaz derhal kullanımdan çekilmelidir.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tüm elektrikli el aletleri düzenli olarak kontrol edilmelidir; kablo yalıtımı, çatlaklar veya yanık izleri gibi fiziksel hasarlar açısından detaylı denetim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name="Slide 1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Kaçak Akım Röleleri ile Hayat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röleleri (KAR), devredeki akımın giriş ve çıkış değerlerini sürekli karşılaştırarak hata akımını algılar; akım dengesizliği durumunda devreyi milisaniyeler içerisinde keserek elektrik çarpmasını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İnsan hayatı koruması için kullanılan rölelerin hassasiyeti 30mA seviyesindedir; 30mA'lik röle, hata akımını milisaniyeler içinde keserek ölümcül maruziyet süresini (akım × zaman) kalp fibrilasyonu eşiğinin altında tutar. Koruma, akımın 'zararsız' olmasından değil, çok hızlı kesilmesinden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koruma amaçlı kullanılan kaçak akım röleleri ise 300mA hassasiyetindedir; bu röleler, kablolardaki küçük kaçakları tespit ederek ısınma ve ark kaynaklı yangınların başlamasını engellemek için tesisatlarda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rölelerinin üzerinde bulunan test düğmesi, cihazın mekanik olarak çalıştığını doğrulamak için periyodik olarak kullanılmalıdır; test edilmeyen rölelerin mekanik olarak sıkışıp çalışmama riski her zaman mevcuttur.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Ekipmanlarında Kullanım Kılavuzu ve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her ekipman üreticisi tarafından hazırlanan kullanım kılavuzu ile birlikte temin edilmelidir; bu kılavuz ekipmanın güvenli kullanımına dair temel bilgileri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Kılavuzlar, ekipmanın kurulumu, kullanımı, temizliği ve acil durumlarda yapılacak müdahaleler hakkında detaylı talimatlar sunar; çalışanların bu dokümanları okuması ve anlaması iş güvenliği açısından hayati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ekipmanla birlikte verilen kullanım kılavuzlarının çalışanlar tarafından her an erişilebilir olmasını sağlamalı ve gerekirse dokümanları çalışanların anlayabileceği dilde özetleyerek sunmalıdır.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Kılavuzda belirtilen talimatlara aykırı yapılan her türlü işlem, ekipmanın garanti kapsamından çıkmasına ve ciddi iş kazalarına davetiye çıkarılmasına neden olabilir; bu nedenle kılavuzun dışına çıkılmamalıdır.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name="Slide 1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Elektrikli El Aletlerinde Periyodik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el aletlerinin kullanım öncesi görsel kontrolü, arızaların erken tespiti için hayati önem taşır; fiş, kablo ve gövde üzerinde herhangi bir aşınma, yanık veya çatlak olup olmadığı her vardiya başlangıcında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Kabloların keskin kenarlardan geçirilmemesi, ezilmemesi ve yağ veya kimyasal maddelerle temas etmemesi gerekir; bu tür dış etkenler yalıtımın ömrünü kısaltarak kısa devreye ve kullanıcı için tehlikeye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el aletleri yetkili kişiler tarafından yıllık olarak detaylı teknik muayeneden geçirilmelidir; bu kontroller kayıt altına alınmalı ve belgelenmelidir.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Arızalı veya hasarlı olduğu tespit edilen ekipmanlar, diğer çalışanlar tarafından kullanılmaması için derhal etiketlenmeli, enerji hattından ayrılmalı ve tamir edilmek üzere ilgili teknik birime veya servise gönderilmelidir.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name="Slide 1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Elektrikli El Aletlerinde Koruyucu Muhafazalar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tüm kesici ve hareketli aksamlar, çalışanı yaralanmalara karşı koruyacak şekilde sabit muhafazalarla donatılmalıdır; muhafazalar ekipmanın çalışmasını engellememeli ve kolayca sökülmemelidir.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Taşınabilir elektrikli el aletlerinde kullanılan muhafazalar, aletin güç kaynağına bağlı olduğu sürece yerinden çıkarılmamalı; muhafazasız kullanılan ekipmanlar ciddi uzuv kayıplarına ve iş kazalarına yol açtığı için derhal kullanım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Muhafazaların sağlamlığı ve işlevselliği, her çalışma öncesinde kontrol edilmeli; çatlak, gevşek veya eksik parça tespit edilen ekipmanlar, yetkili personel tarafından onarılmadan veya değiştirilmeden kesinlikle işleme alınmamalıdır.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 muhafazalar, operatörün elinin veya giysisinin döner aksama temas etmesini fiziksel olarak engelleyecek yapıda tasarlanmalıdır; bu koruyucular, ekipmanın ömrü boyunca standartlara uygun şekilde bakımlı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name="Slide 1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Alanında Koruyucu Siper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el aletleri ile yapılan çalışmalarda, fırlayan kıvılcım veya çapaklardan korunmak amacıyla iş parçası üzerine veya ekipman önüne uygun koruyucu siperler yerleştirilmelidir; bu siperler, şeffaf ve darbeye dayanıklı malzemeden üretilmiş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Taşınabilir aletlerde, siper kullanımı özellikle taşlama ve kesme işlemlerinde zorunludur; siperler, operatörün görüşünü kısıtlamayacak şekilde ayarlanmalı ve sürekli olarak temiz tutularak görüş netliği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işin niteliğine göre gerekli teknik önlemleri almakla yükümlüdür; koruyucu siperlerin yetersiz olduğu durumlarda toplu koruma önlemleri öncelikli olarak devreye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Siperlerin hasar görmesi veya görüşü engelleyecek şekilde çizilmesi durumunda, ekipman derhal durdurulmalı ve siper değişimi yapılmalıdır; hiçbir çalışma, koruyucu siper eksikliği ile devam ettirilmemelidir.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name="Slide 1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 Aletleri ile Çalışmada Kişisel Koruyucu Donanım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elektrikli el aletleri ile çalışırken yapılacak işe uygun olarak baret, gözlük, kulaklık ve eldiven gibi donanımlar eksiksiz ve uygun standartlarda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el aletlerinin titreşim ve gürültü risklerine karşı, operatörler tarafından titreşim sönümleyici eldivenler ve kulak koruyucular tercih edilmelidir; bu donanımlar, çalışanın iş verimini artırırken meslek hastalıklarını önlemede kritik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çalışanlara sağladığı KKD'lerin uygunluğunu periyodik olarak denetlemeli ve çalışanlara bu ekipmanların doğru kullanımı konusunda uygulamalı eğitimler vererek bilinç düzeyini yükseltmelidir.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kullanımı, makine üzerindeki muhafazaların yerini tutmaz; bu nedenle operatörler, kişisel koruyuculara güvenerek muhafazaları devre dışı bırakmamalı, her iki koruma yöntemini de bütünsel bir yaklaşımla uygulamalıdır.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name="Slide 1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Elektrikli El Aletlerinde Güvenli Kullanım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Taşınabilir elektrikli el aletleri kullanılmadan önce, kablo ve fiş bağlantılarında herhangi bir izolasyon hatası olup olmadığı kontrol edilmeli; elektrik kabloları ezilmeyecek veya kesilmeyecek şekilde çalışma alanından uzaklaştırılmalıdır.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Aletin tetik mekanizması ve hız ayarları, işe başlamadan önce boşta çalıştırılarak test edilmeli; herhangi bir anormal ses veya titreşim hissedildiğinde cihaz derhal güç kaynağından ayrılmalıdır.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ekipmanlar yalnızca kullanım kılavuzunda belirtilen amaçlar doğrultusunda ve eğitimli personel tarafından kullanılmalı; yetkisiz kişilerin aletlere müdahalesi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tamamlandığında veya mola verildiğinde, elektrikli aletlerin enerjisi kesilmeli ve ekipman güvenli bir şekilde, başkalarının erişemeyeceği veya zarar görmeyeceği bir alana yerleştirilmelidir.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name="Slide 1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Hasarlı Ekipmanların Hizmetten Çekilmesi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hasar görmüş veya güvenli çalışma özelliğini yitirmiş tüm el aletleri derhal kullanım dışı bırakılmalıdır. Arızalı ekipmanın kullanılmaya devam edilmesi, ciddi iş kazalarına ve uzuv kayıplarına yol açabilecek bir risk faktörü oluşturduğu için kesinlikle yasaklanmıştır.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kullandıkları ekipmanda herhangi bir çatlak, kırık, gevşek parça veya elektriksel bir sorun tespit ettikleri anda operasyonu durdurmalı ve durumu derhal amirine bildirmelidir. Ekipmanın arızalı olduğunun fark edilmesi, güvenli çalışma kültürünün temel bir parçasıdır ve bu konuda herhangi bir inisiyatif alınması kabul edilemez.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Hasarlı ekipman, diğer sağlam aletlerle karışmaması için çalışma alanından hemen uzaklaştırılmalı ve güvenli bir depolama alanına transfer edilmelidir. Ekipmanların karışması, dikkatsizlik sonucu sağlam alet yerine arızalı olanın tekrar alınmasına ve beklenmedik bir kaza yaşanmasına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arızalı ekipmanların takibi için sistematik bir süreç oluşturmalı ve bu ekipmanların kazara kullanıma girmesini engelleyecek fiziksel bariyerler veya ayrı bölmeler sağlamalıdır. İş güvenliği uzmanı veya ekipman sorumlusu, bu süreçlerin aksaksız işlemesini denetlemekle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name="Slide 1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Etiketleme ve Güvenlik Uyarıları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Hasarlı olduğu tespit edilen ekipmanlar, diğer çalışanların uyarıldığından emin olunması amacıyla 'Arızalı' veya 'Kullanma' ibareli etiketlerle işaretlenmelidir. Bu etiketleme sistemi, görsel bir iletişim aracı olarak kazaların önlenmesinde ilk savunma hattını oluşturur ve ekipmanın durumunu net bir şekilde ortaya koyar.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Etiketler, ekipmanın üzerinde kolayca görülebilecek bir noktaya, dayanıklı materyallerden üretilmiş olarak yerleştirilmeli ve olumsuz çevre koşullarında dahi okunabilirliğini korumalıdır. Okunamayan veya kopmuş etiketlerin varlığı, ekipmanın güvenli olduğu yanılgısını yaratarak yanlışlıkla kullanılmasına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Etiketleme işleminden sonra, ilgili ekipmanın neden arızalı olduğuna dair kısa ve öz bilgiler (arıza türü, tespit tarihi, bildiren kişi) etiket üzerine not edilmelidir. Bu bilgiler, ekipmanın onarım sürecini yürütecek teknik personelin işini kolaylaştıracak ve arızanın kök nedeninin daha hızlı analiz edilmesini sağlayacaktır.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etiketleme prosedürüne uyulmaması, 6331 sayılı İş Sağlığı ve Güvenliği Kanunu kapsamında iş güvenliği ihlali olarak değerlendirilir. Çalışanların bu uyarı levhalarını veya etiketlerini görmezden gelerek ekipmanı çalıştırması, hem kendileri hem de çalışma arkadaşları için telafisi zor sonuçlar doğurabilir.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name="Slide 1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Yetkili Personel ve Onarım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Arızalı veya hasarlı iş ekipmanlarının onarımı, yalnızca ilgili teknik konuda eğitim almış ve yetkilendirilmiş personel tarafından gerçekleştirilmelidir. Yetkisiz kişilerin kendi başlarına ekipman onarmaya çalışması, arızanın daha da büyümesine veya ekipmanın daha tehlikeli bir hale gelmesine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Onarım süreci boyunca, ekipmanın enerji kaynaklarıyla bağlantısı tamamen kesilmeli ve 'Etiketle-Kilitle' (LOTO) prosedürleri titizlikle uygulanmalıdır. Bu önlem, onarım sırasında ekipmanın yanlışlıkla çalıştırılmasını önleyerek teknik personelin fiziksel güvenliğini garanti altına alan temel bir mühendislik tedbiridir.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Onarım sonrası ekipmanın tekrar hizmete alınabilmesi için, yetkili personel tarafından gerekli güvenlik testlerinin yapılması ve ekipmanın orijinal güvenlik seviyesine döndüğünün doğrulanması şarttır. Test edilmemiş veya onaylanmamış bir ekipmanın tekrar kullanıma sunulması, İSG standartlarına aykırı bir davranıştır.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Onarım kayıtları, ekipmanın yaşam döngüsü boyunca tutulmalı ve 6331 sayılı Kanun gereği denetimlerde sunulmak üzere arşivlenmelidir. Bu kayıtlar, ekipmanın geçmiş arıza sıklığını izlememize ve periyodik bakım planlarımızı daha verimli hale getirmemize olanak tanır.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name="Slide 1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ve Kullanıcı Sorumluluğu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güvenli kullanımı sadece onarım süreciyle sınırlı değildir; periyodik kontrollerin aksatılmadan yapılması, olası arızaların daha meydana gelmeden önlenmesini sağlar. Kullanıcılar, her vardiya öncesi ekipmanlarını gözle kontrol etmeli ve herhangi bir anormallik hissettiklerinde durumu raporlamalıdır.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Kullanıcının ekipman üzerindeki sorumluluğu, cihazın temizliği, doğru saklama koşullarında muhafaza edilmesi ve amacı dışında kullanılmaması gibi temel kuralları kapsar. Bilinçli kullanıcı, ekipmanın çalışma sesindeki veya ısısındaki en ufak değişimi fark edebilir ve büyük arızaların önüne geçebilir.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periyodik kontrollerin yetkili muayene kuruluşları tarafından yapılmasını öngörür. Bu kontroller, ekipmanın tasarımına ve üretici talimatlarına uygun olarak gerçekleştirilmeli ve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çalışma ortamı, çalışanların kendi ekipmanlarına sahip çıkmasıyla başlar; bakımı yapılmış, kontrolleri tamamlanmış ve hasarsız ekipmanlar, verimliliği artıran ve kaza riskini minimuma indiren en güçlü İSG önlemidir. Unutmayın, güvenlik bir ekip işidir ve her çalışan bu sürecin aktif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name="Slide 1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 Aletlerinin Güvenli Muhafazası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aletleri, kullanılmadıkları zamanlarda nemden, tozdan ve mekanik darbelerden korunacak şekilde, kilitli dolaplarda veya özel takım panolarında muhafaza edilmelidir. Kesici ve delici aletlerin ağız kısımları, çalışanların kazayla yaralanmasını önlemek amacıyla koruyucu kılıflar ile kapatılmalı ve güvenli bir şekilde depolanmalıdır. İş Ekipmanlarının Kullanımında Sağlık ve Güvenlik Şartları Yönetmeliği uyarınca, ekipmanların saklama koşulları üretici talimatlarına uygun olarak düzenlenmeli ve yetkisiz kişilerin erişimi sınırlandırılmalıdır.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Seçimi ve Uygunluk Değerlendirmesi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Güvenli Kullanımı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Koruyucu Tertibatlar ve Güvenlik Donanımları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 Muayene ve Test İşlemleri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Onarım ve Modifikasyon İşlemleri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Eğitimi ve Yetkilendirme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ve Taşıma Ekipmanları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Kap ve Sistemler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Aletleri ve Taşınabilir Elektrikli El Aletleri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Ekipmanı Kullanımında Özel Riskler ve Kontrol Önlemleri (6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Bakımında Yasal Yükümlülükler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periyodik bakımların üretici talimatlarına ve mevzuat gerekliliklerine uygun şekilde yapılmasını zorunlu tutar; bakımsız ekipmanlar kaza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işlemleri, ekipmanın kullanım ömrünü uzatırken aynı zamanda emniyet donanımlarının işlevselliğini korur; arızalı veya bakımı aksatılmış ekipmanların kullanımı kesinlikle yasaklanmalıdır.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faaliyetleri sırasında ekipman enerjiden izole edilmeli, kilitli etiketleme sistemleri uygulanmalı ve yalnızca yetkili teknik personel tarafından müdahale gerçekleştirilmelidir; bu süreçler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kayıtları, iş müfettişlerinin denetimlerinde veya iş kazası durumlarında işverenin sorumluluğunu kanıtlayan en önemli belgelerdir; bu nedenle her bakım işlemi tarih ve yapan kişi bazında arşivlenmelidir.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name="Slide 2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Aletlerin Güvenli Taşınması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Taşınabilir el aletleri, özellikle keskin veya ağır olanlar, vücuda zarar vermeyecek şekilde uygun taşıma çantaları veya arabaları kullanılarak nakledilmelidir. Aletlerin ceplerde taşınması veya elden ele atılması yasaklanmalı, yüksekte çalışırken ise aletler düşmeyi engelleyecek emniyet halatları ile bağlanmalıdır. Elle Taşıma İşleri Yönetmeliği gereği, taşıma sırasında ergonomik kurallara dikkat edilmeli ve çalışanların aşırı yük altına girmesi önlenerek ekipmanların güvenli bir şekilde iş sahasına ulaştırılması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name="Slide 2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Kablo Güvenliği ve İzolasyon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el aletlerinin kabloları, çalışma sahasında takılma ve düşme risklerini önlemek için düzenli şekilde geçirilmelidir; kablolar asla keskin kenarların üzerinden geçirilmemeli veya ağır yüklerin altında ezilmemelidir. Kabloların izolasyonu düzenli olarak kontrol edilmeli, aşınma veya yıpranma tespit edildiğinde ekipman hemen kullanım dışı bırakılarak yetkili personel tarafından onarılmalıdır. İş Ekipmanlarının Kullanımında Sağlık ve Güvenlik Şartları Yönetmeliği kapsamında, elektrikli ekipmanların kablo bağlantıları test edilmeli ve nemli ortamlarda uygun yalıtımlı kablolar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name="Slide 2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Düzen ve Tertip</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 kullanılan tüm el aletleri, iş bitiminde belirlenen yerlerine geri bırakılmalı ve iş sahası atıklardan arındırılarak temiz tutulmalıdır; düzensiz bir çalışma ortamı, takılma ve çarpma gibi iş kazalarının başlıca nedenidir. 6331 sayılı İş Sağlığı ve Güvenliği Kanunu uyarınca işveren, işyerinde düzen ve tertibi sağlamakla yükümlüdür; düzenli bir çalışma ortamı hem kaza riskini azaltır hem de verimliliği artırır. Çalışanlar, vardiya sonunda kendi alanlarını düzenlemeli ve ekipmanların bir sonraki kullanıma hazır ve güvenli durumda olduğundan emin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name="Slide 2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ve Titreşim Maruziyeti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ve titreşim, endüstriyel tesislerde en sık karşılaşılan fiziksel risk etmenleridir; uzun süreli maruziyet işitme kaybı ve kas-iskelet sistemi hastalıklarına yol açabilir. Çalışanların Gürültü ile İlgili Risklerden Korunmalarına Dair Yönetmelik gereği, işveren maruziyetin kaynağında azaltılması için teknik ve idari önlemleri almakla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Maruziyetin belirlenmesi amacıyla işyerinde periyodik olarak gürültü ve titreşim ölçümleri yapılmalı, elde edilen veriler risk değerlendirme raporlarına işlenmelidir. Bu süreç, çalışanların maruz kaldığı seviyelerin sınır değerleri aşıp aşmadığını tespit etmek için kritik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kapsamında, maruziyetin en aza indirilmesi için iş ekipmanlarının seçimi ve çalışma sürelerinin planlanması gibi idari düzenlemeler önceliklendirilmelidir.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name="Slide 2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Sınır Değerleri ve Uygulamalar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maruziyet eylem değerlerini ve sınır değerleri net bir şekilde tanımlamıştır; düşük maruziyet eylem değerleri 80 dB(A), yüksek maruziyet eylem değerleri ise 85 dB(A) olarak belirlenmiştir. Bu değerlerin aşılması durumunda işveren, çalışanların gürültüye maruziyetini azaltacak bir eylem planı hazırlamak ve uygulamak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 açısından ise, el-kol titreşimi için günlük maruziyet sınır değeri 5 m/s2, tüm vücut titreşimi için ise 1,15 m/s2 olarak uygulanmaktadır. Bu sınır değerlerin aşılması durumunda, ilgili Çalışanların Titreşimle İlgili Risklerden Korunmalarına Dair Yönetmelik hükümleri gereği, işveren derhal gerekli düzeltici faaliyetleri başlatmalıdır.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 değerlerin takibi, işyerindeki tüm makinelerin teknik verileri ve kullanım süreleri üzerinden hesaplanarak yapılmalı; maruziyetin sınır değerleri aşmadığından emin olmak için düzenli kayıt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name="Slide 2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 (KKD)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ve idari önlemlerin riski tamamen ortadan kaldıramadığı durumlarda, Kişisel Koruyucu Donanımların İşyerlerinde Kullanılması Hakkında Yönetmelik gereği uygun KKD seçimi zorunludur. Gürültü için kulaklık veya kulak tıkacı, titreşim için ise titreşim emici eldivenler, çalışanın maruziyet seviyesine göre profesyonelce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seçimi yapılırken, ekipmanın gürültü azaltma oranı (SNR) veya titreşim sönümleme kapasitesi, maruz kalınan risk düzeyi ile uyumlu olmalıdır. Yanlış seçilen veya standart dışı donanımlar, koruma sağlamadığı gibi yanlış bir güvenlik algısı yaratarak riski artırabilir.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seçilen KKD'nin kullanımı konusunda çalışanlara uygulamalı eğitim vermeli ve donanımların düzenli olarak temizlenip hasar kontrolünden geçirilmesini sağlamalıdır. Hasarlı ekipmanlar derhal yenisiyle değiştirilmeli, çalışanların donanımı kullanması zorunlu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name="Slide 2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Gözetimi ve İzleme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çerçevesinde, gürültü ve titreşime maruz kalan çalışanların periyodik sağlık gözetimleri zorunludur. İşyeri hekimi tarafından yürütülen bu süreçte, odyometrik testler (işitme testleri) ve titreşime bağlı sinir sistemi taramaları düzenli aralıklarla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sonuçları, maruziyet sınır değerlerinin etkilerini izlemek ve erken tanı koymak için kullanılır; herhangi bir sağlık sorunu tespit edildiğinde işveren, çalışanın görevini sağlık durumuna uygun olacak şekilde düzenlemelidir. Bu, meslek hastalıklarının önlenmesinde en etkili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süreçleri sadece sağlık testlerini değil, aynı zamanda çalışma ortamındaki gürültü ve titreşim düzeylerinin de sürekli kontrolünü kapsar. İzleme kayıtları, olası bir denetimde yasal uyumun kanıtı olarak saklanmalı, işyeri hekimi ve İSG uzmanı ile işbirliği içinde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name="Slide 2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Elektrikli Ekipmanlarda İzolasyon ve Yalıtım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elektrik akımının iletken olmayan bir malzeme ile çevrelenerek istenmeyen noktalara geçişini engelleyen en temel koruma yöntemidir; periyodik olarak kabloların ve bağlantı noktalarının yalıtım direnci ölçülmelidir.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elektrikli ekipmanların yalıtım hasarları tespit edildiğinde cihaz derhal servis dışı bırakılmalı ve yetkisiz kişilerin müdahalesi kesinlikle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yalıtım bütünlüğü, çevresel faktörlere (nem, toz, ısı) bağlı olarak zamanla bozulabilir; bu nedenle çalışma ortamının özelliklerine göre IP koruma sınıfına sahip cihazlar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Kablolarda meydana gelen çatlaklar veya soyulmalar, elektrik arklarına ve kaçak akımlara neden olarak ciddi yaralanmalara yol açabilir; bu tür hasarlar onarılmaya çalışılmamalı, orijinal standartlara uygun şekilde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name="Slide 2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Topraklama ile Kaçak Akım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elektrikli cihazların metal gövdelerinin potansiyel farkını sıfırlayarak, hata durumunda akımın insan vücudu üzerinden değil, düşük dirençli yol üzerinden toprağa iletilmesini sağlayan hayati bir güvenlik sistemidir.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 hükümlerine göre, tüm elektrik tesisatları ve taşınabilir elektrikli el aletleri düzenli olarak topraklanmalı ve bu sistemin sürekliliği periyodik kontrollerle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sistemi sadece cihazları değil, çalışanları da dolaylı temas risklerine karşı korur; sistemin direnç değerlerinin uygunluğu yetkili elektrik mühendisleri tarafından ölçülerek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röleleri, topraklama sisteminin tamamlayıcısıdır ve küçük akım kaçaklarını bile milisaniyeler içinde algılayarak devreyi keser; bu rölelerin aylık olarak test butonları ile çalışırlığı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name="Slide 2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Ark Riski ve Korunma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arkı, hava üzerinden yüksek enerjili akım sıçraması sonucu oluşan ve binlerce derece sıcaklığa ulaşabilen patlamalardır; bu durum ciddi yanıklara, işitme kaybına ve basınç etkisine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Ark riskini azaltmak için ekipmanlar arasındaki çalışma mesafesi korunmalı ve ark oluşumunu tetikleyebilecek kısa devre risklerine karşı panolarda gerekli teknik önlemler (ark söndürücü hücreler vb.)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ark riski bulunan alanlarda risk değerlendirmesi yapmalı ve çalışanları bu özel tehlikeye karşı bilgilendirerek eğitmelidir.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Ark riski olan ortamlarda çalışma yapılacağı zaman, enerji kesilmeden işlem yapılmamalıdır; eğer zorunlu ise ark enerjisine dayanıklı özel kıyafetler ve ekipmanlar kullanılarak çalışma alanı sınırlandırılmalıdır.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Ekipmanlarının Kullanım Sınırları ve Kapasite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her ekipmanın tasarım amacına ve teknik kapasitesine uygun kullanılmasını şart koşar; ekipmanların kapasite sınırları asla aşılmamalıdır.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kaldırma veya işleme kapasitesinin üzerinde zorlanan ekipmanlarda metal yorgunluğu, aşırı ısınma veya mekanik kırılmalar meydana gelebilir; bu durum çalışanlar için ciddi yaralanma riski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kullanım sınırları, üretici tarafından belirlenen teknik parametrelerle sınırlandırılmıştır ve bu sınırlar ekipmanın üzerindeki etiketlerde veya teknik dokümanlarda açıkça belirtilmektedir; bu değerlere sadık kalınmalıdır.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ekipmanın kullanım sınırları konusunda eğitilmeli ve limitlerin zorlanması durumunda karşılaşılabilecek tehlikeler hakkında bilgilendirilmelidir; işveren, bu sınırların aşılmasını engelleyecek denetim mekanizmalarını kurmalıdır.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name="Slide 2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Elektriksel İşlerde Kişisel Koruyucu Donanım (KKD)</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işlerinde kullanılan KKD'ler (dielektrik eldivenler, yalıtkan ayakkabılar, yüz siperlikleri) Kişisel Koruyucu Donanımların İşyerlerinde Kullanılması Hakkında Yönetmelik standartlarına uygun olarak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Dielektrik eldivenler her kullanımdan önce hava sızdırmazlık testiyle kontrol edilmeli; delik, çatlak veya herhangi bir hasar tespit edilen eldivenler derhal kullanım dışı bırakılarak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Ark korumalı yüz siperlikleri ve yanmaz kıyafetler, ark patlaması anında yüzü ve vücudu termal etkilerden korur; bu donanımlar düzenli olarak temizlenmeli ve üretici talimatlarına uygun şekilde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seçimi, çalışılan voltaj seviyesine ve olası risklere göre yapılmalıdır; yanlış voltaj sınıfında kullanılan yalıtkan eldivenler, çalışanı korumak yerine sahte bir güven duygusu vererek riski artırabilir.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name="Slide 2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Mekanik Tehlikeler: Ezilme, Sıkışma ve Kesme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tehlikeler; hareketli parçaların bulunduğu iş ekipmanlarında, çalışanların vücut kısımlarının veya giysilerinin bu parçalara temas etmesi sonucu meydana gelen ezilme, sıkışma ve kesme risklerini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bu tür ekipmanların hareketli kısımları, temas riskini ortadan kaldıracak şekilde tasarlanmalı ve gerekli güvenlik önlemleri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Ezilme ve sıkışma riskleri genellikle dişliler, kayış-kasnak sistemleri veya pres makineleri gibi yüksek kuvvet uygulayan noktalarda yoğunlaşırken, kesme riskleri döner bıçaklı veya kesici ağızlı makinelerde ortaya çıkar.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sürecinde, ekipmanın çalışma prensibi detaylıca analiz edilerek, tehlikeli bölgeler belirlenmeli ve çalışanların bu bölgelere erişimini engelleyecek teknik düzenlemeler öncelikli olarak hayata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name="Slide 2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Koruyucu Donanımlar ve Muhafaza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hareketli parçalara erişimi engellemek için sabit muhafazalar, kilitli sistemler veya fiziksel bariyerler gibi koruyucu donanımlar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 muhafazalar, alet kullanılmadan açılamayacak şekilde sabitlenmeli ve ekipmanın çalışma sahasında güvenli bir bölge oluşturarak çalışanların tehlikeli alana girmesini fiziksel olarak kısıtlamalıdır.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Kilitli sistemler veya ışık perdeleri gibi aktif güvenlik donanımları, bir çalışan tehlikeli bölgeye yaklaştığında makineyi anında durduracak şekilde tasarlanmalı ve periyodik olarak işlevsellik testlerine tabi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Muhafazaların hasar görmesi, yerinden çıkması veya işlevini yitirmesi durumunda ekipman derhal durdurulmalı, onarım yapılmadan ve koruyucu sistemler tam çalışır hale getirilmeden kesinlikle kullanılmamalıdır.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name="Slide 2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Çalışma Mesafesi ve İşyeri Düzeni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yerleşimi, çalışanların hareket alanını kısıtlamayacak ve tehlikeli parçalarla kaza sonucu temas etme riskini en aza indirecek şekilde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bölgelerin çevresi, zemin üzerindeki sarı-siyah bantlar veya fiziksel işaretlemeler ile açıkça tanımlanmalı, yetkisiz kişilerin bu alanlara girmesi kesinlikle yasaklanmalıdır.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 arası mesafeler, hem operasyonel verimliliği sağlayacak hem de bir arıza durumunda müdahale edecek personelin güvenli bir şekilde çalışmasına imkan tanıyacak şekilde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düzeni ve temizliği, mekanik tehlikelerin önlenmesinde kritik rol oynar; zeminlerin kaygan olmaması veya geçiş yollarında malzeme bulunmaması, acil durumlarda kaçış ve müdahaleyi kolaylaştırır.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name="Slide 2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Sistemleri ve Güvenli Durdurma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kontrol cihazları; kazara çalışmayı önleyecek şekilde tasarlanmalı, net bir şekilde görülebilir olmalı ve acil durumlarda makineyi güvenli bir şekilde durdurabilmelidir.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durdurma butonları, operatörün kolayca ulaşabileceği yerlere yerleştirilmeli ve makinenin tüm hareketlerini anında durduracak şekilde doğrudan enerji kesme özelliğine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onarım veya sıkışan parçaya müdahale gibi durumlarda, Enerji Kesme (LOTO) prosedürleri uygulanmalı; ekipman enerjisi kesilip kilitlenmeden asla tehlikeli bölgeye el ile müdahale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sistemlerinin periyodik kontrolleri, İş Ekipmanlarının Kullanımında Sağlık ve Güvenlik Şartları Yönetmeliği kapsamında yetkili kişilerce yapılmalı ve kontrol sonuçları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name="Slide 2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Riskler: Duruş Bozuklukları ve Tekrarlı Hareketler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statik duruşlar (uzun süre aynı pozisyonda oturma veya ayakta kalma), kasların sürekli kasılmasına ve kan dolaşımının yavaşlamasına neden olarak dokularda yorgunluk birikimine yol açar; bu durum İş Ekipmanlarının Kullanımında Sağlık ve Güvenlik Şartları Yönetmeliği uyarınca risk faktörü olarak tanımlanmıştır.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Tekrarlı hareketler (aynı uzvun sürekli aynı döngüde çalışması), doku üzerindeki mekanik stresin birikmesine neden olur; özellikle üretim hattındaki montaj işlerinde bu tekrarlar, tendon ve kas yapılarını zorlayarak uzun vadeli hasar potansiyeli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Uygunsuz duruşlar (belin bükülmesi, omuzların yukarıda kalması veya boynun eğilmesi), omurga üzerindeki yükü artırır; iş ekipmanlarının tasarımı, çalışanın doğal postürünü koruyacak şekilde ayarlanmalı ve zorlayıcı fiziksel hareketlerden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temposunun yoğunluğu, çalışanların dinlenme aralıklarını atlamasına veya hatalı duruş pozisyonlarını düzeltmemesine yol açar; işveren, 6331 sayılı İSG Kanunu gereği çalışanların maruz kaldığı bu fiziksel yükleri azaltmak için gerekli organizasyonel düzenlemeleri yapmalıdır.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name="Slide 2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Kas-İskelet Sistemi Rahatsızlıkları ve Belirtileri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Kas-iskelet sistemi rahatsızlıkları (KİSR), vücudun destek yapılarını (kaslar, tendonlar, bağlar ve sinirler) etkileyen, genellikle yavaş gelişen ancak kronikleştiğinde iş gücü kaybına neden olan sağlık sorunlarıdır; erken teşhis, tedavi sürecinin başarısı açısından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Belirtiler genellikle etkilenen bölgede ağrı, sızlama, uyuşma, karıncalanma, güç kaybı veya hareket kısıtlılığı şeklinde ortaya çıkar; çalışanların bu semptomları geçici yorgunluk olarak görmeyip işyeri hekimine bildirmesi, hastalığın ilerlemesini durdurmak için hayati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Kronik hale gelen rahatsızlıklar, çalışanın sadece iş hayatını değil, sosyal ve günlük yaşam kalitesini de ciddi şekilde düşürür; bu durum, 6331 sayılı İSG Kanunu kapsamında meslek hastalığı riski taşır ve işyerinde sağlık gözetimi süreçlerinin etkin işletilmesini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yaşanabilecek KİSR vakalarının kayıt altına alınması, risk değerlendirmesi süreçleri için temel veri kaynağıdır; bu kayıtlar, hangi departmanlarda veya hangi iş ekipmanlarında riskin daha yüksek olduğunu belirleyerek proaktif önlemlerin alınmasına olanak tanır.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name="Slide 2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Prensipler ve İş İstasyonu Tasarımı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istasyonu tasarımı, çalışanın fiziksel ölçüleri ile ekipmanın çalışma yüksekliğini uyumlu hale getirmeyi hedefler; ekipmanlar, dirsek hizasında veya işin türüne göre uygun seviyede konumlandırılarak kas gerginliği minimize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prensipler; aydınlatma, gürültü düzeyi, çalışma alanı genişliği ve kullanılan ekipmanların tutuş kolaylığı gibi unsurları da içerir; İş Ekipmanlarının Kullanımında Sağlık ve Güvenlik Şartları Yönetmeliği, bu ekipmanların ergonomik açıdan uygun olmasını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Ayarlanabilir çalışma sandalyeleri, masalar ve destek üniteleri, farklı fiziksel özelliklere sahip çalışanların aynı ekipmanı güvenli kullanmasını sağlar; ekipman seçimi sırasında, çalışanın vücut mekaniğini bozmayacak tasarımlar tercih edilmeli ve kullanım talimatları ergonomiye uygun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 içindeki tüm ekipmanlar, sık kullanılan malzemelere erişimin kolay olduğu ve gereksiz vücut bükülmelerini engelleyecek bir düzenle yerleştirilmelidir; bu düzen, hareket verimliliğini artırırken aynı zamanda fiziksel zorlanmaları da engeller.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name="Slide 2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Risklerin Azaltılması ve İyileştirme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Risklerin azaltılmasında öncelik, tehlikeli iş ekipmanının ergonomik olanla değiştirilmesi veya mühendislik önlemleriyle (otomasyon, yardımcı taşıma araçları) fiziksel yükün ortadan kaldırılmasıdır; bu süreç, 6331 sayılı İSG Kanunu'ndaki kontrol hiyerarşisine dayanır.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önlemler kapsamında, iş rotasyonu uygulanarak çalışanların aynı kas grubunu kullanmaları engellenmeli ve sık molalarla kasların toparlanması sağlanmalıdır; bu molalar, verimliliği düşürmez aksine uzun vadeli sağlığı koruyarak performansı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eğitimler, çalışanların kendi çalışma alanlarında riskleri fark etmelerini ve doğru ekipman kullanım alışkanlıkları kazanmalarını sağlar; eğitim sonrası yapılan uygulamalı kontroller, iyileştirme süreçlerinin sürekliliğini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iyileştirme (kaizen) yaklaşımıyla, çalışma ortamındaki riskler periyodik olarak yeniden değerlendirilmeli ve çalışanlardan gelen geri bildirimler dikkate alınarak ekipmanlar veya iş süreçleri güncellenmelidir; güvenli ve sağlıklı bir çalışma ortamı, ortak sorumlulukla inşa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name="Slide 2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Patlayıcı Ortam Ekipman Seçimi (Ex-Ekipman)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ortamlarda kullanılan ekipmanlar, Çalışanların Patlayıcı Ortamların Tehlikelerinden Korunması Hakkında Yönetmelik hükümlerine uygun olarak seçilmelidir. Bu ekipmanlar, ortamdaki gaz veya tozun tutuşma riskine karşı özel koruma sınıflarına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Ex-proof cihazlar, üretici tarafından belirlenen teknik özelliklere uygun monte edilmeli ve asla modifiye edilmemelidir. Ekipman üzerindeki Ex işareti, cihazın ilgili standartlara uygunluğunu ve patlayıcı ortamda güvenle çalışabileceğini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seçimi yapılırken ortamın zon sınıflandırması göz önünde bulundurulmalıdır; Zon 0, Zon 1 veya Zon 2 alanları için gereken koruma seviyeleri farklılık gösterir. Yanlış seçim patlama riskine davetiye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patlayıcı ortamlarda hangi cihazların kullanılabileceği konusunda eğitilmeli ve ekipmanlarda oluşabilecek hasar veya korozyon durumunda derhal bildirimde bulunmalıdır. Güvenli çalışma, ekipman bütünlüğünün korunmasıyla doğrudan ilişkilidir.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Ekipmanlarının İncelenmesi ve Denetimi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 ekipmanlarının kullanımı öncesinde ve belirli aralıklarla uzmanlar tarafından incelenmesi işverenin temel sorumlulukları arasında yer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İnceleme süreçleri, ekipmanın görsel kontrolü, işlevsellik testleri ve güvenlik donanımlarının (acil durdurma, sensörler) doğrulanmasını kapsar; hatalı ekipmanlar derhal hizmet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incelemeleri, periyodik olarak yetkili kurumlarca yapılan kontrollerin yanı sıra günlük olarak operatörler tarafından da yapılmalı ve herhangi bir anormallik durumunda amirlere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İnceleme sonuçlarının kayıt altına alınması, iş güvenliği kültürünün bir parçasıdır; düzenli inceleme yapılan işyerlerinde kaza oranlarının daha düşük olduğu istatistiksel verilerle desteklenmektedir.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name="Slide 2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Ateşleme Kaynaklarının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ortamların oluştuğu yerlerde ateşleme kaynaklarının kontrolü, Çalışanların Patlayıcı Ortamların Tehlikelerinden Korunması Hakkında Yönetmelik çerçevesinde temel bir güvenlik önlemidir. Statik elektrik, açık alev, kıvılcım ve sıcak yüzeyler patlamayı tetikleyebilir.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tüm elektrikli ekipmanların topraklanması ve statik elektrik birikimini önleyici önlemler alınmalıdır. Özellikle yanıcı sıvıların transferi sırasında iletken hatların sürekliliği mutlaka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çalışma yapılacak alanlarda mutlaka Çalışma İzin Sistemi uygulanmalı ve ortamda yanıcı gaz ölçümü yapılmalıdır. Ortamın patlayıcı sınırın altında olduğundan emin olunmadan hiçbir ateşleme kaynağına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Personelin yanlarında taşıdığı kişisel eşyalar konusunda sıkı denetimler yapılmalıdır. Patlayıcı ortam sahalarına girişlerde, kıvılcım çıkarmayan özel el aletleri ve antistatik ayakkabılar kullanılması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name="Slide 2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Patlayıcı Ortam (Zon) Sınıflandırması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uyarınca, patlayıcı ortamlar oluşma sıklığına göre Zon 0, Zon 1 ve Zon 2 olarak sınıflandırılır. Zon 0, patlayıcı ortamın sürekli mevcut olduğu tehlikeli alandır.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Zon 1, normal çalışma koşullarında patlayıcı ortamın ara sıra oluşabileceği alanları temsil ederken, Zon 2 ise patlayıcı ortamın normal çalışmada oluşmadığı ancak oluşursa bile kısa süreli olduğu bölgelerdir.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 sınıflandırması işyeri risk değerlendirmesinin bir parçasıdır ve tüm çalışanlar tarafından kolayca görülebilir şekilde işaretlenmelidir. Alanların sınırları net bir şekilde belirlenmeli ve uyarı levhaları asılmalıdır.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Sınıflandırılmış bölgelerde yapılacak değişiklikler, güncel zon haritasına göre yeniden değerlendirilmelidir. Yanlış zon tanımı, ekipmanların yetersiz kalmasına ve koruma sistemlerinin etkisizleşmesine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name="Slide 2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Kontroller ve Uygunluk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ortamda kullanılan tüm ekipmanların periyodik kontrolleri, İş Ekipmanlarının Kullanımında Sağlık ve Güvenlik Şartları Yönetmeliği esaslarına göre yetkili teknik personel tarafından gerçekleştirilmelidir. Kontrol kayıtları mutlaka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mekanik ve elektriksel parçaları düzenli bakım programlarına dahil edilmeli; özellikle conta, sızdırmazlık elemanları ve kablo girişleri kontrol edilmelidir. Hasar görmüş parçalar orijinali ile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ortamların sürekliliğini denetlemek için kullanılan gaz algılama sistemleri, periyodik olarak kalibre edilmeli ve test edilmelidir. Bu sistemlerin çalışmaması, tehlikeli gaz birikiminin tespit edilememesine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 sırasında, ekipmanın patlayıcı ortama uygunluk sertifikasının geçerliliği ve üzerinde herhangi bir yetkisiz değişiklik yapılıp yapılmadığı denetlenmelidir. Güvenlik, ekipmanın tüm ömrü boyunca sürdürülmelidir.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name="Slide 2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Ekipmanlarında İzolasyon ve Mühendislik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tehlikeyi kaynağında yok etmek veya çalışanla tehlike arasındaki fiziksel teması kesmek için uygulanan en etkili yöntemdir; makine koruyucuları ve acil durdurma butonları bu kapsamda değerlendirilir.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kontrolleri, iş ekipmanının tasarım aşamasında veya sonradan yapılan modifikasyonlarla riskleri azaltmayı hedefler; gürültü yalıtımı veya otomatik besleme sistemleri gibi teknik iyileştirmeler bu gruba girmektedir.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bu önlemlerin periyodik olarak kontrol edilmesi ve işlevselliklerinin korunması işverenin temel yasal yükümlülükleri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aşamada ekipmanın güvenli çalışma sınırları belirlenmeli ve tüm çalışanlar bu teknik güvenlik donanımlarının amacı konusunda detaylı bilgilendirilmelidir; teknik donanım, çalışan ihmalini büyük ölçüde telafi edebilir.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name="Slide 2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İdari Kontroller ve Güvenli Çalışma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kontroller, teknik önlemlerin yetersiz kaldığı durumlarda çalışan davranışlarını ve çalışma süreçlerini düzenleyerek riski minimize etmeyi amaçlar; vardiya düzenlemeleri ve rotasyonlar bu kapsamdadır.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gereğince işveren, risk değerlendirmesi sonuçlarına göre işin yapılış şeklini gözden geçirmeli ve çalışanlara güvenli çalışma prosedürlerini içeren talimatlar hazırlamalıdır.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 ve etiketleme sistemleri, tehlikeli bölgelerin sınırlandırılması ve uyarı levhalarının stratejik noktalara yerleştirilmesi, çalışanların riskli alanlara erişimini kısıtlayan en temel idari önlemlerden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faaliyetleri, idari kontrollerin ayrılmaz bir parçasıdır; çalışanların iş ekipmanını kullanma yetkinlikleri düzenli olarak ölçülmeli ve sertifikasyon süreçleri güncel tutulmalıdır; bu, hukuki sorumluluğun paylaşılmasını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name="Slide 2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 (KKD) Uygulaması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KKD kullanımı kontrol hiyerarşisinin en son basamağıdır ve diğer önlemlerle riskin giderilemediği durumlarda başvurulan zorunlu bir uygulamadır.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seçimi, yapılacak işin türüne ve maruz kalınacak risklere göre (kimyasal, mekanik, elektriksel) belirlenmeli; donanımın TSE standartlarına uygunluğu ve CE işareti taşıması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çalışanlara KKD'leri ücretsiz olarak temin etmeli ve bunların temizlik, bakım, onarım ve yedek parça değişimlerini periyodik olarak gerçekleştirmelidir; KKD kullanımı çalışan için bir haktır.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kendilerine sağlanan KKD'leri kullanım talimatlarına uygun şekilde kullanmakla ve donanımda bir hasar gördüklerinde durumu derhal işverene bildirmekle yükümlüdürler; bilinçli kullanım kaza riskini düşürür.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name="Slide 2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Önlemlerinin Denetimi ve Sürekliliği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çerçevesinde, uygulanan tüm kontrol önlemleri sürekli izlenmeli ve ekipmanlarda yapılan her değişiklikte risk değerlendirmesi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süreçleri, sadece kaza anında değil, düzenli aralıklarla yapılan saha gözetimleri ve iş güvenliği uzmanlarının periyodik raporlamaları ile objektif bir şekilde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Ramak kala olayların kayıt altına alınması, mevcut kontrol önlemlerindeki zayıflıkları tespit etmede en güçlü veridir; bu veriler, iyileştirme faaliyetlerinin temelini oluşturur ve kazaları önleyici stratejiler geliştirilmesini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Süreklilik ilkesi gereği, kontrol önlemlerinin etkinliği her yıl değerlendirilmeli ve gerektiğinde teknolojik gelişmeler doğrultusunda revize edilerek iş sağlığı ve güvenliği kültürü geliştirilmelidir; denetim bir sonuçtur.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name="Slide 2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İş Ekipmanları Yönetmeliği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name="Slide 228">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Ekipmanı Kullanımında Eğitim Şartı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her türlü iş ekipmanı sadece bu ekipmanı kullanmak üzere özel eğitim almış personel tarafından kullanılmalıdır. Eğitimler, ekipmanın teknik özelliklerini, çalışma prensiplerini ve olası risklerini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süreci, teorik bilgilerin yanı sıra pratik uygulamaları da içermelidir; ekipmanın güvenli bir şekilde çalıştırılması, acil durdurma mekanizmaları ve günlük kontrol prosedürleri konusunda yeterlilik sağlanmalıdır. Eğitim sonunda personelin başarısı değerlendirilerek belgelendirilmesi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ekipmanı kullanacak personelin seçimi ve eğitiminde 6331 sayılı İş Sağlığı ve Güvenliği Kanunu kapsamında sorumludur. Eğitim eksikliği olan personelin ekipmanı kullanmasına kesinlikle izin verilmemeli, ekipman başında yetkisiz girişleri önleyici tedbirler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eğitimleri, kullanılan ekipmanın tipine, kapasitesine ve çalışma ortamının özelliklerine göre periyodik olarak güncellenmelidir. Değişen teknoloji veya yeni ekipman alımlarında, personelin tekrar eğitime tabi tutulması iş güvenliği açısından kritik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Yetkilendirme Süreci ve Görevlendirme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 kullanacak personelin belirlenmesi ve yetkilendirilmesi, işveren veya işveren vekili tarafından yazılı bir görevlendirme ile yapılmalıdır. Bu süreç, personelin fiziksel ve zihinsel yeterliliğinin de dikkate alınmasını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Yetkilendirme kriterleri, İş Ekipmanlarının Kullanımında Sağlık ve Güvenlik Şartları Yönetmeliği'ne uygun olarak belirlenmelidir. Yetkilendirilen personelin sicil dosyasına, aldığı eğitimler, sertifikalar ve görev tanımı açıkça işlenmeli, böylece denetimlerde izlenebilirlik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 belgesi olmayan personelin ekipmana müdahale etmesi, hem hukuki hem de cezai sorumluluk doğurur. İşveren, yetkilendirme prosedürünü işyerinde görünür kılmalı ve tüm çalışanların kimin hangi ekipmanı kullanmaya yetkili olduğunu bilmesini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Yetkilendirme, sadece bir belge verme süreci değil, aynı zamanda personelin ekipman üzerindeki hakimiyetini ve güvenlik bilincini onaylama sürecidir. Yetkili personel, ekipmanın güvenli kullanımından birinci derecede sorumlu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Erişim Kontrolü ve Güvenlik Tedbirleri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ekipmanlarına yetkisiz erişimi engellemek için fiziksel ve idari kontrol önlemleri alınmalıdır. Ekipmanların bulunduğu alanlar, gerektiğinde kilitli sistemler, bariyerler veya giriş-çıkış kart okuyucuları ile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üzerindeki kontrol panelleri, yetkisiz kişilerin çalıştırmasını önlemek amacıyla anahtarlı kilitler veya şifreleme sistemleri ile donatılmalıdır. İş Ekipmanlarının Kullanımında Sağlık ve Güvenlik Şartları Yönetmeliği, bu tür fiziksel kısıtlamaların önemini vurgular.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 güvenlik işaretleri ve uyarı levhaları, ekipmanların sadece yetkili personel tarafından kullanılacağını açıkça belirtmelidir. Erişimin sınırlandırılması, aynı zamanda ekipmanların periyodik bakım süreçlerinde de hayati bir güvenlik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ekipmanların güvenli bir şekilde muhafaza edilmesinden ve çalışma saatleri dışında yetkisiz erişime kapatılmasından sorumludur. Erişim kontrolü, kaza riskini minimuma indiren en temel mühendislik önlemlerinden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İzlenebilirlik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kullanımına ilişkin tüm yetkilendirme kayıtları, eğitim belgeleri ve periyodik kontrol raporları düzenli olarak tutulmalıdır. Çalışanların İş Sağlığı ve Güvenliği Eğitimlerinin Usul ve Esasları Hakkında Yönetmelik gereği, bu kayıtlar yasal denetimlerde sunulmak üzere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sistemleri, ekipmanı en son kimin kullandığı, kullanım süresi ve herhangi bir arıza bildirimi olup olmadığı gibi verileri içermelidir. Dijital veya fiziksel log defterleri, sorumlulukların takibini kolaylaştıran temel araçlardır.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ekipmanların kullanım kaydını tutmakla yükümlüdür; bu kayıtlar hem iş kazalarının kök neden analizinde hem de ekipmanların ömrünün takip edilmesinde kullanılır. Eksik kayıt tutulması, denetimlerde ciddi idari yaptırımlara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süreci, sadece bir bürokratik işlem değil, güvenlik kültürünün bir parçasıdır. Doğru tutulan kayıtlar, yetkili personelin performansını ve ekipmanların güvenli çalışma durumunu sürekli izlememize olanak tanır.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Ekipmanlarında Görsel Kontrol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kullanımından önce, operatörler tarafından ekipmanın dış görünüşü, kabloların bütünlüğü, bağlantı noktalarının sağlamlığı ve sızıntı olup olmadığı kontrol edilmelidir. Bu görsel denetim, İş Ekipmanlarının Kullanımında Sağlık ve Güvenlik Şartları Yönetmeliği gereği güvenli çalışma ortamı oluşturmanın ilk adımıdır.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hareketli aksamlarında herhangi bir çatlak, deformasyon veya aşınma olup olmadığı dikkatle incelenmelidir. Ekipman üzerinde görülen en küçük bir anormallik, daha büyük mekanik arızaların öncüsü olabilir ve derhal amirine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donanımlarının (uyarı etiketleri, koruyucu kapaklar) yerinde ve okunabilir olduğu teyit edilmelidir. Eğer uyarı levhaları silinmiş veya görünmez hale gelmişse, ekipman güvenli kabul edilmemeli ve gerekli düzeltmeler yapılana kadar kullanım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Görsel inceleme sadece dış yüzeyle sınırlı kalmamalı, ekipmanın çevresindeki alanın da çalışma için güvenli olup olmadığı gözlemlenmelidir. Takılma, düşme veya çarpma riski yaratan çevresel unsurlar, ekipman çalıştırılmadan önce temizlenmelidir.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Donanımları ve Acil Durdurma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ve ekipmanlarda bulunan tüm güvenlik koruyucularının, acil durdurma butonlarının ve sınır anahtarlarının aktif ve çalışır durumda olduğu, kullanım öncesi mutlaka test edilmelidir. Bu bileşenler, İş Ekipmanlarının Kullanımında Sağlık ve Güvenlik Şartları Yönetmeliği uyarınca iş kazalarını önleyen temel unsurlardır.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durdurma butonlarının erişilebilirliği, ekipman çevresinde herhangi bir engel bulunmadığı ve butonların mekanik olarak takılmadan çalışabildiği periyodik olarak kontrol edilmelidir. Acil bir durumda saniyelik tepkiler hayati önem taşır; bu nedenle butonların işlevselliğinden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Hareketli parçaları koruyan fiziksel bariyerlerin (kafes, kapak) yerine tam oturduğu ve kilit mekanizmalarının aktif olduğu kontrol edilmelidir. Eğer bir koruyucu bariyer devreden çıkarılmışsa veya arızalıysa, ekipman kesinlikle çalıştırılmamalı, bakım ekiplerine haber verilerek gerekli onarım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sensörleri ve ışık perdeleri gibi elektronik koruma sistemlerinin, üretici talimatlarına uygun şekilde devreye girip girmediği gözlemlenmelidir. Bu sistemlerin bypass edilmesi veya devre dışı bırakılması, ciddi yaralanmalara davetiye çıkarır ve mevzuata göre kesinlikle yasaktır.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Fonksiyonel Testleri ve Çalıştırma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Ekipmanın yüke girmeden önce, boşta çalıştırılarak tüm fonksiyonlarının (ileri-geri hareketi, hız ayarları, durma mesafesi) düzgün çalıştığı kontrol edilmelidir. İş Ekipmanlarının Kullanımında Sağlık ve Güvenlik Şartları Yönetmeliği (EK-III), bu tür fonksiyonel testlerin her çalışmaya başlamadan önce (günlük) yapılmasını öngörür.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çalıştırıldığında alışılmadık bir ses, aşırı titreşim veya yanık kokusu gibi belirtiler olup olmadığı dinlenmelidir. Bu tür duyusal gözlemler, iç aksamdaki mekanik yorgunluğun veya yağlama eksikliğinin ilk işaretleri olabilir ve anında müdahale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ekipmanın kumanda paneli üzerindeki göstergelerin ve uyarı ışıklarının normal değerlerde olduğunu doğrulamalıdır. Basınç, sıcaklık veya akım gibi kritik verilerin normal aralıkta seyretmemesi durumunda, ekipman durdurulmalı ve teknik bir arıza olup olmadığı araştırılmalıdır.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Fonksiyonel testler tamamlanmadan ekipman ile işe başlanmamalı, yapılan kontrollerin sonuçları işletme prosedürlerine uygun şekilde değerlendirilmelidir. Ekipmanın temel işlevlerini yerine getiremediği durumlarda, geçici çözümlerle çalışmaya devam etmek yerine profesyonel bakım desteği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Ekipmanlarının Amaca Uygun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işveren, seçilen ekipmanın yapılacak işe tam olarak uygun olmasını sağlamak zorundadır; ekipman, işin gerektirdiği kapasiteye ve teknik özelliklere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doğasına uygun olmayan ekipman kullanımı, ekipmanın aşırı yüklenmesine ve mekanik arızalara yol açarak ciddi iş kazalarını tetikleyebilir; bu nedenle seçim aşamasında üretici kılavuzları ve teknik veriler mutlaka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seçimi yapılırken operasyonel ihtiyaçlar, işin süresi ve yapılacak işin karmaşıklık düzeyi detaylıca analiz edilmeli, ekipmanın kullanım amacı dışına çıkılmasına kesinlikle müsaade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ekipmanın sadece tasarım amacına uygun faaliyetlerde kullanılmasını sağlamakla kalmamalı, aynı zamanda bu uygunluğu periyodik olarak kontrol ederek süreç yönetimini sürekli güncel tutmalıdır.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Kayıtları ve Raporlama Yükümlülükleri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öncesi yapılan kontrollerin sonuçları, işyeri tarafından belirlenen kontrol formlarına veya dijital takip sistemlerine düzenli olarak işlenmelidir. 6331 sayılı İş Sağlığı ve Güvenliği Kanunu uyarınca, bu kayıtlar denetimler sırasında sunulması gereken yasal belgelerdir.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ekipmanın kontrol edildiği tarihi, saati, kontrolü yapan kişinin adını ve ekipmanda herhangi bir aksaklık tespit edilip edilmediğini açıkça içermelidir. Eksiksiz tutulan kayıtlar, olası bir iş kazası durumunda sorumlulukların belirlenmesinde en güçlü kanıt niteliği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kusurların, arızaların veya giderilen küçük hataların raporlanması, ekipmanın genel bakım planına dahil edilmesini sağlar. Bu sayede ekipmanın ömrü uzatılırken, uzun vadeli arızaların önüne geçilerek işletme verimliliği de korunmuş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kontrol sonrası ekipman kullanım dışı bırakılmışsa, bu durumun kayıt altına alınması ve diğer çalışanların bilgilendirilmesi için ekipman üzerine uygun uyarı etiketleri asılmalıdır. Kayıtların güncelliği, iş güvenliği kültürünün ve şeffaf yönetim anlayışının bir göstergesidir.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Ekipmanlarında Yazılı Çalışma Talimatları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her türlü iş ekipmanının kullanımına ilişkin ayrıntılı yazılı talimatları hazırlamakla yükümlüdür (İş Ekipmanlarının Kullanımında Sağlık ve Güvenlik Şartları Yönetmeliği). Talimatlar, ekipmanın güvenli kullanımı için gerekli tüm teknik detayları ve güvenlik önlemlerini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Hazırlanan talimatlar, ekipmanı kullanacak personelin kolayca erişebileceği yerlerde bulundurulmalı ve anlaşılır bir dille kaleme alınmalıdır. Teknik terminoloji kullanılan durumlarda, çalışanların anlayabileceği basit açıklamalar eklenerek talimatların işlevselliği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Talimatlar sadece kullanım aşamasını değil, ekipmanın kurulumu, sökümü ve acil durumlarda yapılacak müdahaleleri de kapsamalıdır. Bu süreçler, üretici tarafından sağlanan teknik dokümanlar ve kılavuzlar referans alınarak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Yazılı talimatların güncelliği, ekipman üzerindeki modifikasyonlar veya iş akışındaki değişiklikler doğrultusunda düzenli olarak kontrol edilmelidir. Değişiklik yapıldığında, ilgili tüm çalışanlara güncel talimatlar hakkında eğitim verilmesi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Kullanım ve Uygulama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iş ekipmanını yalnızca kendilerine verilen yazılı talimatlar ve eğitimler doğrultusunda kullanmalıdır. Talimat dışı veya yetkisiz kullanımlar, ciddi iş kazalarına davetiye çıkararak hem çalışanın hem de işyerinin güvenliğini tehlikeye atmaktadır.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uygulaması sırasında, belirlenen kişisel koruyucu donanımlar (KKD) eksiksiz şekilde kullanılmalıdır. İşveren, bu donanımların doğru kullanımını ve sürekliliğini sahada bizzat denetleyerek güvenli bir çalışma kültürünün yerleşmesini sağlamalıdır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kullanımı esnasında beklenmedik bir arıza veya tehlikeli bir durum oluştuğunda, çalışan derhal işlemi durdurmalı ve durumu bir üst amire bildirmelidir. Arızalı ekipmanla çalışmaya devam etmek, yönetmeliklere aykırı bir davranıştır.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aşamasında, ekipmanın çevresindeki alanın güvenliği de dikkate alınmalıdır. İş ekipmanının çalışma sahası, diğer çalışanların güvenliğini riske atmayacak şekilde düzenlenmeli ve gerekli işaretlemelerle sınırlandırılmalıdır.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Denetim ve Gözetim Yükümlülükleri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veya yetkilendirdiği iş güvenliği uzmanları, çalışanların ekipman kullanım talimatlarına uyumunu düzenli olarak denetlemelidir. Bu gözetim faaliyetleri, kazaları önlemede en etkili idari önlemlerden biri olarak kabul edilmektedir (İş Ekipmanlarının Kullanımında Sağlık ve Güvenlik Şartları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 sırasında tespit edilen güvensiz davranışlar veya talimatlara aykırı uygulamalar, anında müdahale edilerek düzeltilmelidir. Gerekli durumlarda, çalışana tekrar eğitim verilerek uygulama hatalarının kök nedenleri ortadan kaldırılmalıdır.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süreçleri, sadece fiziksel kontrolleri değil, aynı zamanda çalışanların ekipman hakkındaki bilgi seviyesini de ölçmelidir. Çalışanlara yöneltilecek pratik sorularla, talimatların ne kadar içselleştirildiği ve anlaşıldığı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denetimlerin sonuçları kayıt altına alınmalı ve periyodik olarak gözden geçirilmelidir. Kayıtlar, işyerinde olası bir hukuki süreçte veya denetimlerde, işverenin gözetim borcunu yerine getirdiğini kanıtlayan en önemli belgelerdir.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Yasal Uyum ve Süreklilik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güvenli kullanımı, sadece kurulum anında değil, kullanım ömrü boyunca uyulması gereken bir süreçtir. Mevzuat, ekipmanların periyodik kontrollerinin yetkili kişilerce yapılmasını ve bu sürecin kayıt altına alınmasını kesin olarak şart koşmaktadır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Yasal uyum, talimatların sadece kağıt üzerinde kalmaması, sahada yaşayan birer güvenlik belgesi haline gelmesiyle sağlanır. İşyerindeki güvenlik kültürü, yasal mevzuata uyumun ötesine geçerek çalışanların kendi güvenliklerini sahiplenmeleriyle güçlenmektedir.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periyodik bakımları, talimatlarda belirtilen sürelerde ve uzman teknik personel tarafından gerçekleştirilmelidir. Bakım süreçlerinde ekipmanın güvenlik aksamlarının tam işlevsel olduğu test edilerek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Uyum süreçlerinin başarısı, işveren ve çalışan arasındaki iletişimin kalitesine bağlıdır. Güvenlik önlemlerine uyum konusunda yaşanan zorluklar, periyodik toplantılarda tartışılarak çözüm üretilmeli ve bu süreçte çalışanların önerileri dikkate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Arıza Anında Acil Durdurma Prosedürü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ekipmanda beklenmedik bir anormallik gözlemlendiğinde operatörün ilk görevi ekipmanı güvenli şekilde durdurmaktır. Acil durdurma butonları, operatörün kolayca erişebileceği yerlerde bulunmalı ve düzenli olarak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durdurulduktan sonra hareketli parçaların tamamen durması beklenmeli ve enerji kesilmelidir; aniden durdurma işlemi, ekipman üzerindeki yükün veya iş parçasının savrulmasına neden olmayacak şekilde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acil durdurma mekanizmalarının işlevselliğini periyodik olarak kontrol ettirmeli ve çalışanların bu butonların yerini ezbere bilmesini sağlamalıdır. Durdurma işlemi, sadece operatörün değil, çevredeki diğer personelin güvenliğini de korumayı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durdurma işlemi sonrasında makine üzerinde biriken basınç, elektrik yükü veya mekanik gerilim gibi artık enerjilerin tahliyesi sağlanmalı; ekipman tamamen güvenli bir statik konuma getirilerek müdahaleye hazır hale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Kesimi ve Kilitleme-Etiketleme (LOTO)</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arızalı ekipmana yapılacak müdahaleler öncesinde Kilitleme-Etiketleme (LOTO) uygulaması zorunludur. Bu uygulama, enerjinin yanlışlıkla tekrar verilmesini önlemek amacıyla geliştirilmiş hayat kurtarıcı bir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kaynağı (elektrik şalteri, vana, pnömatik valf) kapatıldıktan sonra, özel kilitler ile fiziksel olarak kilitlenmeli ve üzerine kimin müdahale ettiğini belirten uyarı etiketleri asılmalıdır. Etiketler, müdahale bitene kadar asla kaldırılmamalıdır.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 işlemi, müdahaleyi yapacak olan teknik personelin kendi şahsi kilidi ile yapılmalı; birden fazla kişi çalışıyorsa çoklu kilit tertibatı kullanılarak herkesin güvenliği ayrı ayrı garanti altına alınmalıdır. Kilit anahtarı sadece müdahale eden kişide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LOTO prosedürünün uygulanmadığı durumlarda, ekipmanın beklenmedik şekilde çalışması sonucunda ciddi iş kazaları meydana gelebilir. İşveren, bu süreçte kullanılan kilit ve etiketlerin standartlara uygunluğunu denetlemeli ve çalışanlara bu konuda uygulamalı eğitim vermelidir.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Arıza Bildirim Süreci ve İletişim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 tespit edilen her türlü tehlike veya arıza, çalışan tarafından gecikmeksizin işverene veya işveren vekiline bildirilmelidir. Bildirim süreci, kazaların önlenmesi adına en önemli koruyucu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 bildirimi, sözlü olabileceği gibi işletmenin prosedürüne göre yazılı formlar veya dijital takip sistemleri üzerinden de yapılabilir. Bildirimde; ekipmanın adı, arızanın niteliği, tehlikenin boyutu ve arıza süresi gibi detaylar mutlaka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kendisine bildirilen arızaları ciddiye almakla ve gerekli teknik incelemeyi derhal başlatmakla yükümlüdür. Bildirimde bulunan çalışanın, herhangi bir olumsuz yaptırıma uğraması yasaktır; aksine, bu bildirimler güvenlik kültürünün bir parçası olarak teşvik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kopukluğu, arızalı ekipmanın başka bir operatör tarafından tekrar kullanılmasına ve yeni kazalara yol açabilir. Bu nedenle, bildirimin yapıldığı andan itibaren ekipmanın etrafına uyarı şeritleri çekilmeli ve diğer çalışanların bölgeye yaklaşması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Yetkisiz Müdahale Yasağı ve Teknik Onarım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çerçevesinde, arızalı ekipmana müdahale yetkisi yalnızca eğitimli ve yetkilendirilmiş teknik personele aittir. Yetkisiz personelin makineyi tamir etmeye çalışması, hem kendisinin hem de makinenin güvenliğini riske atar.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bakım ve onarım işlemleri, üreticinin belirlediği talimatlar doğrultusunda yapılmalıdır. Yedek parça değişimlerinde orijinal parçalar kullanılmalı, muadil parçalar ancak yetkili teknik servis onayı ile tercih edilmelidir. Onarım sonrası güvenlik testleri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Onarım süreci tamamlandıktan sonra, ekipmanın güvenli çalıştığına dair testler yapılmalı ve bu testler kayıt altına alınmalıdır. İş ekipmanı, ancak güvenli olduğunun kanıtlanmasından sonra tekrar kullanıma açılmalıdır. Test aşamasında mutlaka güvenlik koruyucuları takılı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yetkili personelin güncel eğitim sertifikalarını takip etmekle ve yetki sınırlarını netleştirmekle yükümlüdür. Yetkisiz müdahale sonucu oluşan kazalarda, hukuki sorumluluk hem müdahale eden kişide hem de denetim görevini yerine getirmeyen işverende olacaktır.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Riske Uygun Kişisel Koruyucu Donanım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seçilecek donanım işyerindeki risk değerlendirmesi sonuçlarına göre belirlenmelidir. Seçim yapılırken riskin kaynağına, maruziyet süresine ve çalışanın fiziksel özelliklerine uygunluk esas alınmalı, korunma hiyerarşisinde en son seçenek olarak KKD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 kendisi yeni bir risk oluşturmamalı ve mevcut iş sürecini engellememelidir. Seçilen ekipmanlar, işyerinde karşılaşılabilecek tüm tehlikelere karşı tam koruma sağlamalı ve ilgili mevzuat uyarınca CE işareti taşıyan ürünlerden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donanımın seçim aşamasında çalışanların görüşlerini almalı ve seçim sürecine dahil etmelidir. Bu katılım, donanımın çalışan tarafından kabul görmesini ve doğru kullanılmasını kolaylaştırarak güvenlik kültürünü güçlendirir.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süreci sadece satın alma değil, teknik bir değerlendirme sürecidir. Uygun olmayan KKD kullanımı, yalancı bir güvenlik hissi vererek iş kazası riskini artırabilir; bu nedenle teknik şartnamelere tam uyum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Ortamı ve Çevresel Koşullar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 kullanılacakları çalışma ortamının fiziksel koşullarına (sıcaklık, nem, aydınlatma, gürültü) tam uyum sağlayacak şekilde tasarlanmalı ve seçilmelidir; olumsuz ortam koşulları ekipmanın performansını doğrudan düşürebilir.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veya parlayıcı ortamların bulunduğu işyerlerinde, ekipmanların bu ortamlara uygun (ATEX sertifikalı) olması yasal bir zorunluluktur; uygun olmayan ekipman seçimi büyük yangın ve patlama risklerini beraberinde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zemin yapısı, titreşim düzeyleri ve havalandırma kapasitesi, ekipman yerleşimi ve kullanımı için kritik faktörlerdir; ekipmanlar bu çevresel kısıtlamalar göz önüne alınarak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çalışma ortamındaki değişimleri (örneğin mevsimsel sıcaklık farkları veya alan daralması) takip etmeli ve çevresel koşulların ekipman güvenliğini etkilediği durumlarda gerekli koruyucu tedbirleri ivedilikle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Donanımların Doğru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kendilerine sağlanan kişisel koruyucu donanımları, aldıkları eğitim ve talimatlar doğrultusunda doğru şekilde kullanmakla yükümlüdür. Kullanım öncesi donanım üzerinde gözle görülür bir hasar veya eksiklik olup olmadığı mutlaka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 yalnızca tasarlandığı amaç doğrultusunda kullanılmalıdır. Örneğin, darbelere karşı koruma sağlayan bir baretin, yüksekten düşmeye karşı emniyet kemeri yerine kullanılması veya amaç dışı modifikasyon yapılması güvenlik zafiyetine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kullanımı, işin yapıldığı süre boyunca kesintisiz olmalıdır. Kısa süreli işlerde bile KKD'siz çalışma, kazaların en sık yaşandığı durumlar arasındadır; bu nedenle koruyucu ekipman işin ayrılmaz bir parçası olarak görülmelidir.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sırasında yaşanan rahatsızlıklar veya donanımın işi yapmayı zorlaştırdığı durumlar, vakit kaybetmeden işverene veya İSG sorumlusuna bildirilmelidir. Bu bildirim, ekipmanın değiştirilmesi veya çalışma yönteminin iyileştirilmesi için fırsat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KKD'lerin Periyodik Kontrolü ve Bakımı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(RG 02.07.2013, 28695) gereği, kişisel koruyucu donanımlar düzenli olarak temizlenmeli ve üretici talimatlarına uygun şekilde bakımı yapılmalıdır. Kirlenmiş veya hasarlı KKD, koruma fonksiyonunu yitirebilir.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Donanımın saklama koşulları, ömrünü doğrudan etkiler. KKD'ler, kullanılmadıkları zamanlarda doğrudan güneş ışığından, nemden, aşırı sıcaktan veya kimyasal maddelerden uzak, temiz ve kuru bir ortamda depolanmalıdır.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Ömrünü tamamlamış veya onarımı mümkün olmayan donanımlar derhal kullanımdan çekilmeli ve yenisiyle değiştirilmelidir. Bakım ve değişim süreçleri, işverenin sorumluluğunda olup, bu süreçte çalışanların geri bildirimleri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kontrollerin sonuçları ve yapılan bakım işlemleri kayıt altına alınmalıdır. Bu kayıtlar, iş kazası veya meslek hastalığı durumlarında yasal dayanak oluşturur ve denetimlerde işverenin sorumluluğunu kanıtlar niteliktedir.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Kullanım Denetimi ve Çalışan Sorumlulukları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donanımların kullanımını denetlemek ve çalışanların KKD kullanımını sağlamakla yükümlüdür. Denetim, sadece kural hatırlatmak değil, sistemin işleyişini doğrulamaktır.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kendilerine verilen KKD'yi kullanmak ve korumakla yükümlüdür; bu yükümlülüğe aykırı davranışlar disiplin süreçlerine konu olabilir. Güvenli çalışma ortamı, işveren ve çalışanın ortak çabasıyla mümkün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süreçlerinde, KKD kullanım oranları ve yaşanan sorunlar analiz edilerek eğitim ihtiyaçları belirlenmelidir. Sürekli olarak KKD kullanmayan çalışanlara yönelik ek eğitimler ve farkındalık çalışmaları düzenlenmesi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denetimler, çalışanların güvenliğini sağlamak için bir araçtır. Güvenlik kültürünün yerleştiği işyerlerinde denetim, bir baskı mekanizması değil, yaşamı korumaya yönelik bir destek süreci olarak görülür.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Ekipmanlarında Teknik Uyumluluk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bir arada kullanılan ekipmanlar birbirinin operasyonel güvenliğini bozmayacak şekilde tasarlanmalıdır; bağlantı noktaları ve enerji girişleri uyumlu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Farklı üreticilere ait ekipmanların entegrasyonunda, üretici talimatları esas alınmalı ve ekipmanların birbirini olumsuz etkilemediği teknik testlerle doğrulanmalıdır; uyumsuz parçaların kullanımı ciddi kaza riskleri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Çoklu ekipman kullanımında, kontrol sistemlerinin (acil durdurma, uyarı sinyalleri) birbirine entegre çalışması hayati önem taşır; bir ekipmanın durdurulması, zincirleme risk oluşturacak diğer ekipmanları da güvenli duruşa geçirmelidir.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teknik kapasiteleri ve çalışma verileri, sistemin toplam yükünü karşılayacak düzeyde uyumlu olmalıdır; kapasite aşımı veya uyumsuz enerji gereksinimleri ekipman arızalarına ve iş kazalarına yol açmaktadır.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Operasyonel Etkileşim ve Güvenli Çalışma Alanı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Birden fazla iş ekipmanının aynı ortamda çalıştığı alanlarda, ekipmanların hareket alanları birbirini engellemeyecek şekilde planlanmalı ve çalışma sahası fiziksel sınırlarla veya işaretlemelerle güvenli bir şekilde ayrılmalıdır.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 arasındaki etkileşim, çalışanların güvenliğini tehlikeye atmayacak şekilde tasarlanmalıdır; özellikle hareketli parçaların olduğu alanlarda, çalışanların ekipmanlar arasında sıkışma riski için yeterli emniyet mesafeleri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Çoklu ekipmanların bir arada kullanıldığı süreçlerde, operatörler arasındaki iletişim hatasız olmalıdır; telsiz kullanımı veya görsel sinyal sistemleri gibi yöntemlerle çalışma koordinasyonu kesintisiz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ekipmanların çalışma alanı çevresinde yeterli aydınlatma ve havalandırma şartları, tüm ekipmanların birleşik çalışma yükü dikkate alınarak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Çoklu Ekipman Kullanımında Risk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çoklu ekipman kullanımında risk değerlendirmesi sadece bireysel değil, sistemin bütünü ele alınarak yapılmalıdır; ekipman etkileşimlerinden doğabilecek yeni tehlikeler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analizi sürecinde, her ekipmanın ayrı ayrı yarattığı risklerin yanı sıra, bir araya geldiklerinde oluşturdukları kümülatif riskler de hesaplanmalıdır; örneğin gürültü seviyelerinin toplamı veya toz emisyonlarının birleşik etkisi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 çoklu ekipman kullanımının yarattığı karmaşık senaryolara göre güncellenmelidir; bir ekipmandaki yangın veya kaza durumunda, diğer ekipmanların nasıl güvenli şekilde devre dışı bırakılacağı önceden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çoklu ekipman kullanımına yönelik yetkinlikleri, risk değerlendirmesi sonuçlarına göre belirlenen özel eğitimlerle desteklenmelidir; her operatör, sadece kendi makinesini değil, sistem bütününü ve risklerini de bilmelidir.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ve Entegre Güvenlik Denetimi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çoklu ekipman sistemleri periyodik olarak bütünleşik bir yapıda kontrol edilmelidir; sadece bireysel makine kontrolleri sistem güvenliğini sağlamak için yeterli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birleşik kullanımı sırasında, bağlantı elemanlarının, koruyucu donanımların ve acil durdurma mekanizmalarının işlevselliği, sistemin toplam çalışma yükü altında düzenli olarak test edilmelidir; arızalı veya hasarlı bir parça tüm sistemi riske atar.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süreçlerinde, ekipmanların birbiriyle uyumunu etkileyebilecek değişiklikler veya modifikasyonlar yakından takip edilmelidir; orijinal tasarımın dışına çıkan her türlü müdahale, sistemin güvenliğini bozabilir ve hukuki sorumluluk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periyodik kontroller ve teknik ölçümler, kayıt altına alınmalı ve işyerindeki İSG dosyasında saklanmalıdır; bu kayıtlar, sistemin güvenli çalıştığının kanıtı olarak denetim süreçlerinde esas alınmaktadır.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Sabit Muhafazaların Temel Özellikleri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 muhafazalar, tehlikeli bölgelere erişimi tamamen engelleyecek şekilde tasarlanmalı ve ekipmana kalıcı olarak monte edilmelidir; İş Ekipmanlarının Kullanımında Sağlık ve Güvenlik Şartları Yönetmeliği gereği bu koruyucuların sadece özel aletlerle açılması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Muhafazaların montajı, titreşim veya işin doğası gereği oluşabilecek gevşemeleri önlemek adına cıvata, kaynak veya benzeri sabit bağlantı yöntemleriyle güçlendirilmelidir; bu sistemlerin periyodik olarak kontrol edilmesi işverenin yasal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Hareketli parçaların bulunduğu alanlarda kullanılan sabit muhafazalar, operatörün çalışma alanını kısıtlamamalı ancak tehlikeyi tamamen izole etmelidir; koruyucunun kendisi de bir tehlike kaynağı oluşturmayacak şekilde pürüzsüz ve keskin kenarsız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 koruyucu çıkartıldığında çalışma sistemini otomatik olarak durduran kilitli sistemler (interlock) bulunmalıdır; eğer bu sistem yoksa, muhafazanın yerinde olmaması durumunda ekipmanın çalıştırılması teknik olarak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Erişim Engeli ve Güvenli Mesafe Tasarımı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engeli sağlayan koruma tertibatları, çalışanın el, parmak veya vücut uzuvlarının tehlikeli bölgeye girmesini imkansız kılacak mesafede konumlandırılmalıdır; bu mesafeler, ilgili uluslararası standartlar ve yönetmeliklerde belirtilen güvenlik açıklıklarına uygun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Tasarım aşamasında, operatörün operasyonel hareketleri sırasında koruyucunun arkasına uzanıp uzanamayacağı test edilmelidir; koruma tertibatı, çalışma sırasında oluşabilecek öngörülebilir dikkatsizlikleri bile telafi edecek yapıda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makine çalışma alanına giriş zorunluysa, ışık perdeleri veya lazer bariyerleri gibi erişim engeli sistemleri devreye alınmalıdır; bu sistemler, herhangi bir ihlal durumunda makineyi milisaniyeler içinde güvenli duruşa geçirmelidir.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engeli sistemlerinin kurulumunda, çalışma ortamındaki toz, duman veya titreşim gibi dış etkenlerin sensörler üzerindeki olumsuz etkileri hesaplanmalı ve sistemin sürekli aktif kalması için gerekli yalıtım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Koruyucu Tertibatlarda Sağlamlık ve Dayanıklılık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koruyucular, maruz kalabilecekleri darbelere, yüksek basınca veya aşırı ısınmaya karşı yeterli mekanik dayanıklılığa sahip olmalıdır; kullanılan malzemenin kalınlığı ve yapısı, kaza anında kopmayacak veya parçalanmayacak şekilde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Endüstriyel ortamlarda koruyucuların korozyona, neme veya kimyasal maddelere karşı dirençli olması şarttır; paslanan veya bozulan bir koruyucu, zamanla fonksiyonunu yitirerek çalışanı yanlış bir güven duygusuna sevk edebilir.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Sabitleme noktaları, ekipmanın titreşimi nedeniyle gevşemeyecek şekilde tasarlanmalı ve somun-cıvata bağlantılarında kilitli pul veya benzeri önlemler kullanılmalıdır; sağlamlık, sadece malzeme kalitesi değil aynı zamanda montaj tekniği ile ilgilidir.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Koruyucuların sağlamlığı, ekipmanın periyodik kontrolü sırasında mekanik testlerle doğrulanmalı ve deforme olmuş, çatlamış veya bükülmüş hiçbir koruyucu parça çalışır vaziyette bırakılmamalıdır; derhal değiştirilmesi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Tasarım ve İnsan-Makine Uyumu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tasarımında, çalışanın fiziksel ve zihinsel kapasitesi göz önüne alınarak ergonomik prensipler uygulanmalıdır; bu durum kas-iskelet sistemi rahatsızlıklarını önlemek için en temel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Kumanda panelleri, göstergeler ve acil durdurma butonları, operatörün kolayca erişebileceği ve hatasız algılayabileceği şekilde yerleştirilmelidir; kötü tasarım hatalı müdahalelere ve kazalara davetiye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kullanımı sırasında maruz kalınan titreşim, gürültü ve zorlayıcı vücut duruşları, ergonomik bir bakış açısıyla minimize edilmeli; gerekirse yardımcı taşıma veya destek aparatları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ekipman seçimi aşamasında çalışanların geri bildirimlerini dikkate almalı, işin gerektirdiği hareketleri en az çabayla ve en güvenli şekilde yapmayı sağlayacak ergonomik ekipmanları tercih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ve Denetim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iş ekipmanı, kullanılmaya başlanmadan önce ve periyodik olarak yetkili kişilerce kontrol edilmeli; koruyucu tertibatların çalışma durumu, ekipman kontrol listelerinin en önemli parçası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çalışma öncesi operatör kontrolleri, koruyucuların yerinde olup olmadığını ve kilit mekanizmalarının aktifliğini doğrulamak için zorunludur; bu kısa kontrol, büyük bir kazayı önleyebilecek en etkili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sonuçları, 6331 sayılı İSG Kanunu gereği kayıt altına alınmalı ve tespit edilen uygunsuzluklar derhal giderilmelidir; kayıtların düzenli tutulması, denetimler sırasında yasal uyumun en somut kanıtıdır.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kontrollerde sadece görsel inceleme yeterli değildir; koruyucunun işlevselliği, makine çalışırken simülasyon veya test yöntemleriyle doğrulanmalı ve yetkili teknik personel tarafından onaylanmalıdır.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Durdurma Düzeneklerinin Temel Fonksiyonu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durdurma düzenekleri, iş ekipmanının normal çalışması sırasında meydana gelebilecek tehlikeli durumları önlemek veya durdurmak için tasarlanmış bağımsız güvenlik donanımlarıdır; bu düzenekler, İş Ekipmanlarının Kullanımında Sağlık ve Güvenlik Şartları Yönetmeliği gereğince tüm makine parkurlarında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Düzeneklerin temel işlevi, enerjiyi anında keserek makinenin tehlikeli hareketlerini durdurmak ve çalışanları uzuv kaybı veya ezilme gibi ciddi yaralanmalardan korumaktır; bu sistemler, diğer güvenlik donanımlarının devre dışı kaldığı durumlarda son savunma hattı olarak görev yapar.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durdurma butonları, sadece acil durumlarda kullanılmak üzere tasarlanmış olup normal durdurma mekanizmalarından ayrı tutulmalıdır; bu butonlar, tetiklendiğinde makinenin tüm tehlikeli hareketlerini güvenli bir duruma getirmeli ve kilitli kalma özelliği sayesinde manuel müdahale edilene kadar makinenin yeniden çalışmasını engellemelidir.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Durdurma Düzeneklerinde Erişilebilirlik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acil durdurma düzenekleri operatörün bulunduğu her noktadan kolayca erişilebilir olmalı ve herhangi bir engel olmaksızın anında tetiklenebilmelidir; erişim mesafesi, operatörün çalışma pozisyonuna göre optimize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Düzeneklerin yerleşimi, operatörün makineye müdahale ederken veya makineyi yönetirken doğal hareket alanı içerisinde kalmalı, boy ve uzanma mesafesi gibi ergonomik faktörler dikkate alınarak standartlara uygun yüksekliklerde konumlandırılmalıdır; yanlış yerleştirilmiş butonlar, acil durumda tepki süresini uzatarak kaza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durdurma elemanları, çalışma alanının karmaşasından etkilenmeyecek şekilde monte edilmeli, operatörün dikkati dağılmadan veya makinenin diğer parçalarına çarpmadan ulaşabileceği bir noktada bulunmalıdır; bu düzeneklerin üzerine herhangi bir malzeme konulmamalı veya üzerleri örtülmemelidir.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Stratejik Yerleşim ve Görünürlük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büyüklüğüne ve çalışma prensibine bağlı olarak, acil durdurma düzenekleri makinenin tüm tehlikeli bölgelerini kapsayacak şekilde stratejik olarak yerleştirilmelidir; tek bir butonun yeterli olmadığı geniş hatlarda, makinenin her iki ucunda veya her operatör istasyonunda ayrı bir düzenek bulunması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Görünürlüğü artırmak amacıyla acil durdurma butonları, standartlara uygun olarak genellikle kırmızı renkli bir zemin üzerine yerleştirilmeli veya çevresi dikkat çekici sarı/siyah uyarı şeritleri ile işaretlenmelidir; bu görsel kodlama, operatörün stresli bir anında bile butonu tereddüt etmeden tanımasını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seviyesi düşük olan çalışma ortamlarında, butonların kendi kendine aydınlanan veya yansıtıcı özelliğe sahip olması, acil durumlarda yerlerinin tespit edilmesini kolaylaştırır; düzeneklerin üzerinde veya çevresinde anlaşılır, evrensel güvenlik sembolleri veya yerel dilde uyarıcı yazılar bulunması denetimlerde zorunlu tutulmaktadır.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Testler ve Fonksiyonellik Denetimi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kapsamında, acil durdurma düzenekleri yetkili kişilerce periyodik olarak test edilmeli ve bu test sonuçları işyeri kayıtlarında saklanmalıdır; çalışmayan veya tepki süresi yavaşlamış bir buton, işveren açısından ciddi bir yasal sorumluluk ve iş güvenliği ihlali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süreçlerinde butonun fiziksel sağlamlığı, yay mekanizmasının tepki hızı ve elektriksel bağlantının sürekliliği kontrol edilmelidir; arızalı olduğu tespit edilen düzenekler derhal kullanım dışı bırakılmalı, makine güvenli hale getirilmeden çalıştırılmamalı ve gerekli onarımlar yapıldıktan sonra tekrar devreye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Düzeneklerin işlevselliği, makineye yapılan her türlü bakım veya modifikasyon işleminden sonra mutlaka yeniden test edilmelidir; operatörlerin günlük çalışma öncesi yapacakları basit bir gözlem veya hafif dokunuş, butonun çalışır durumda olduğundan emin olmaları için etkili bir idari güvenlik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Kapak Açıldığında Otomatik Durdurma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hareketli aksamı olan makinelerde koruyucu kapak veya siperlik açıldığında enerjiyi kesen interlock sistemleri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sistemler, makinenin tehlikeli bölgelerine erişimi engellemek amacıyla tasarlanmış olup, kapak açıldığı anda hareketin durmasını sağlayarak çalışanları ciddi yaralanmalardan korumayı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devreleri, 6331 sayılı İş Sağlığı ve Güvenliği Kanunu kapsamında işverenin çalışanları koruma yükümlülüğünün bir parçası olarak sürekli aktif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devre dışı bırakılması veya manipüle edilmesi kesinlikle yasaktır; bu tür müdahaleler iş kazası riskini doğrudan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Kilitleme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 onarım çalışmaları sırasında makinenin beklenmedik şekilde çalışmasını önlemek için kullanılan kilitleme sistemleri, enerjinin tamamen kesilmesini ve kilitlenmesini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 mekanizmaları, enerji kaynakları üzerinde fiziksel olarak kilitlenmeli ve bakım personeli tarafından kendi kişisel kilitleri ile güvence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yöntem, enerji kaynağının yanlışlıkla tekrar devreye alınmasını engelleyerek bakım personelinin güvenliğini en üst düzeyde korumayı amaçlayan kritik bir teknik tedbirdir.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bu tür donanımların erişilebilir ve yetkili personel tarafından kontrol edilebilir olmasını zorunlu kılmaktadır.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Donanımlarının Periyodik Testleri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üzerindeki interlock ve kilitleme sistemleri, işlevselliklerini kaybetmemeleri için uzman teknik personel tarafından düzenli aralıklarla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süreçleri, güvenlik sisteminin komutlara doğru tepki verip vermediğini ve acil durumlarda enerjiyi zamanında kesip kesmediğini doğrulamak amacıyla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gereğince, bu testlerin sonuçları işyeri dosyasında saklanmalı ve denetimlerde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sırasında başarısız olan veya zamanında tepki vermeyen tüm güvenlik donanımları, tamir edilene veya yenisiyle değiştirilene kadar makine kullanımı durdurulmalıdır.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Sistemlerinde Bakım ve Onarım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sistemlerinin bakımı, üretici talimatlarına uygun olarak ve sadece yetkilendirilmiş teknik personel tarafından periyodik olarak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sırasında güvenlik donanımlarının orijinal parçalarla değiştirilmesi, sistemin güvenilirliğini sürdürmek adına kritik bir öneme sahiptir; yan sanayi veya uygun olmayan parçalar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çerçevesinde, yapılan her türlü bakım ve onarım işlemi tarih ve detay bilgisiyle birlikte bakım defterine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süreci sonunda sistemin tüm güvenlik fonksiyonları tekrar test edilerek, makinenin güvenli bir şekilde operasyona geri dönmesi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Ekipmanlarında İkaz Sistemlerinin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ekipmanlarında kullanılan ikaz sistemleri, tehlikeli durumların çalışanlar tarafından fark edilmesini sağlayan temel güvenlik donanımlarıdır; bu sistemler, olası kazaları önlemek amacıyla operatörleri ve çalışma alanındaki diğer kişileri riskler konusunda önceden bilgilendirir.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gereğince, ekipmanların güvenli kullanımı için gerekli olan uyarı işaretleri ve ikaz düzenekleri, çalışanın kolayca algılayabileceği şekilde yerleştirilmeli ve sürekli çalışır durumda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İkaz sistemleri, tehlikeli bir durumun ortaya çıkması halinde otomatik olarak devreye girmeli veya operatör tarafından kolaylıkla kontrol edilebilir olmalıdır; bu donanımlar, işyerindeki acil durum planlarının bir parçası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donanımlarının seçimi, işin niteliğine ve çalışma ortamının gürültü, aydınlatma gibi faktörlerine göre belirlenmeli; sistemlerin düzenli periyodik kontrolleri yapılarak, arızalı ikaz sistemleri derhal onarılmalı veya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 ve Güvenlik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ekipmanı seçilmeden önce, 6331 sayılı İş Sağlığı ve Güvenliği Kanunu kapsamında risk değerlendirmesi yapılmalı; ekipmanın kullanımından doğabilecek tüm tehlikeler önceden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 ilgili belirlenen riskler, öncelikli olarak toplu koruma yöntemleri (makine koruyucuları, acil durdurma sistemleri) ile kontrol altına alınmalı; toplu korumanın yetersiz kaldığı durumlarda kişisel koruyucu donanımlara başvurulmalıdır.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onarım ve temizlik işlemleri sırasında ekipmanın enerjisinin kesilmesi (LOTO - Kilitleme/Etiketleme) gibi prosedürler, risk değerlendirmesinin ayrılmaz bir parçası olarak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ekipmanın güvenli kullanımına dair periyodik kontrolleri ve risk güncellemelerini düzenli aralıklarla yaparak, zamanla oluşabilecek yıpranma veya değişen risk faktörlerine karşı hazırlıklı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Görünür İkaz Sistemleri ve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Görünür ikaz sistemleri, ortamın aydınlatma seviyesinden bağımsız olarak çalışanın dikkatini çekecek parlaklıkta ve renkte olmalıdır; özellikle hareketli parçalara sahip ekipmanlarda, dönüş veya çalışma süresince yanıp sönen ışıklar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Işıklı uyarı düzeneklerinin yerleşimi, çalışanın doğrudan bakış açısında veya ekipmanın tehlike arz eden bölgesinde konumlandırılmalı; ışık şiddeti, ortamdaki diğer ışık kaynaklarıyla karışmayacak şekilde ayarlanarak yanlış algılamaların önüne geçilmelidir.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görsel ikazlar, tehlikenin boyutu veya aciliyeti hakkında net bilgi verecek renk standartlarına sahip olmalıdır; kırmızı, sarı veya turuncu gibi evrensel uyarı renkleri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Sistemlerin çalışırlığı, günlük çalışma öncesi operatör tarafından kontrol edilmeli ve herhangi bir yanma veya sönme sorunu tespit edildiğinde ekipman tehlikeli bölgeden uzaklaştırılarak gerekli bakım işlemleri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Duyulabilir İkaz Sistemleri ve Gürültü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Duyulabilir ikaz sistemleri, işyerindeki mevcut gürültü seviyesinin üzerinde bir ses şiddetine sahip olmalı; ancak çalışanın kulak sağlığını bozmayacak veya kalıcı işitme kaybına yol açmayacak sınır değerler içerisinde kalmalıdır.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Sesli sinyaller, ekipmanın çalışma döngüsüyle senkronize edilmeli ve çalışma ortamındaki diğer seslerden kolaylıkla ayırt edilebilecek karakteristik bir tona sahip olmalıdır; sesin yayıldığı alan, tehlike bölgesindeki tüm çalışanları kapsayacak şekilde hesaplanmalıdır.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gereğince, sesli uyarı sistemlerinin periyodik olarak kalibre edilmesi ve ses seviyelerinin düzenli aralıklarla ölçülmesi, güvenli çalışma ortamının sürekliliği için hayati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Gürültülü ortamlarda çalışanların sesli uyarıyı duyamaması durumunda, görsel ikaz sistemleri ile desteklenmiş hibrit uyarı düzenekleri kullanılmalı; çalışanların işitme koruyucu donanım kullandığı durumlarda bu sistemlerin etkinliği ayrıca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Aktif Güvenlik ve Otomatik İkaz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Aktif ikaz sistemleri, insan müdahalesine gerek kalmadan veya operatörün tepki süresini kısaltacak şekilde, tehlike anında otomatik olarak devreye giren gelişmiş güvenlik donanımlarıdır; bu sistemler sensörler ve dedektörler yardımıyla çalışır.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ikaz düzenekleri, ekipmanın aşırı ısınma, basınç kaybı veya beklenmedik hareket gibi riskli durumlarını anında algılayarak hem görsel hem de işitsel olarak uyarı üretir; bu sayede kazaların gerçekleşmeden engellenmesi hedeflenir.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aktif güvenlik sistemlerinin hata durumunda güvenli konuma geçecek şekilde tasarlanmasını öngörür; sistemin enerjisi kesilse bile uyarı mekanizmasının çalışması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Aktif sistemlerin yazılım ve donanım güncellemeleri, periyodik bakım süreçlerinde uzman ekipler tarafından yapılmalı; güvenlik sisteminin devre dışı bırakılması veya manipüle edilmesi kesinlikle yasaklanarak, sisteme müdahale edenlerin eğitimi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Koruyucu Tertibatların Sökülmesi ve Yasaklar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ekipman üzerindeki güvenlik tertibatlarının yetkisiz kişilerce sökülmesi kesinlikle yasaktır; bu donanımlar, çalışanın tehlikeli bölgeye erişimini fiziksel olarak engelleyen en temel güvenlik bariyeridir.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koruyucuları, hareketli parçalarla teması önlemek amacıyla tasarlanmıştır ve bunların yerinden çıkarılması, öngörülemeyen mekanik sıkışma veya uzuv kaybı gibi ciddi iş kazalarına davetiye çıkarmaktadır.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koruyucuların her zaman yerinde ve çalışır durumda olmasını sağlamakla yükümlüdür; koruyucunun olmadığı bir ekipmanın kullanılması, yasal mevzuata göre işin durdurulması için yeterli bir gerekçedir.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koruyucu tertibatın işlevini yitirdiğini veya yerinden oynatıldığını fark ettiklerinde, ekipmanı derhal durdurmalı ve durumu bir üst amire veya İSG birimine yazılı olarak bildirmelidir.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Donanımlarının Devre Dışı Bırakılması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ekipmanlarında bulunan acil durdurma butonları, ışık perdeleri veya kapı kilitleri gibi güvenlik donanımlarının by-pass edilmesi (köprülenmesi veya devre dışı bırakılması) ağır bir güvenlik ihlali olarak kabul edilmektedir.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tür müdahaleler, makinenin güvenlik algısını yanıltarak, emniyet sisteminin devreye girmesini engeller ve sistemi savunmasız bırakır; bu durum, 6331 sayılı İş Sağlığı ve Güvenliği Kanunu kapsamında işverenin gözetim borcuna aykırılık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devrelerinin manipüle edilmesi, özellikle hızlı çalışan otomasyon hatlarında, çalışanın tehlikeyi fark etmeden makineye müdahale etmesine ve sistemin otomatik olarak durmaması nedeniyle yaralanmasına neden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veya onarım süreçlerinde dahi güvenlik sistemlerinin devre dışı bırakılması, ancak yetkili personel tarafından LOTO (Kilitleme-Etiketleme) prosedürleri uygulandıktan sonra ve enerji kesildikten sonra gerçekleştirilebilir.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Denetim ve Gözetim Sorumluluğu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işyerinde kullanılan tüm ekipmanların güvenlik şartlarına uygunluğunu sürekli denetlemekle ve bu denetim sonuçlarını kayıt altına almakla yükümlüdür; bu görev, İSG uzmanı ve işyeri hekimi ile koordineli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 sırasında koruyucu tertibatların varlığı, bütünlüğü ve çalışma performansı kontrol edilmeli; eksik veya hasarlı ekipmanların kullanımı, gerekli onarımlar tamamlanana kadar kesinlikle yasaklanmalıdır.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güvenlik kurallarına uyumu, sadece eğitim vermekle değil, sahadaki aktif gözlem ve denetimlerle takip edilmelidir; güvensiz davranış sergileyen personele yönelik gerekli disiplin prosedürleri işletilmelidir.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yapılan iç denetimler, olası bir kaza durumunda işverenin yasal sorumluluğunu belirleyen en önemli kanıtlardan biri olarak kabul edilmektedir.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Kontroller ve Ekipman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periyodik kontrolleri, yetkili kişiler tarafından yönetmelikte belirtilen aralıklarda yapılmalı ve güvenlik donanımlarının fonksiyonelliği test edilerek raporlanmalıdır; eksik kontroller iş kazalarına davetiye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süreçlerinde, makine üzerindeki acil durdurma sistemlerinin tepki süreleri, koruyucu kapakların kilit mekanizmaları ve uyarı ikaz sistemlerinin doğruluğu teknik cihazlarla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 raporları, ekipmanın güvenli kullanım ömrünü belirler; raporlarda belirtilen uygunsuzluklar, ekipman kullanımına devam edilmeden önce süratle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periyodik kontrollerin aksatılmasından doğacak tüm idari ve hukuki sonuçlardan sorumludur; bu nedenle, kontrol takviminin titizlikle takip edilmesi, güvenli çalışma ortamının sürekliliği için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Kontrollerin Yasal Çerçevesi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işyerinde kullanılan tüm ekipmanların güvenliği periyodik kontrollerle sağlanır. Bu kontroller, ekipmanın kullanım ömrü boyunca maruz kalabileceği yıpranma, korozyon veya mekanik hataların tespit edilerek iş kazalarının önlenmesini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ekipmanın her türlü riskine karşı teknik bir dosya oluşturmak ve bu dosyayı her an denetime hazır bulundurmakla yükümlüdür. Kontroller yalnızca yetkili teknik personel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süreci, ekipmanın kurulumu ve montajından sonra, çalışma yerinde ilk kez kullanılmadan önce ve her yer değişikliğinde tekrarlanmalıdır. Bu süreç, ekipmanın kullanım ömrü boyunca güvenli kalmasını garanti altına alan temel bir İSG gerekliliğidir.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ekipmanın güvenli şekilde kullanılmasını sağlamak için gerekli tüm önlemleri almalı ve periyodik kontrollerin aksatılmadan yürütülmesini sağlamalıdır. İhmal edilen kontroller, yasal sorumluluk doğuran ciddi bir ihlaldir.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Türlerine Göre Kontrol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kaplar, kaldırma ekipmanları, tesisatlar ve tezgahlar yönetmelik eklerinde belirtilen özgün standartlara göre muayene edilmelidir. Her ekipman grubunun risk potansiyeli farklıdır; örneğin bir basınçlı kap ile bir forkliftin test prosedürleri tamamen ayrışır.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Muayeneler sırasında ilgili ekipmanın üretici kılavuzunda belirtilen kriterler ve ulusal veya uluslararası standartlar (TS EN gibi) esas alınır. Eğer üretici verisi yoksa, risk değerlendirmesi sonuçları ve çalışma ortamı koşulları dikkate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sırasında ekipmanın tüm fonksiyonları test edilmeli; emniyet valfleri, fren mekanizmaları ve acil durdurma sistemleri gibi kritik bileşenler üzerinde durulmalıdır. Arızalı görülen parçalar derhal raporlanarak ekipman kullanım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Ekipmanın çalışma ortamı ve maruz kaldığı fiziksel etkiler, kontrol standartlarının belirlenmesinde belirleyici unsurlardır. Yüksek sıcaklık, nem veya tozlu ortamlar, ekipmanın kontrol periyodunu ve yöntemini etkileyen çevresel risk faktörleridir.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Sıklıkları ve Belirleyiciler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periyodik kontrol sıklıklarını ekipman türüne göre belirlemiştir. Genel kural olarak, özel bir süre belirtilmemişse kontroller en geç yılda bir kez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Bazı ekipmanlar için daha kısa periyotlar öngörülmüştür; örneğin basınçlı kaplar veya bazı kaldırma ekipmanları için mevzuat daha sık denetim talep edebilir. Sıklık belirlenirken ekipmanın yoğun kullanım durumu ve çalışma ortamının ağırlığı göz önünde bulundurulur.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ekipmanın kullanım yoğunluğuna göre periyotları kısaltabilir ancak mevzuatın belirlediği maksimum süreyi aşamaz. Kontrol sıklığı, ekipmanın yasal ömrü ve bakım geçmişi ile doğrudan bağlantılıdır.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periyotlarının takibi, dijital sistemler veya takip çizelgeleri ile yapılmalıdır. Geciken her kontrol, işverenin sorumluluğunda olan bir güvenlik açığıdır ve yasal yaptırımlara neden olmaktadır.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 Uygunluk İşaretlemesi Nedir?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ekipmanlar piyasaya arz edilmeden önce AT uygunluk işaretini (ürüne iliştirilen CE işareti) taşımalıdır. Bu işaret, ekipmanın ilgili temel sağlık ve güvenlik gereklerini karşıladığını garanti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tasarımı ve üretimi, uyumlaştırılmış ulusal standartlara veya Avrupa Birliği direktiflerine uygun olarak gerçekleştirilmelidir. Üretici veya yetkili temsilcisi, ekipmanın bu standartlara uygunluğunu teknik dosyada belirtmekle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 uygunluk işareti, sadece ürünün güvenli olduğunu değil, aynı zamanda belirlenen tüm teknik mevzuatlara uygun olarak üretildiğini kanıtlar. Bu işaret bulunmayan ekipmanların, yüksek risk teşkil edebileceği düşünülerek kullanımı tercih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ekipmanı satın alırken veya kiralarken AT uygunluk işaretinin doğruluğunu kontrol etmelidir. Bu süreç, işyerinde yaşanabilecek olası iş kazalarının teknik kökenli nedenlerinin önlenmesinde ilk savunma hattı olarak kabul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Zorunlu Kayıtlar ve Raporlama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 sonuçları, yönetmelikte belirtilen formata uygun bir raporla kayıt altına alınmalıdır. Bu raporlar, ekipmanın güvenli olduğunu kanıtlayan yasal belgelerdir ve işveren tarafından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Raporda ekipmanın kimlik bilgileri, kontrolün yapıldığı tarih, kullanılan yöntemler, tespit edilen uygunsuzluklar ve muayeneyi yapan uzmanın imzası mutlaka bulunmalıdır. Uygunsuzluk tespit edilen ekipmanlar için düzeltici faaliyet planı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raporları, denetimlerde iş müfettişlerine sunulacak temel belgelerdir. Eksik veya geçersiz raporlar, işyerine idari para cezası uygulanmasına ve bazı durumlarda işin durdurulmasına kadar varan hukuki sonuçlar doğurabilir.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raporlardaki eksikliklerin giderilmesi için gerekli bütçeyi ayırmalı ve teknik personelin önerilerini dikkate almalıdır. Raporlama, sadece bürokratik bir işlem değil, işyerindeki güvenlik kültürünün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Akreditasyon ve Yetkilendirme Şartları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periyodik kontrollerini yapacak kuruluşların, İş Ekipmanlarının Kullanımında Sağlık ve Güvenlik Şartları Yönetmeliği uyarınca akredite olmaları veya bakanlıkça yetkilendirilmeleri temel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Akreditasyon, kuruluşun teknik yetkinliğinin ve süreçlerinin uluslararası standartlara uygunluğunun tarafsız bir kurum tarafından onaylanması sürecini ifade eder; bu durum, kontrol sonuçlarının güvenilirliğini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Yetkili kuruluşlar, belirtilen ekipman türüne göre ilgili standartları karşılayan personel ve ekipman donanımına sahip olmakla yükümlüdür; yetersiz altyapı, yapılan kontrollerin geçersiz sayılmasına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Akredite kurumlar, periyodik kontrol faaliyetlerinde bağımsızlık ve tarafsızlık ilkelerine sıkı sıkıya bağlı kalmalı, ticari çıkarların teknik raporlama süreçlerini etkilemesine izin vermemelidir.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Yetkilendirme Süreçleri ve Bakanlık Bildirimi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 yapmaya yetkili kuruluşlar, faaliyetlerine başlamadan önce İş Ekipmanlarının Kullanımında Sağlık ve Güvenlik Şartları Yönetmeliği kapsamında bakanlığa bildirimde bulunmak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Yetkilendirme süreci, kuruluşun teknik personelinin nitelikleri, kullanılan cihazların kalibrasyon durumu ve kalite yönetim sisteminin yeterliliğinin incelenmesi aşamalarını kapsayan idari bir denetimdir.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Bakanlık, yetkilendirilen kuruluşları kayıt altına alarak kamuoyu ile paylaşır; işverenler, ekipman kontrolü yaptıracakları firmanın bu listede olup olmadığını kontrol 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 belgesi, belirli bir süre için geçerlidir ve periyodik olarak güncellenmesi gerekir; yetkinin iptali veya askıya alınması durumunda kuruluş kontrol faaliyetlerini derhal durdurmalıdır.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Muayene ve Test İşlemlerinde Teknik Standartlar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muayene süreçleri, ilgili ekipmanın ulusal veya uluslararası standartlarda belirlenen yöntemlerle (gözle muayene, tahribatsız muayene, yük testleri vb.)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işlemleri, ekipmanın güvenli kullanım ömrünü ve teknik kapasitesini doğrulamak amacıyla yapılır; bu işlemler sırasında ekipmanın tüm koruma sistemleri ayrıntılı olarak test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Kontrolü gerçekleştiren teknik personel, ekipmanın özelliklerine uygun eğitim ve sertifikasyona sahip olmalı, test sonuçlarını mevzuatta tanımlanan kriterlere göre değerlendirmelidir.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sırasında tespit edilen uygunsuzluklar, İş Ekipmanlarının Kullanımında Sağlık ve Güvenlik Şartları Yönetmeliği uyarınca açıkça belirtilmeli ve ekipmanın kullanımına devam edilip edilmeyeceği raporlanmalıdır.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Raporları ve Belgelendirme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her periyodik kontrol sonunda, yetkili kuruluş tarafından detaylı bir kontrol raporu düzenlenmesi ve bu raporun işverene teslim edilmesi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Raporlarda ekipmanın bilgileri, yapılan testlerin sonuçları, tespit edilen eksiklikler ve kontrolü yapan yetkili personelin imza/kaşesi mutlaka yer almalıdır; eksik bilgiler raporu geçersiz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Düzenlenen belgeler, işyerinde yapılan denetimlerde sunulmak üzere muhafaza edilmeli ve iş ekipmanının kullanım süresi boyunca takip edilebilir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raporları, ekipmanın güvenli kullanımına ilişkin yasal dayanak teşkil eder; olası bir iş kazasında bu raporlar, işverenin yasal sorumluluğunu belirleyen temel belgeler arasında yer alır.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Raporunun Yasal Niteliği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periyodik kontrollerin sonuçları mutlaka raporlanmalıdır. Bu rapor, ekipmanın güvenli kullanımının yasal kanıtı niteliğini taşır ve işyerinde yaşanabilecek olası kazalarda sorumluluk sınırlarını belirleyen en önemli dokümandır.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Hazırlanan rapor, ekipmanın mevzuata uygunluğunu belgeleyen tek resmi kaynaktır. İşveren, kontrol tarihinden itibaren raporu dosyalamakla yükümlüdür; bu doküman eksikliği, iş güvenliği denetimlerinde doğrudan idari para cezası uygulanmasına neden olan ciddi bir uyumsuzluk göstergesi olarak kabul edilmektedir.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Rapor, sadece bir kontrol listesi değil, ekipmanın güvenli çalışma sınırlarını tanımlayan teknik bir analizdir. İşveren, bu raporun sonuçlarına göre ekipmanın kullanımına devam edilip edilmeyeceğine karar verir; güvenli olmadığı belirtilen ekipmanların kullanımı derhal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 raporları, iş kazası veya meslek hastalığı incelemelerinde bilirkişilerin ilk incelediği belgeler arasındadır. Raporun eksiksiz ve mevzuata uygun düzenlenmiş olması, işverenin yasal yükümlülüklerini yerine getirdiğinin en somut göstergesi olup hukuki süreçlerde işvereni koruyucu bir işleve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Raporunda Bulunması Gereken Asgari Bilgiler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her rapor ekipmanın kimlik bilgilerini içermelidir. Ekipmanın adı, marka ve modeli, seri numarası ve imalat yılı gibi temel veriler, karışıklığı önlemek ve izlenebilirliği sağlamak adına raporda açıkça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sırasında uygulanan test yöntemleri ve referans alınan ulusal veya uluslararası standartlar mutlaka kaydedilmelidir. Hangi standartlara göre test yapıldığı, ekipmanın güncel teknik gerekliliklere uygunluğunu doğrulamak için kritik bir bilgidir ve raporda atıf yapılmadan bırakılmamalıdır.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ve teknik değerlendirmeler, somut verilerle ve sayısal değerlerle raporlanmalıdır. Ekipmanın mevcut durumu hakkında yapılan gözlemler, genel ifadelerden kaçınılarak teknik terimlerle tanımlanmalı ve ekipmanın güvenli çalışma kapasitesini etkileyen her türlü bulguya yer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Ekipmanın kullanım amacı ve çalışma ortamı koşulları, raporun içeriğinde detaylandırılmalıdır. Özellikle zorlu çalışma şartlarına sahip ekipmanlar için yapılan kontrollerde, ortamın ekipman üzerindeki yıpratıcı etkileri göz önünde bulundurulmalı ve bu durumun güvenliği nasıl etkilediği raporda açıkça ifade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Raporun İmzalanması ve Yetkilendirme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 raporları, ilgili mevzuatta belirtilen yetkili kişi veya kuruluşlar tarafından düzenlenip imzalanmalıdır. Kontrolü yapan kişinin mesleki yetkinliği, ekipmanın türüne göre yasal olarak tanımlanmış olup, yetkisiz kişilerce imzalanan raporlar geçersiz sayılarak işvereni hukuki açıdan zor durumda bırakabilir.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Rapor üzerinde, kontrolü gerçekleştiren uzmanın adı, soyadı, mesleki unvanı ve varsa yetki belgesi numarası eksiksiz yer almalıdır. Bu bilgiler, denetimler sırasında kontrolün kim tarafından yapıldığının şeffaf bir şekilde izlenebilmesini sağlamakla birlikte, sorumluluk paylaşımını da netleştirmektedir.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İmza aşamasında, kontrolün yapıldığı tarih ile raporun düzenlendiği tarih birbiriyle uyumlu olmalıdır. Kontrol tarihinden uzun süre sonra düzenlenen raporlar, denetim otoriteleri tarafından şüpheyle karşılanabilir; bu nedenle raporlama süreci, kontrolün hemen ardından profesyonel bir titizlikle tamamlanmalıdır.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Elektronik ortamda düzenlenen raporlarda, güvenli elektronik imza (5070 sayılı Kanun'a uygun) kullanımı raporların değişmezliğini garanti altına almak için önerilen bir uygulamadır; ıslak imza da geçerlidir. Dijitalleşen iş dünyasında, raporların doğruluğunu ve değişmezliğini garanti altına almak için imza süreçlerinin mevzuata uygun şekilde yürütülmesi, doküman güvenliği açısından büyük önem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Raporların Arşivlenmesi ve Erişilebilirlik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periyodik kontrol raporları işyerinde mutlaka saklanmalıdır. Bu raporlar, ekipmanın ömrü boyunca veya işyerinde bulunduğu sürece muhafaza edilmeli ve denetimlerde görevli müfettişlere ibraz edilmek üzere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Arşivleme süreci, raporların fiziksel veya dijital ortamda kaybolmayacak şekilde düzenlenmesi esasına dayanır. Özellikle uzun süreli arşivleme gereken durullarda, belgelerin okunabilirliğini yitirmeyecek kalitede saklanması, ileride ihtiyaç duyulabilecek teknik detaylara ulaşılmasını kolaylaştıran temel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Raporlara erişim, sadece yetkili kişilerin (işveren ve İSG uzmanı gibi) kontrolünde olmalıdır. İş güvenliği kültürünün bir parçası olarak, ekipmanların periyodik bakım geçmişine erişimin kolaylaştırılması, çalışma alanındaki güvenliğin sürekliliğini sağlamak adına proaktif bir yaklaşım olarak kabul edilmektedir.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esnasında raporların bulunamaması veya erişilememesi, doğrudan bir eksiklik olarak puanlanmaktadır. İşveren, arşiv sistemini düzenli periyotlarla gözden geçirmeli ve her yeni kontrol raporuyla birlikte arşivini güncelleyerek, yasal mevzuata tam uyum sağladığından emin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Ekipmanlarında Kullanım Uygunluğu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periyodik kontrolleri tam ve eksiksiz yapılan ekipmanların kullanımı devam ettirilebilir.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Ekipmanın teknik özellikleri, üretici talimatları ve kullanım amacı göz önünde bulundurularak, yapılan kontrollerde herhangi bir uygunsuzluk tespit edilmemiş olması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muayene raporlarında kullanıma uygundur ibaresi yer alan ekipmanlar, belirlenen güvenlik donanımları aktif tutularak çalıştırılmalıdır.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ekipmanı kullanmadan önce günlük kontrollerini yapmaları, güvenli çalışma ortamının sürekliliği açısından hayati bir idari önlemdir.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CE İşareti ve Teknik Gereklilikler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CE işareti, Avrupa Birliği'nin ürün güvenliği mevzuatına uygunluğu simgeleyen ve ürünün serbest dolaşımını sağlayan temel bir işaretlemedir. İş ekipmanlarında CE işaretinin bulunması, ürünün teknik dosyasının hazır olduğunu doğrular.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dosya, ürünün tasarım, üretim ve işletim aşamalarına dair tüm teknik bilgileri, test raporlarını ve risk değerlendirmelerini içerir. İşveren veya yetkili merciler, ekipmanın güvenliğini doğrulamak için bu dosyayı talep etme hakkına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CE işareti, ekipmanın üzerinde veya beraberindeki dokümanda silinmeyecek ve okunabilir şekilde yer almalıdır. İşaretlemenin yanlış veya yanıltıcı kullanımı, yasal yaptırımlara ve ürünün piyasadan toplatılmasına kadar varan sonuçlar doğurabilir.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sadece CE işaretinin olması yeterli değildir; aynı zamanda ekipmanın kullanım amacına uygunluğu da denetlenmelidir. CE işareti, teknik uygunluğun bir göstergesi olup, periyodik kontrollerin yerini tutan bir belge değildir.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Uygunsuz Ekipmanların Kullanım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yapılan kontrollerde güvensiz olduğu tespit edilen ekipmanların kullanımı derhal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Arızalı, bakımsız veya güvenlik donanımı devre dışı bırakılmış ekipmanların kullanımı, iş kazalarına davetiye çıkaran en büyük risk etmenlerinden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uygunsuzluk giderilene kadar ekipmanı kullanım dışı bırakmakla ve çalışanların erişimini engellemekle yasal olarak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riski taşıyan ekipmanların onarımı yapılmadan tekrar devreye alınması, iş güvenliği kurallarının ağır bir ihlali olarak kabul edilmektedir.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Etiketleme ve Kilitleme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Uygunsuz olduğu belirlenen veya onarım süreci devam eden ekipmanlar, İş Ekipmanlarının Kullanımında Sağlık ve Güvenlik Şartları Yönetmeliği çerçevesinde mutlaka etiketlenmelidir.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Etiketleme sistemi, ekipmanın neden kullanım dışı olduğunu ve hangi personelin sorumlu olduğunu açıkça belirten uyarı levhalarını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 ve Etiketleme (LOTO) prosedürleri, enerji kaynaklarının izole edilmesini sağlayarak, bakım sırasında kazara çalıştırmaları önleyen kritik bir güvenlik tedbiridir.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Etiketlerin yetkisiz kişilerce sökülmesi veya ekipmanın zorla çalıştırılması, işyerinde ciddi disiplin suçları ve hukuki yaptırımlara neden olmaktadır.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Ekipmanı Hakkında Nihai Karar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Ekipmanın kullanımına devam edilip edilmeyeceği kararı, İş Ekipmanlarının Kullanımında Sağlık ve Güvenlik Şartları Yönetmeliği uyarınca yetkili teknik personel tarafından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Karar süreci; ekipmanın yaşı, yıpranma payı, onarım maliyeti ve iş güvenliği standartlarına uyumu gibi teknik veriler baz alınarak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Onarımı ekonomik olmayan veya teknolojik ömrünü tamamlamış ekipmanlar için hurdaya ayırma veya değiştirme kararı, işyerindeki toplam risk seviyesini düşürmek için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Nihai karar, yazılı bir form veya rapor formatında kayıt altına alınarak, denetimlerde sunulmak üzere İSG dosyasında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Ekipmanlarında Günlük ve Haftalık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güvenli kullanımı için operatörler tarafından günlük kontroller yapılmalıdır; bu kontroller, ekipmanın çalışmaya başlamadan önce görsel olarak incelenmesini ve temel fonksiyonların test edilmesini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Haftalık kontroller, ekipmanın daha detaylı incelenmesini gerektirir; bu süreçte hareketli parçaların yağlanması ve aşınma belirtilerinin kontrol edilmesi, iş kazalarını önlemede kritik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tüm bu kontrollerin sonuçları işletme bünyesinde oluşturulan kontrol formlarına işlenmelidir; eksiklik tespit edilirse ekipman derhal kullanım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ve haftalık kontrollerin düzenli yapılması, büyük arızaların önüne geçer; bu durum hem iş güvenliğini sağlar hem de ekipmanın ekonomik ömrünü uzatarak işletme verimliliğini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ve Muayene Kayıtlarının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bakım, onarım ve periyodik kontrol işlemleri, İş Ekipmanlarının Kullanımında Sağlık ve Güvenlik Şartları Yönetmeliği uyarınca düzenli olarak kayıt altına alınmalı ve dosyalanmalıdır.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ekipmanın kimlik bilgilerini, yapılan işlemin tarihini, müdahaleyi yapan personeli ve kullanılan yedek parçaları içermelidir; bu bilgiler, olası bir kaza durumunda yasal sorumlulukların belirlenmesinde delil niteliği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Elektronik veya basılı formlarda tutulan bu kayıtlar, denetimlerde yetkili mercilere sunulmak üzere hazır bulundurulmalıdır; kayıtların güncel tutulması, işverenin gözetim borcunu yerine getirdiğinin bir kanıtıdır.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süreci, sadece bir bürokratik işlem değil, aynı zamanda ekipman geçmişinin takibini sağlayan teknik bir zorunluluktur; geçmişteki arıza eğilimleri, gelecekteki bakım planlamaları için veri kaynağı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Ekipmanlarında Planlı Bakım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planlı bakımı, üretici talimatları ve kullanım sıklığı dikkate alınarak gerçekleştirilmelidir; bakımlar, ekipmanın teknik özelliklerine uygun yetkin personel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bakımlar sırasında, güvenlik donanımlarının (acil durdurma butonları, sensörler, korkuluklar) eksiksiz çalıştığı test edilmelidir; bu donanımların devre dışı bırakılması veya iptal edilmesi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işlemleri sırasında kullanılan yedek parçalar, ekipmanın orijinal standartlarına uygun olmalıdır; yan sanayi veya uygun olmayan parçaların kullanımı, ekipman güvenliğini tehlikeye sokarak hukuki sorumluluk doğurabilir.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bakımların sadece uzman kişilerce yapılmasını şart koşar; yetkisiz kişilerin yaptığı müdahaleler, ekipmanın garanti kapsamından çıkmasına ve ciddi kazalara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Takibi ve Periyodik İzleme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periyodik muayene ve kontrollerinin takibi, işletme bünyesinde görevli İSG uzmanları veya bakım yöneticileri tarafından bir izleme çizelgesi ile yapılmalıdır; kontrol tarihleri asla aksatılmamalıdır.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Takip sürecinde, ekipmanların yasal kontrol periyotları (yıllık, altı aylık vb.) göz önünde bulundurulmalı; kontrol süresi yaklaşan ekipmanlar için önceden planlama yapılarak iş akışında aksama yaşanması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kapsamında, yetkili muayene kuruluşlarından alınan raporlar titizlikle incelenmeli ve raporda belirtilen uygunsuzluklar derhal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izleme, ekipmanların güncel mevzuat standartlarına uyumunu doğrular; bu takip mekanizması sayesinde işletme, yasal denetimlere her an hazır olur ve iş güvenliği kültürünün sürdürülebilirliğini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Kaza veya Değişiklik Sonrası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ekipmanlarında meydana gelen iş kazaları veya ramak kala olayları, ekipmanın güvenli çalışmasını etkileyebilecek bir değişikliğe yol açtıysa derhal kontrol edilmelidir. Bu durum, ekipmanın yapısal bütünlüğünün bozulup bozulmadığını anlamak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ekipmanda yapılan önemli tadilatlar veya yer değişikliği gibi işlemler sonrası, ekipmanın güvenli kullanımının devam ettiğinden emin olunması amacıyla uzmanlar tarafından inceleme yapılması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Olağanüstü durumlarda, ekipmanın maruz kaldığı dış etkiler (deprem, sel, aşırı sıcaklık gibi) ekipmanın mekanik özelliklerini veya güvenlik donanımlarını olumsuz etkileyebilir. Bu nedenle, ekipman tekrar devreye alınmadan önce mutlaka teknik bir kontrolden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tür olaylardan sonra ekipmanın güvenli bir şekilde çalışmaya devam edip etmediğini belirlemek için gerekli incelemeleri yaptırmakla yükümlüdür. Yapılan incelemeler, olayın niteliğine uygun teknik personellerce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Yöntemleri ve Test İşlemleri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Olağanüstü durumlardan etkilenen iş ekipmanları için yapılacak kontroller, sadece görsel incelemeyle sınırlı kalmamalıdır. Ekipmanın türüne göre dinamik veya statik yük testleri, tahribatsız muayene yöntemleri gibi teknik testler uygulanarak güvenliği kanıtlanmalıdır.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Yönetmeliği'nde belirtilen periyodik kontrol kriterleri, olağanüstü durum sonrası yapılacak kontrollerde de temel referans olarak alınmalıdır. Kontroller, ekipmanın orijinal üretici verileriyle uyumlu bir şekilde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süreçlerinde kullanılan ölçüm cihazlarının kalibrasyonunun güncel olması, test sonuçlarının güvenilirliği açısından büyük önem taşımaktadır. Yanlış kalibre edilmiş cihazlarla yapılan kontroller, ekipmanın güvenli olduğuna dair hatalı kararlar alınmasına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kontroller sırasında ekipmanın güvenlik sistemlerinin (sensörler, acil durdurma butonları, limit anahtarları) işlevselliği özellikle kontrol edilmelidir. Bu donanımların arızalı olması, ekipmanın olağanüstü durum sonrası güvenli olmadığını gösteren en önemli işaretlerden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Raporlama ve Dokümantasyon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kontroller, İş Ekipmanlarının Kullanımında Sağlık ve Güvenlik Şartları Yönetmeliği'ne uygun olarak yazılı bir rapor haline getirilmelidir. Bu raporlar, ekipmanın güvenli kullanımı için yasal dayanak oluşturur ve denetimlerde ibraz edilmek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raporlarında, ekipmanın durumu, yapılan testler, ölçüm değerleri ve ekipmanın güvenli çalışıp çalışmadığına dair net bir karar yer almalıdır. Raporda yer alan tespitlerin, uzman teknik personel tarafından imzalanması ve onaylanması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Olağanüstü durum sonrası hazırlanan raporlar, ekipmanın ömrü boyunca tutulan dosyada muhafaza edilmelidir. Bu kayıtlar, gelecekte meydana gelebilecek benzer durumlarda veya kaza incelemelerinde, ekipmanın geçmişte nasıl bir kontrolden geçtiğini kanıtlayan temel belgelerdir.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Raporlama sürecinde, tespit edilen tüm uygunsuzluklar ve çözüm önerileri detaylıca belirtilmelidir. Uygunsuzluk giderilmeden ekipmanın kullanıma alınması kesinlikle yasaktır; işveren, bu eksikliklerin giderilmesini sağlamakla hukuken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Uygunluk Beyanı ve Üretici Sorumluluğu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 uygunluk beyanı, üreticinin veya yetkili temsilcisinin ekipmanın tüm güvenlik gerekliliklerini sağladığını yazılı olarak taahhüt ettiği resmi bir belgedir. Bu beyan, 6331 sayılı İş Sağlığı ve Güvenliği Kanunu kapsamında işverenin ekipman seçimi sorumluluğunu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Beyan belgesi, üreticinin kimlik bilgilerini, ürünün modelini, seri numarasını ve uygun olduğu direktifleri net bir biçimde içermelidir. Eksik veya hatalı hazırlanan uygunluk beyanları, ekipmanın yasal olarak piyasaya arz edilemeyeceğini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satın aldığı iş ekipmanı için üreticiden güncel ve onaylı uygunluk beyanını talep etmelidir. Bu belge, iş kazası durumunda işverenin ekipman seçimindeki özen yükümlülüğünü kanıtlayan en önemli hukuki dayanaklardan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Uygunluk beyanı, ekipmanın kullanım ömrü boyunca saklanmalıdır; ekipmanda yapılacak modifikasyonlar beyanın geçerliliğini etkileyebilir. Değişiklik yapılması durumunda, ekipmanın tekrar uygunluk değerlendirmesinden geçirilmesi ve beyanın yenilenmesi gerekmektedir.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İşverenin Denetimi ve Onay Mekanizması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olağanüstü durum sonrası kontrol edilen ekipmanların güvenli kullanımına dair nihai kararı veren makamdır. Teknik raporların olumlu olması durumunda, işveren ekipmanın tekrar devreye alınmasına onay vererek sorumluluğu üstlenir.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işyerinde güvenli çalışma ortamını sağlamakla yükümlüdür. Bu nedenle, ekipman onayı sürecinde teknik personelin görüşleri dikkate alınmalı ve risk değerlendirmesi güncellenerek güvenli çalışma prosedürleri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Ekipmanın güvenli olduğuna dair onay verildikten sonra, kullanıcı çalışanlara ekipmanın güncel durumu hakkında bilgilendirme yapılmalıdır. Eğer ekipman üzerinde bir kısıtlama veya yeni bir güvenlik önlemi alındıysa, bu değişiklikler çalışanlara mutlaka anlatılmalıdır.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Onay süreci sadece kağıt üzerinde bir imza değil, aynı zamanda işverenin ekipmanı güvenli bulduğuna dair bir taahhüttür. Bu taahhüt, iş kazası yaşanması durumunda işverenin gerekli tedbirleri alıp almadığının en büyük göstergesi olarak kabul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Planlı Önleyici Bakım Programları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Planlı önleyici bakım, ekipmanların arıza yapmadan önce düzenli olarak gözden geçirilmesi ve gerekli müdahalelerin yapılması sürecidir. Bu yaklaşım, beklenmedik duruşları engeller ve iş sürekliliğini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işveren ekipmanların güvenli çalışma koşullarını korumak için gerekli bakım programlarını oluşturmalıdır.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programları, ekipmanın kullanım yoğunluğu, çalışma ortamı koşulları ve üretici tarafından belirtilen teknik özellikler dikkate alınarak özelleştirilmelidir.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planlaması, sadece mekanik değil, elektriksel ve hidrolik sistemlerin bütünlüğünü de kapsayacak şekilde çok yönlü bir yaklaşımla hazırlanmalıdır.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Periyotlarının Belirlenmesi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periyotları, ekipman üreticisinin talimatlarına ve işletmenin kendine has operasyonel ihtiyaçlarına göre belirlenmelidir. Üretici talimatları, ekipmanın güvenli ömrü için temel referans noktasıdır.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periyodik kontrollerin yanı sıra rutin bakımların da düzenli yapılmasını zorunlu tutmaktadır.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Yoğun çalışma ortamlarında veya ağır şartlarda çalışan ekipmanlar için bakım periyotları daha sık aralıklarla güncellenmelidir. Bu durum, ekipmanın yıpranma payını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takvimine uyulmaması, ekipman güvenliğinin azalmasına ve yasal mevzuat kapsamındaki sorumlulukların ihlaline neden olabilir. Bu nedenle bakım takvimi disiplinle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ve Kontrol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 onarım işlemleri, konusunda eğitimli ve yetkili teknik personel tarafından gerçekleştirilmelidir. Yetkisiz kişilerin müdahalesi, ekipmanın garantisini geçersiz kılar ve ciddi iş kazalarına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süreçlerinde üreticinin önerdiği yedek parçalar kullanılmalı, yan sanayi veya uygunsuz donanımlardan kaçınılmalıdır. Bu, ekipmanın fabrika çıkışındaki güvenlik standartlarını korumak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çerçevesinde, yapılan bakım işlemlerinin teknik yeterliliği ve güvenliği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sırasında tespit edilen her türlü anormallik, ekipman derhal devre dışı bırakılarak acilen kayıt altına alınmalı ve gerekli onarımlar yapılana kadar kullanılmamalıdır.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ve Belgelendirme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Gerçekleştirilen tüm bakım, onarım ve modifikasyon işlemleri, tarih, işlem detayları ve yapan personelin imzası ile birlikte kayıt altına alınmalıdır. İzlenebilirlik, denetimlerde en önemli kanıttır.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ekipmanların bakım kayıtlarının düzenli tutulmasını ve talep edildiğinde yetkililere sunulmasını zorunlu kılmaktadır.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defterleri veya dijital bakım yazılımları, ekipmanların geçmişteki arıza eğilimlerini analiz etmeye ve gelecekteki bakım ihtiyaçlarını öngörmeye yardımcı olan veriler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eksiksiz tutulması, iş kazası veya meslek hastalığı durumunda işverenin yasal sorumluluğunu kanıtlamasında kritik bir rol oynar. Bu nedenle kayıt yönetimi, İSG yönetim sisteminin ayrılmaz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İzolasyonu: Güvenli Çalışmanın Temeli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bakım ve onarım faaliyetlerinde tüm enerji kaynaklarının (elektrik, mekanik, hidrolik) kesilerek ekipmanın güvenli duruma getirilmesidir; İş Ekipmanlarının Kullanımında Sağlık ve Güvenlik Şartları Yönetmeliği gereği enerji akışı fiziksel olarak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kesme noktaları, ekipmanın teknik şemalarına uygun olarak belirlenmeli ve izolasyon işlemi sadece yetkili personel tarafından yapılmalıdır; bu işlem sırasında ana şalterler veya vanalar kilitli konuma getirilerek enerji transferi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süreci, sadece bakım yapılacak ekipmanı değil, aynı zamanda o ekipmanla bağlantılı olan tüm yardımcı sistemleri de kapsamalıdır; böylece sistemin bir bütün olarak güvenli bir şekilde enerjisiz kalması garanti altına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İzolasyonun sürekliliği, bakım çalışması tamamlanana kadar titizlikle korunmalıdır; yetkisiz kişilerin izolasyon noktalarına müdahale etmesi, ciddi iş kazalarına ve ekipman hasarlarına yol açabileceği için kesinlikle önlenmelidir.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Kilitleme ve Etiketleme (LOTO)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 ve etiketleme (LOTO), bir ekipman üzerinde çalışan kişinin güvenliğini sağlamak için kullanılan en kritik idari önlemdir; İş Ekipmanlarının Kullanımında Sağlık ve Güvenlik Şartları Yönetmeliği uyarınca her çalışanın kendi kişisel kilidine sahip olması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Kilitler, enerji kesme cihazlarının tekrar açılmasını fiziksel olarak engellerken, etiketler ise bu işlemin neden yapıldığını ve hangi personelin sorumlu olduğunu belirten uyarıcı işaretlerdir; etiketler üzerinde mutlaka çalışanın adı ve tarih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kilit kullanımı, bakım ekibindeki her bir teknisyenin kendi güvenliğini bizzat kontrol etmesini sağlar; ekipman üzerindeki tüm kilitler kaldırılmadan enerji akışının tekrar başlaması, sistemin güvenli olmadığını gösterir ve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Etiketleme işlemleri, sadece bir uyarı levhası asmak değil, aynı zamanda enerji kaynağının hangi şartlar altında yeniden devreye alınabileceğine dair net talimatlar içermelidir; bu süreç, çalışanların birbirine olan sorumluluğunu ve iletişimini güçlendirir.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Artık Enerjilerin Boşaltılması ve Sıfırlama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izolasyonu yapıldıktan sonra, sistem içerisinde hapsolmuş olabilecek artık enerjilerin (basınçlı hava, hidrolik yağ, yerçekimi potansiyeli, termal enerji) güvenli bir şekilde tahliye edilmesi hayati bir öneme sahiptir; bu işlem sıfır enerji durumuna ulaşmak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sistemlerdeki hava veya sıvıların tahliyesi için tahliye vanaları kullanılmalı ve sistemin atmosfer basıncına döndüğü manometreler üzerinden teyit edilmelidir; bu işlem sırasında personelin ani basınç tahliyesinden korunması için uygun KKD kullanması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Hareketli parçaların (ağır presler veya asansörler gibi) ağırlıklarından kaynaklanan potansiyel enerjiler, mekanik destekler veya bloklama cihazları ile sabitlenerek etkisiz hale getirilmelidir; bu destekler, mekanik enerji boşaltılana kadar yerinden oynatılmamalıdır.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devrelerinde kapasitörler veya bataryalar gibi enerji depolayan bileşenlerin deşarj edilmesi, elektrik çarpması riskine karşı mutlaka gerçekleştirilmelidir; enerji boşaltma adımları, ekipmana özel prosedürlerde ayrıntılı olarak belirtilmelidir.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Doğrulama ve Güvenli Başlatma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Doğrulama süreci, tüm izolasyon, kilitleme ve enerji boşaltma adımlarının başarısını teyit eden son adımdır; bu adım olmadan hiçbir personel ekipman üzerinde çalışmaya başlamamalıdır; bu uygulama LOTO prosedürlerinin temelini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Doğrulama işlemi kapsamında, ekipmanın başlatma düğmelerine basılarak çalışmadığından emin olunmalı, elektriksel ölçüm cihazları (multimetre) ile enerji varlığı kontrol edilmeli ve sistemin tepkisiz kaldığı görsel olarak doğrulanmalıdır; bu test try-out olarak adlandırılır.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Doğrulama sırasında elde edilen sonuçlar, bakım ekibindeki tüm çalışanlar ile paylaşılmalı ve herkesin sistemin tamamen enerjisiz olduğuna dair hemfikir olması sağlanmalıdır; iletişimsizlik, LOTO sürecindeki en büyük risk faktörlerinden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doğrulama testi sırasında sistemde hala enerji olduğu tespit edilirse, bakım çalışması derhal durdurulmalı ve izolasyon adımları en baştan kontrol edilerek hata kaynağı bulunmalıdır; güvenli çalışma ortamı sağlanmadan hiçbir işleme devam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İşlemlerinde Enerji İzolasyonu ve LOTO</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 onarım çalışmaları öncesinde, tüm enerji kaynakları (elektrik, mekanik, basınçlı hava) kesilmeli ve ekipman güvenli duruma getirilmelidir; İş Ekipmanlarının Kullanımında Sağlık ve Güvenlik Şartları Yönetmeliği gereği bu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 ve Etiketleme (LOTO) sistemi uygulanarak, enerjinin yanlışlıkla devreye girmesi engellenmelidir; kilit anahtarı sadece ilgili bakım personeli tarafından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enerjisiz olduğu, uygun ölçüm cihazları ile doğrulanmalı ve 'sıfır enerji' durumu teyit edildikten sonra çalışmaya başlanmalıdır; bu aşama kazaların önlenmesindeki en kritik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228</Slides>
  <Notes>228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228</vt:i4>
      </vt:variant>
    </vt:vector>
  </HeadingPairs>
  <TitlesOfParts>
    <vt:vector size="23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lpstr>Slide 205</vt:lpstr>
      <vt:lpstr>Slide 206</vt:lpstr>
      <vt:lpstr>Slide 207</vt:lpstr>
      <vt:lpstr>Slide 208</vt:lpstr>
      <vt:lpstr>Slide 209</vt:lpstr>
      <vt:lpstr>Slide 210</vt:lpstr>
      <vt:lpstr>Slide 211</vt:lpstr>
      <vt:lpstr>Slide 212</vt:lpstr>
      <vt:lpstr>Slide 213</vt:lpstr>
      <vt:lpstr>Slide 214</vt:lpstr>
      <vt:lpstr>Slide 215</vt:lpstr>
      <vt:lpstr>Slide 216</vt:lpstr>
      <vt:lpstr>Slide 217</vt:lpstr>
      <vt:lpstr>Slide 218</vt:lpstr>
      <vt:lpstr>Slide 219</vt:lpstr>
      <vt:lpstr>Slide 220</vt:lpstr>
      <vt:lpstr>Slide 221</vt:lpstr>
      <vt:lpstr>Slide 222</vt:lpstr>
      <vt:lpstr>Slide 223</vt:lpstr>
      <vt:lpstr>Slide 224</vt:lpstr>
      <vt:lpstr>Slide 225</vt:lpstr>
      <vt:lpstr>Slide 226</vt:lpstr>
      <vt:lpstr>Slide 227</vt:lpstr>
      <vt:lpstr>Slide 228</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Ekipmanları Yönetmeliği</dc:title>
  <dc:subject>İş Ekipmanları Yönetmeliği</dc:subject>
  <dc:creator>Riskmatik İSG Platform</dc:creator>
  <cp:lastModifiedBy>Riskmatik İSG Platform</cp:lastModifiedBy>
  <cp:revision>1</cp:revision>
  <dcterms:created xsi:type="dcterms:W3CDTF">2026-07-27T18:39:01Z</dcterms:created>
  <dcterms:modified xsi:type="dcterms:W3CDTF">2026-07-27T18:39:01Z</dcterms:modified>
</cp:coreProperties>
</file>