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slideMasters/slideMaster157.xml" ContentType="application/vnd.openxmlformats-officedocument.presentationml.slideMaster+xml"/>
  <Override PartName="/ppt/slides/slide157.xml" ContentType="application/vnd.openxmlformats-officedocument.presentationml.slide+xml"/>
  <Override PartName="/ppt/slideMasters/slideMaster158.xml" ContentType="application/vnd.openxmlformats-officedocument.presentationml.slideMaster+xml"/>
  <Override PartName="/ppt/slides/slide158.xml" ContentType="application/vnd.openxmlformats-officedocument.presentationml.slide+xml"/>
  <Override PartName="/ppt/slideMasters/slideMaster159.xml" ContentType="application/vnd.openxmlformats-officedocument.presentationml.slideMaster+xml"/>
  <Override PartName="/ppt/slides/slide159.xml" ContentType="application/vnd.openxmlformats-officedocument.presentationml.slide+xml"/>
  <Override PartName="/ppt/slideMasters/slideMaster160.xml" ContentType="application/vnd.openxmlformats-officedocument.presentationml.slideMaster+xml"/>
  <Override PartName="/ppt/slides/slide160.xml" ContentType="application/vnd.openxmlformats-officedocument.presentationml.slide+xml"/>
  <Override PartName="/ppt/slideMasters/slideMaster161.xml" ContentType="application/vnd.openxmlformats-officedocument.presentationml.slideMaster+xml"/>
  <Override PartName="/ppt/slides/slide161.xml" ContentType="application/vnd.openxmlformats-officedocument.presentationml.slide+xml"/>
  <Override PartName="/ppt/slideMasters/slideMaster162.xml" ContentType="application/vnd.openxmlformats-officedocument.presentationml.slideMaster+xml"/>
  <Override PartName="/ppt/slides/slide162.xml" ContentType="application/vnd.openxmlformats-officedocument.presentationml.slide+xml"/>
  <Override PartName="/ppt/slideMasters/slideMaster163.xml" ContentType="application/vnd.openxmlformats-officedocument.presentationml.slideMaster+xml"/>
  <Override PartName="/ppt/slides/slide163.xml" ContentType="application/vnd.openxmlformats-officedocument.presentationml.slide+xml"/>
  <Override PartName="/ppt/slideMasters/slideMaster164.xml" ContentType="application/vnd.openxmlformats-officedocument.presentationml.slideMaster+xml"/>
  <Override PartName="/ppt/slides/slide164.xml" ContentType="application/vnd.openxmlformats-officedocument.presentationml.slide+xml"/>
  <Override PartName="/ppt/slideMasters/slideMaster165.xml" ContentType="application/vnd.openxmlformats-officedocument.presentationml.slideMaster+xml"/>
  <Override PartName="/ppt/slides/slide165.xml" ContentType="application/vnd.openxmlformats-officedocument.presentationml.slide+xml"/>
  <Override PartName="/ppt/slideMasters/slideMaster166.xml" ContentType="application/vnd.openxmlformats-officedocument.presentationml.slideMaster+xml"/>
  <Override PartName="/ppt/slides/slide166.xml" ContentType="application/vnd.openxmlformats-officedocument.presentationml.slide+xml"/>
  <Override PartName="/ppt/slideMasters/slideMaster167.xml" ContentType="application/vnd.openxmlformats-officedocument.presentationml.slideMaster+xml"/>
  <Override PartName="/ppt/slides/slide167.xml" ContentType="application/vnd.openxmlformats-officedocument.presentationml.slide+xml"/>
  <Override PartName="/ppt/slideMasters/slideMaster168.xml" ContentType="application/vnd.openxmlformats-officedocument.presentationml.slideMaster+xml"/>
  <Override PartName="/ppt/slides/slide168.xml" ContentType="application/vnd.openxmlformats-officedocument.presentationml.slide+xml"/>
  <Override PartName="/ppt/slideMasters/slideMaster169.xml" ContentType="application/vnd.openxmlformats-officedocument.presentationml.slideMaster+xml"/>
  <Override PartName="/ppt/slides/slide169.xml" ContentType="application/vnd.openxmlformats-officedocument.presentationml.slide+xml"/>
  <Override PartName="/ppt/slideMasters/slideMaster170.xml" ContentType="application/vnd.openxmlformats-officedocument.presentationml.slideMaster+xml"/>
  <Override PartName="/ppt/slides/slide170.xml" ContentType="application/vnd.openxmlformats-officedocument.presentationml.slide+xml"/>
  <Override PartName="/ppt/slideMasters/slideMaster171.xml" ContentType="application/vnd.openxmlformats-officedocument.presentationml.slideMaster+xml"/>
  <Override PartName="/ppt/slides/slide171.xml" ContentType="application/vnd.openxmlformats-officedocument.presentationml.slide+xml"/>
  <Override PartName="/ppt/slideMasters/slideMaster172.xml" ContentType="application/vnd.openxmlformats-officedocument.presentationml.slideMaster+xml"/>
  <Override PartName="/ppt/slides/slide172.xml" ContentType="application/vnd.openxmlformats-officedocument.presentationml.slide+xml"/>
  <Override PartName="/ppt/slideMasters/slideMaster173.xml" ContentType="application/vnd.openxmlformats-officedocument.presentationml.slideMaster+xml"/>
  <Override PartName="/ppt/slides/slide173.xml" ContentType="application/vnd.openxmlformats-officedocument.presentationml.slide+xml"/>
  <Override PartName="/ppt/slideMasters/slideMaster174.xml" ContentType="application/vnd.openxmlformats-officedocument.presentationml.slideMaster+xml"/>
  <Override PartName="/ppt/slides/slide174.xml" ContentType="application/vnd.openxmlformats-officedocument.presentationml.slide+xml"/>
  <Override PartName="/ppt/slideMasters/slideMaster175.xml" ContentType="application/vnd.openxmlformats-officedocument.presentationml.slideMaster+xml"/>
  <Override PartName="/ppt/slides/slide175.xml" ContentType="application/vnd.openxmlformats-officedocument.presentationml.slide+xml"/>
  <Override PartName="/ppt/slideMasters/slideMaster176.xml" ContentType="application/vnd.openxmlformats-officedocument.presentationml.slideMaster+xml"/>
  <Override PartName="/ppt/slides/slide176.xml" ContentType="application/vnd.openxmlformats-officedocument.presentationml.slide+xml"/>
  <Override PartName="/ppt/slideMasters/slideMaster177.xml" ContentType="application/vnd.openxmlformats-officedocument.presentationml.slideMaster+xml"/>
  <Override PartName="/ppt/slides/slide177.xml" ContentType="application/vnd.openxmlformats-officedocument.presentationml.slide+xml"/>
  <Override PartName="/ppt/slideMasters/slideMaster178.xml" ContentType="application/vnd.openxmlformats-officedocument.presentationml.slideMaster+xml"/>
  <Override PartName="/ppt/slides/slide178.xml" ContentType="application/vnd.openxmlformats-officedocument.presentationml.slide+xml"/>
  <Override PartName="/ppt/slideMasters/slideMaster179.xml" ContentType="application/vnd.openxmlformats-officedocument.presentationml.slideMaster+xml"/>
  <Override PartName="/ppt/slides/slide179.xml" ContentType="application/vnd.openxmlformats-officedocument.presentationml.slide+xml"/>
  <Override PartName="/ppt/slideMasters/slideMaster180.xml" ContentType="application/vnd.openxmlformats-officedocument.presentationml.slideMaster+xml"/>
  <Override PartName="/ppt/slides/slide180.xml" ContentType="application/vnd.openxmlformats-officedocument.presentationml.slide+xml"/>
  <Override PartName="/ppt/slideMasters/slideMaster181.xml" ContentType="application/vnd.openxmlformats-officedocument.presentationml.slideMaster+xml"/>
  <Override PartName="/ppt/slides/slide181.xml" ContentType="application/vnd.openxmlformats-officedocument.presentationml.slide+xml"/>
  <Override PartName="/ppt/slideMasters/slideMaster182.xml" ContentType="application/vnd.openxmlformats-officedocument.presentationml.slideMaster+xml"/>
  <Override PartName="/ppt/slides/slide182.xml" ContentType="application/vnd.openxmlformats-officedocument.presentationml.slide+xml"/>
  <Override PartName="/ppt/slideMasters/slideMaster183.xml" ContentType="application/vnd.openxmlformats-officedocument.presentationml.slideMaster+xml"/>
  <Override PartName="/ppt/slides/slide183.xml" ContentType="application/vnd.openxmlformats-officedocument.presentationml.slide+xml"/>
  <Override PartName="/ppt/slideMasters/slideMaster184.xml" ContentType="application/vnd.openxmlformats-officedocument.presentationml.slideMaster+xml"/>
  <Override PartName="/ppt/slides/slide184.xml" ContentType="application/vnd.openxmlformats-officedocument.presentationml.slide+xml"/>
  <Override PartName="/ppt/slideMasters/slideMaster185.xml" ContentType="application/vnd.openxmlformats-officedocument.presentationml.slideMaster+xml"/>
  <Override PartName="/ppt/slides/slide185.xml" ContentType="application/vnd.openxmlformats-officedocument.presentationml.slide+xml"/>
  <Override PartName="/ppt/slideMasters/slideMaster186.xml" ContentType="application/vnd.openxmlformats-officedocument.presentationml.slideMaster+xml"/>
  <Override PartName="/ppt/slides/slide186.xml" ContentType="application/vnd.openxmlformats-officedocument.presentationml.slide+xml"/>
  <Override PartName="/ppt/slideMasters/slideMaster187.xml" ContentType="application/vnd.openxmlformats-officedocument.presentationml.slideMaster+xml"/>
  <Override PartName="/ppt/slides/slide187.xml" ContentType="application/vnd.openxmlformats-officedocument.presentationml.slide+xml"/>
  <Override PartName="/ppt/slideMasters/slideMaster188.xml" ContentType="application/vnd.openxmlformats-officedocument.presentationml.slideMaster+xml"/>
  <Override PartName="/ppt/slides/slide188.xml" ContentType="application/vnd.openxmlformats-officedocument.presentationml.slide+xml"/>
  <Override PartName="/ppt/slideMasters/slideMaster189.xml" ContentType="application/vnd.openxmlformats-officedocument.presentationml.slideMaster+xml"/>
  <Override PartName="/ppt/slides/slide189.xml" ContentType="application/vnd.openxmlformats-officedocument.presentationml.slide+xml"/>
  <Override PartName="/ppt/slideMasters/slideMaster190.xml" ContentType="application/vnd.openxmlformats-officedocument.presentationml.slideMaster+xml"/>
  <Override PartName="/ppt/slides/slide190.xml" ContentType="application/vnd.openxmlformats-officedocument.presentationml.slide+xml"/>
  <Override PartName="/ppt/slideMasters/slideMaster191.xml" ContentType="application/vnd.openxmlformats-officedocument.presentationml.slideMaster+xml"/>
  <Override PartName="/ppt/slides/slide191.xml" ContentType="application/vnd.openxmlformats-officedocument.presentationml.slide+xml"/>
  <Override PartName="/ppt/slideMasters/slideMaster192.xml" ContentType="application/vnd.openxmlformats-officedocument.presentationml.slideMaster+xml"/>
  <Override PartName="/ppt/slides/slide192.xml" ContentType="application/vnd.openxmlformats-officedocument.presentationml.slide+xml"/>
  <Override PartName="/ppt/slideMasters/slideMaster193.xml" ContentType="application/vnd.openxmlformats-officedocument.presentationml.slideMaster+xml"/>
  <Override PartName="/ppt/slides/slide193.xml" ContentType="application/vnd.openxmlformats-officedocument.presentationml.slide+xml"/>
  <Override PartName="/ppt/slideMasters/slideMaster194.xml" ContentType="application/vnd.openxmlformats-officedocument.presentationml.slideMaster+xml"/>
  <Override PartName="/ppt/slides/slide194.xml" ContentType="application/vnd.openxmlformats-officedocument.presentationml.slide+xml"/>
  <Override PartName="/ppt/slideMasters/slideMaster195.xml" ContentType="application/vnd.openxmlformats-officedocument.presentationml.slideMaster+xml"/>
  <Override PartName="/ppt/slides/slide195.xml" ContentType="application/vnd.openxmlformats-officedocument.presentationml.slide+xml"/>
  <Override PartName="/ppt/slideMasters/slideMaster196.xml" ContentType="application/vnd.openxmlformats-officedocument.presentationml.slideMaster+xml"/>
  <Override PartName="/ppt/slides/slide196.xml" ContentType="application/vnd.openxmlformats-officedocument.presentationml.slide+xml"/>
  <Override PartName="/ppt/slideMasters/slideMaster197.xml" ContentType="application/vnd.openxmlformats-officedocument.presentationml.slideMaster+xml"/>
  <Override PartName="/ppt/slides/slide197.xml" ContentType="application/vnd.openxmlformats-officedocument.presentationml.slide+xml"/>
  <Override PartName="/ppt/slideMasters/slideMaster198.xml" ContentType="application/vnd.openxmlformats-officedocument.presentationml.slideMaster+xml"/>
  <Override PartName="/ppt/slides/slide198.xml" ContentType="application/vnd.openxmlformats-officedocument.presentationml.slide+xml"/>
  <Override PartName="/ppt/slideMasters/slideMaster199.xml" ContentType="application/vnd.openxmlformats-officedocument.presentationml.slideMaster+xml"/>
  <Override PartName="/ppt/slides/slide199.xml" ContentType="application/vnd.openxmlformats-officedocument.presentationml.slide+xml"/>
  <Override PartName="/ppt/slideMasters/slideMaster200.xml" ContentType="application/vnd.openxmlformats-officedocument.presentationml.slideMaster+xml"/>
  <Override PartName="/ppt/slides/slide200.xml" ContentType="application/vnd.openxmlformats-officedocument.presentationml.slide+xml"/>
  <Override PartName="/ppt/slideMasters/slideMaster201.xml" ContentType="application/vnd.openxmlformats-officedocument.presentationml.slideMaster+xml"/>
  <Override PartName="/ppt/slides/slide201.xml" ContentType="application/vnd.openxmlformats-officedocument.presentationml.slide+xml"/>
  <Override PartName="/ppt/slideMasters/slideMaster202.xml" ContentType="application/vnd.openxmlformats-officedocument.presentationml.slideMaster+xml"/>
  <Override PartName="/ppt/slides/slide202.xml" ContentType="application/vnd.openxmlformats-officedocument.presentationml.slide+xml"/>
  <Override PartName="/ppt/slideMasters/slideMaster203.xml" ContentType="application/vnd.openxmlformats-officedocument.presentationml.slideMaster+xml"/>
  <Override PartName="/ppt/slides/slide203.xml" ContentType="application/vnd.openxmlformats-officedocument.presentationml.slide+xml"/>
  <Override PartName="/ppt/slideMasters/slideMaster204.xml" ContentType="application/vnd.openxmlformats-officedocument.presentationml.slideMaster+xml"/>
  <Override PartName="/ppt/slides/slide204.xml" ContentType="application/vnd.openxmlformats-officedocument.presentationml.slide+xml"/>
  <Override PartName="/ppt/slideMasters/slideMaster205.xml" ContentType="application/vnd.openxmlformats-officedocument.presentationml.slideMaster+xml"/>
  <Override PartName="/ppt/slides/slide205.xml" ContentType="application/vnd.openxmlformats-officedocument.presentationml.slide+xml"/>
  <Override PartName="/ppt/slideMasters/slideMaster206.xml" ContentType="application/vnd.openxmlformats-officedocument.presentationml.slideMaster+xml"/>
  <Override PartName="/ppt/slides/slide206.xml" ContentType="application/vnd.openxmlformats-officedocument.presentationml.slide+xml"/>
  <Override PartName="/ppt/slideMasters/slideMaster207.xml" ContentType="application/vnd.openxmlformats-officedocument.presentationml.slideMaster+xml"/>
  <Override PartName="/ppt/slides/slide207.xml" ContentType="application/vnd.openxmlformats-officedocument.presentationml.slide+xml"/>
  <Override PartName="/ppt/slideMasters/slideMaster208.xml" ContentType="application/vnd.openxmlformats-officedocument.presentationml.slideMaster+xml"/>
  <Override PartName="/ppt/slides/slide208.xml" ContentType="application/vnd.openxmlformats-officedocument.presentationml.slide+xml"/>
  <Override PartName="/ppt/slideMasters/slideMaster209.xml" ContentType="application/vnd.openxmlformats-officedocument.presentationml.slideMaster+xml"/>
  <Override PartName="/ppt/slides/slide209.xml" ContentType="application/vnd.openxmlformats-officedocument.presentationml.slide+xml"/>
  <Override PartName="/ppt/slideMasters/slideMaster210.xml" ContentType="application/vnd.openxmlformats-officedocument.presentationml.slideMaster+xml"/>
  <Override PartName="/ppt/slides/slide210.xml" ContentType="application/vnd.openxmlformats-officedocument.presentationml.slide+xml"/>
  <Override PartName="/ppt/slideMasters/slideMaster211.xml" ContentType="application/vnd.openxmlformats-officedocument.presentationml.slideMaster+xml"/>
  <Override PartName="/ppt/slides/slide211.xml" ContentType="application/vnd.openxmlformats-officedocument.presentationml.slide+xml"/>
  <Override PartName="/ppt/slideMasters/slideMaster212.xml" ContentType="application/vnd.openxmlformats-officedocument.presentationml.slideMaster+xml"/>
  <Override PartName="/ppt/slides/slide212.xml" ContentType="application/vnd.openxmlformats-officedocument.presentationml.slide+xml"/>
  <Override PartName="/ppt/slideMasters/slideMaster213.xml" ContentType="application/vnd.openxmlformats-officedocument.presentationml.slideMaster+xml"/>
  <Override PartName="/ppt/slides/slide213.xml" ContentType="application/vnd.openxmlformats-officedocument.presentationml.slide+xml"/>
  <Override PartName="/ppt/slideMasters/slideMaster214.xml" ContentType="application/vnd.openxmlformats-officedocument.presentationml.slideMaster+xml"/>
  <Override PartName="/ppt/slides/slide214.xml" ContentType="application/vnd.openxmlformats-officedocument.presentationml.slide+xml"/>
  <Override PartName="/ppt/slideMasters/slideMaster215.xml" ContentType="application/vnd.openxmlformats-officedocument.presentationml.slideMaster+xml"/>
  <Override PartName="/ppt/slides/slide215.xml" ContentType="application/vnd.openxmlformats-officedocument.presentationml.slide+xml"/>
  <Override PartName="/ppt/slideMasters/slideMaster216.xml" ContentType="application/vnd.openxmlformats-officedocument.presentationml.slideMaster+xml"/>
  <Override PartName="/ppt/slides/slide216.xml" ContentType="application/vnd.openxmlformats-officedocument.presentationml.slide+xml"/>
  <Override PartName="/ppt/slideMasters/slideMaster217.xml" ContentType="application/vnd.openxmlformats-officedocument.presentationml.slideMaster+xml"/>
  <Override PartName="/ppt/slides/slide217.xml" ContentType="application/vnd.openxmlformats-officedocument.presentationml.slide+xml"/>
  <Override PartName="/ppt/slideMasters/slideMaster218.xml" ContentType="application/vnd.openxmlformats-officedocument.presentationml.slideMaster+xml"/>
  <Override PartName="/ppt/slides/slide218.xml" ContentType="application/vnd.openxmlformats-officedocument.presentationml.slide+xml"/>
  <Override PartName="/ppt/slideMasters/slideMaster219.xml" ContentType="application/vnd.openxmlformats-officedocument.presentationml.slideMaster+xml"/>
  <Override PartName="/ppt/slides/slide219.xml" ContentType="application/vnd.openxmlformats-officedocument.presentationml.slide+xml"/>
  <Override PartName="/ppt/slideMasters/slideMaster220.xml" ContentType="application/vnd.openxmlformats-officedocument.presentationml.slideMaster+xml"/>
  <Override PartName="/ppt/slides/slide220.xml" ContentType="application/vnd.openxmlformats-officedocument.presentationml.slide+xml"/>
  <Override PartName="/ppt/slideMasters/slideMaster221.xml" ContentType="application/vnd.openxmlformats-officedocument.presentationml.slideMaster+xml"/>
  <Override PartName="/ppt/slides/slide221.xml" ContentType="application/vnd.openxmlformats-officedocument.presentationml.slide+xml"/>
  <Override PartName="/ppt/slideMasters/slideMaster222.xml" ContentType="application/vnd.openxmlformats-officedocument.presentationml.slideMaster+xml"/>
  <Override PartName="/ppt/slides/slide222.xml" ContentType="application/vnd.openxmlformats-officedocument.presentationml.slide+xml"/>
  <Override PartName="/ppt/slideMasters/slideMaster223.xml" ContentType="application/vnd.openxmlformats-officedocument.presentationml.slideMaster+xml"/>
  <Override PartName="/ppt/slides/slide223.xml" ContentType="application/vnd.openxmlformats-officedocument.presentationml.slide+xml"/>
  <Override PartName="/ppt/slideMasters/slideMaster224.xml" ContentType="application/vnd.openxmlformats-officedocument.presentationml.slideMaster+xml"/>
  <Override PartName="/ppt/slides/slide224.xml" ContentType="application/vnd.openxmlformats-officedocument.presentationml.slide+xml"/>
  <Override PartName="/ppt/slideMasters/slideMaster225.xml" ContentType="application/vnd.openxmlformats-officedocument.presentationml.slideMaster+xml"/>
  <Override PartName="/ppt/slides/slide225.xml" ContentType="application/vnd.openxmlformats-officedocument.presentationml.slide+xml"/>
  <Override PartName="/ppt/slideMasters/slideMaster226.xml" ContentType="application/vnd.openxmlformats-officedocument.presentationml.slideMaster+xml"/>
  <Override PartName="/ppt/slides/slide226.xml" ContentType="application/vnd.openxmlformats-officedocument.presentationml.slide+xml"/>
  <Override PartName="/ppt/slideMasters/slideMaster227.xml" ContentType="application/vnd.openxmlformats-officedocument.presentationml.slideMaster+xml"/>
  <Override PartName="/ppt/slides/slide227.xml" ContentType="application/vnd.openxmlformats-officedocument.presentationml.slide+xml"/>
  <Override PartName="/ppt/slideMasters/slideMaster228.xml" ContentType="application/vnd.openxmlformats-officedocument.presentationml.slideMaster+xml"/>
  <Override PartName="/ppt/slides/slide228.xml" ContentType="application/vnd.openxmlformats-officedocument.presentationml.slide+xml"/>
  <Override PartName="/ppt/slideMasters/slideMaster229.xml" ContentType="application/vnd.openxmlformats-officedocument.presentationml.slideMaster+xml"/>
  <Override PartName="/ppt/slides/slide229.xml" ContentType="application/vnd.openxmlformats-officedocument.presentationml.slide+xml"/>
  <Override PartName="/ppt/slideMasters/slideMaster230.xml" ContentType="application/vnd.openxmlformats-officedocument.presentationml.slideMaster+xml"/>
  <Override PartName="/ppt/slides/slide230.xml" ContentType="application/vnd.openxmlformats-officedocument.presentationml.slide+xml"/>
  <Override PartName="/ppt/slideMasters/slideMaster231.xml" ContentType="application/vnd.openxmlformats-officedocument.presentationml.slideMaster+xml"/>
  <Override PartName="/ppt/slides/slide231.xml" ContentType="application/vnd.openxmlformats-officedocument.presentationml.slide+xml"/>
  <Override PartName="/ppt/slideMasters/slideMaster232.xml" ContentType="application/vnd.openxmlformats-officedocument.presentationml.slideMaster+xml"/>
  <Override PartName="/ppt/slides/slide232.xml" ContentType="application/vnd.openxmlformats-officedocument.presentationml.slide+xml"/>
  <Override PartName="/ppt/slideMasters/slideMaster233.xml" ContentType="application/vnd.openxmlformats-officedocument.presentationml.slideMaster+xml"/>
  <Override PartName="/ppt/slides/slide233.xml" ContentType="application/vnd.openxmlformats-officedocument.presentationml.slide+xml"/>
  <Override PartName="/ppt/slideMasters/slideMaster234.xml" ContentType="application/vnd.openxmlformats-officedocument.presentationml.slideMaster+xml"/>
  <Override PartName="/ppt/slides/slide234.xml" ContentType="application/vnd.openxmlformats-officedocument.presentationml.slide+xml"/>
  <Override PartName="/ppt/slideMasters/slideMaster235.xml" ContentType="application/vnd.openxmlformats-officedocument.presentationml.slideMaster+xml"/>
  <Override PartName="/ppt/slides/slide235.xml" ContentType="application/vnd.openxmlformats-officedocument.presentationml.slide+xml"/>
  <Override PartName="/ppt/slideMasters/slideMaster236.xml" ContentType="application/vnd.openxmlformats-officedocument.presentationml.slideMaster+xml"/>
  <Override PartName="/ppt/slides/slide236.xml" ContentType="application/vnd.openxmlformats-officedocument.presentationml.slide+xml"/>
  <Override PartName="/ppt/slideMasters/slideMaster237.xml" ContentType="application/vnd.openxmlformats-officedocument.presentationml.slideMaster+xml"/>
  <Override PartName="/ppt/slides/slide237.xml" ContentType="application/vnd.openxmlformats-officedocument.presentationml.slide+xml"/>
  <Override PartName="/ppt/slideMasters/slideMaster238.xml" ContentType="application/vnd.openxmlformats-officedocument.presentationml.slideMaster+xml"/>
  <Override PartName="/ppt/slides/slide238.xml" ContentType="application/vnd.openxmlformats-officedocument.presentationml.slide+xml"/>
  <Override PartName="/ppt/slideMasters/slideMaster239.xml" ContentType="application/vnd.openxmlformats-officedocument.presentationml.slideMaster+xml"/>
  <Override PartName="/ppt/slides/slide239.xml" ContentType="application/vnd.openxmlformats-officedocument.presentationml.slide+xml"/>
  <Override PartName="/ppt/slideMasters/slideMaster240.xml" ContentType="application/vnd.openxmlformats-officedocument.presentationml.slideMaster+xml"/>
  <Override PartName="/ppt/slides/slide240.xml" ContentType="application/vnd.openxmlformats-officedocument.presentationml.slide+xml"/>
  <Override PartName="/ppt/slideMasters/slideMaster241.xml" ContentType="application/vnd.openxmlformats-officedocument.presentationml.slideMaster+xml"/>
  <Override PartName="/ppt/slides/slide241.xml" ContentType="application/vnd.openxmlformats-officedocument.presentationml.slide+xml"/>
  <Override PartName="/ppt/slideMasters/slideMaster242.xml" ContentType="application/vnd.openxmlformats-officedocument.presentationml.slideMaster+xml"/>
  <Override PartName="/ppt/slides/slide242.xml" ContentType="application/vnd.openxmlformats-officedocument.presentationml.slide+xml"/>
  <Override PartName="/ppt/slideMasters/slideMaster243.xml" ContentType="application/vnd.openxmlformats-officedocument.presentationml.slideMaster+xml"/>
  <Override PartName="/ppt/slides/slide243.xml" ContentType="application/vnd.openxmlformats-officedocument.presentationml.slide+xml"/>
  <Override PartName="/ppt/slideMasters/slideMaster244.xml" ContentType="application/vnd.openxmlformats-officedocument.presentationml.slideMaster+xml"/>
  <Override PartName="/ppt/slides/slide244.xml" ContentType="application/vnd.openxmlformats-officedocument.presentationml.slide+xml"/>
  <Override PartName="/ppt/slideMasters/slideMaster245.xml" ContentType="application/vnd.openxmlformats-officedocument.presentationml.slideMaster+xml"/>
  <Override PartName="/ppt/slides/slide245.xml" ContentType="application/vnd.openxmlformats-officedocument.presentationml.slide+xml"/>
  <Override PartName="/ppt/slideMasters/slideMaster246.xml" ContentType="application/vnd.openxmlformats-officedocument.presentationml.slideMaster+xml"/>
  <Override PartName="/ppt/slides/slide246.xml" ContentType="application/vnd.openxmlformats-officedocument.presentationml.slide+xml"/>
  <Override PartName="/ppt/slideMasters/slideMaster247.xml" ContentType="application/vnd.openxmlformats-officedocument.presentationml.slideMaster+xml"/>
  <Override PartName="/ppt/slides/slide247.xml" ContentType="application/vnd.openxmlformats-officedocument.presentationml.slide+xml"/>
  <Override PartName="/ppt/slideMasters/slideMaster248.xml" ContentType="application/vnd.openxmlformats-officedocument.presentationml.slideMaster+xml"/>
  <Override PartName="/ppt/slides/slide248.xml" ContentType="application/vnd.openxmlformats-officedocument.presentationml.slide+xml"/>
  <Override PartName="/ppt/slideMasters/slideMaster249.xml" ContentType="application/vnd.openxmlformats-officedocument.presentationml.slideMaster+xml"/>
  <Override PartName="/ppt/slides/slide249.xml" ContentType="application/vnd.openxmlformats-officedocument.presentationml.slide+xml"/>
  <Override PartName="/ppt/slideMasters/slideMaster250.xml" ContentType="application/vnd.openxmlformats-officedocument.presentationml.slideMaster+xml"/>
  <Override PartName="/ppt/slides/slide250.xml" ContentType="application/vnd.openxmlformats-officedocument.presentationml.slide+xml"/>
  <Override PartName="/ppt/slideMasters/slideMaster251.xml" ContentType="application/vnd.openxmlformats-officedocument.presentationml.slideMaster+xml"/>
  <Override PartName="/ppt/slides/slide251.xml" ContentType="application/vnd.openxmlformats-officedocument.presentationml.slide+xml"/>
  <Override PartName="/ppt/slideMasters/slideMaster252.xml" ContentType="application/vnd.openxmlformats-officedocument.presentationml.slideMaster+xml"/>
  <Override PartName="/ppt/slides/slide252.xml" ContentType="application/vnd.openxmlformats-officedocument.presentationml.slide+xml"/>
  <Override PartName="/ppt/slideMasters/slideMaster253.xml" ContentType="application/vnd.openxmlformats-officedocument.presentationml.slideMaster+xml"/>
  <Override PartName="/ppt/slides/slide253.xml" ContentType="application/vnd.openxmlformats-officedocument.presentationml.slide+xml"/>
  <Override PartName="/ppt/slideMasters/slideMaster254.xml" ContentType="application/vnd.openxmlformats-officedocument.presentationml.slideMaster+xml"/>
  <Override PartName="/ppt/slides/slide254.xml" ContentType="application/vnd.openxmlformats-officedocument.presentationml.slide+xml"/>
  <Override PartName="/ppt/slideMasters/slideMaster255.xml" ContentType="application/vnd.openxmlformats-officedocument.presentationml.slideMaster+xml"/>
  <Override PartName="/ppt/slides/slide255.xml" ContentType="application/vnd.openxmlformats-officedocument.presentationml.slide+xml"/>
  <Override PartName="/ppt/slideMasters/slideMaster256.xml" ContentType="application/vnd.openxmlformats-officedocument.presentationml.slideMaster+xml"/>
  <Override PartName="/ppt/slides/slide256.xml" ContentType="application/vnd.openxmlformats-officedocument.presentationml.slide+xml"/>
  <Override PartName="/ppt/slideMasters/slideMaster257.xml" ContentType="application/vnd.openxmlformats-officedocument.presentationml.slideMaster+xml"/>
  <Override PartName="/ppt/slides/slide257.xml" ContentType="application/vnd.openxmlformats-officedocument.presentationml.slide+xml"/>
  <Override PartName="/ppt/slideMasters/slideMaster258.xml" ContentType="application/vnd.openxmlformats-officedocument.presentationml.slideMaster+xml"/>
  <Override PartName="/ppt/slides/slide258.xml" ContentType="application/vnd.openxmlformats-officedocument.presentationml.slide+xml"/>
  <Override PartName="/ppt/slideMasters/slideMaster259.xml" ContentType="application/vnd.openxmlformats-officedocument.presentationml.slideMaster+xml"/>
  <Override PartName="/ppt/slides/slide259.xml" ContentType="application/vnd.openxmlformats-officedocument.presentationml.slide+xml"/>
  <Override PartName="/ppt/slideMasters/slideMaster260.xml" ContentType="application/vnd.openxmlformats-officedocument.presentationml.slideMaster+xml"/>
  <Override PartName="/ppt/slides/slide260.xml" ContentType="application/vnd.openxmlformats-officedocument.presentationml.slide+xml"/>
  <Override PartName="/ppt/slideMasters/slideMaster261.xml" ContentType="application/vnd.openxmlformats-officedocument.presentationml.slideMaster+xml"/>
  <Override PartName="/ppt/slides/slide261.xml" ContentType="application/vnd.openxmlformats-officedocument.presentationml.slide+xml"/>
  <Override PartName="/ppt/slideMasters/slideMaster262.xml" ContentType="application/vnd.openxmlformats-officedocument.presentationml.slideMaster+xml"/>
  <Override PartName="/ppt/slides/slide262.xml" ContentType="application/vnd.openxmlformats-officedocument.presentationml.slide+xml"/>
  <Override PartName="/ppt/slideMasters/slideMaster263.xml" ContentType="application/vnd.openxmlformats-officedocument.presentationml.slideMaster+xml"/>
  <Override PartName="/ppt/slides/slide263.xml" ContentType="application/vnd.openxmlformats-officedocument.presentationml.slide+xml"/>
  <Override PartName="/ppt/slideMasters/slideMaster264.xml" ContentType="application/vnd.openxmlformats-officedocument.presentationml.slideMaster+xml"/>
  <Override PartName="/ppt/slides/slide264.xml" ContentType="application/vnd.openxmlformats-officedocument.presentationml.slide+xml"/>
  <Override PartName="/ppt/slideMasters/slideMaster265.xml" ContentType="application/vnd.openxmlformats-officedocument.presentationml.slideMaster+xml"/>
  <Override PartName="/ppt/slides/slide265.xml" ContentType="application/vnd.openxmlformats-officedocument.presentationml.slide+xml"/>
  <Override PartName="/ppt/slideMasters/slideMaster266.xml" ContentType="application/vnd.openxmlformats-officedocument.presentationml.slideMaster+xml"/>
  <Override PartName="/ppt/slides/slide266.xml" ContentType="application/vnd.openxmlformats-officedocument.presentationml.slide+xml"/>
  <Override PartName="/ppt/slideMasters/slideMaster267.xml" ContentType="application/vnd.openxmlformats-officedocument.presentationml.slideMaster+xml"/>
  <Override PartName="/ppt/slides/slide267.xml" ContentType="application/vnd.openxmlformats-officedocument.presentationml.slide+xml"/>
  <Override PartName="/ppt/slideMasters/slideMaster268.xml" ContentType="application/vnd.openxmlformats-officedocument.presentationml.slideMaster+xml"/>
  <Override PartName="/ppt/slides/slide268.xml" ContentType="application/vnd.openxmlformats-officedocument.presentationml.slide+xml"/>
  <Override PartName="/ppt/slideMasters/slideMaster269.xml" ContentType="application/vnd.openxmlformats-officedocument.presentationml.slideMaster+xml"/>
  <Override PartName="/ppt/slides/slide269.xml" ContentType="application/vnd.openxmlformats-officedocument.presentationml.slide+xml"/>
  <Override PartName="/ppt/slideMasters/slideMaster270.xml" ContentType="application/vnd.openxmlformats-officedocument.presentationml.slideMaster+xml"/>
  <Override PartName="/ppt/slides/slide270.xml" ContentType="application/vnd.openxmlformats-officedocument.presentationml.slide+xml"/>
  <Override PartName="/ppt/slideMasters/slideMaster271.xml" ContentType="application/vnd.openxmlformats-officedocument.presentationml.slideMaster+xml"/>
  <Override PartName="/ppt/slides/slide271.xml" ContentType="application/vnd.openxmlformats-officedocument.presentationml.slide+xml"/>
  <Override PartName="/ppt/slideMasters/slideMaster272.xml" ContentType="application/vnd.openxmlformats-officedocument.presentationml.slideMaster+xml"/>
  <Override PartName="/ppt/slides/slide272.xml" ContentType="application/vnd.openxmlformats-officedocument.presentationml.slide+xml"/>
  <Override PartName="/ppt/slideMasters/slideMaster273.xml" ContentType="application/vnd.openxmlformats-officedocument.presentationml.slideMaster+xml"/>
  <Override PartName="/ppt/slides/slide273.xml" ContentType="application/vnd.openxmlformats-officedocument.presentationml.slide+xml"/>
  <Override PartName="/ppt/slideMasters/slideMaster274.xml" ContentType="application/vnd.openxmlformats-officedocument.presentationml.slideMaster+xml"/>
  <Override PartName="/ppt/slides/slide274.xml" ContentType="application/vnd.openxmlformats-officedocument.presentationml.slide+xml"/>
  <Override PartName="/ppt/slideMasters/slideMaster275.xml" ContentType="application/vnd.openxmlformats-officedocument.presentationml.slideMaster+xml"/>
  <Override PartName="/ppt/slides/slide275.xml" ContentType="application/vnd.openxmlformats-officedocument.presentationml.slide+xml"/>
  <Override PartName="/ppt/slideMasters/slideMaster276.xml" ContentType="application/vnd.openxmlformats-officedocument.presentationml.slideMaster+xml"/>
  <Override PartName="/ppt/slides/slide276.xml" ContentType="application/vnd.openxmlformats-officedocument.presentationml.slide+xml"/>
  <Override PartName="/ppt/slideMasters/slideMaster277.xml" ContentType="application/vnd.openxmlformats-officedocument.presentationml.slideMaster+xml"/>
  <Override PartName="/ppt/slides/slide277.xml" ContentType="application/vnd.openxmlformats-officedocument.presentationml.slide+xml"/>
  <Override PartName="/ppt/slideMasters/slideMaster278.xml" ContentType="application/vnd.openxmlformats-officedocument.presentationml.slideMaster+xml"/>
  <Override PartName="/ppt/slides/slide278.xml" ContentType="application/vnd.openxmlformats-officedocument.presentationml.slide+xml"/>
  <Override PartName="/ppt/slideMasters/slideMaster279.xml" ContentType="application/vnd.openxmlformats-officedocument.presentationml.slideMaster+xml"/>
  <Override PartName="/ppt/slides/slide279.xml" ContentType="application/vnd.openxmlformats-officedocument.presentationml.slide+xml"/>
  <Override PartName="/ppt/slideMasters/slideMaster280.xml" ContentType="application/vnd.openxmlformats-officedocument.presentationml.slideMaster+xml"/>
  <Override PartName="/ppt/slides/slide280.xml" ContentType="application/vnd.openxmlformats-officedocument.presentationml.slide+xml"/>
  <Override PartName="/ppt/slideMasters/slideMaster281.xml" ContentType="application/vnd.openxmlformats-officedocument.presentationml.slideMaster+xml"/>
  <Override PartName="/ppt/slides/slide281.xml" ContentType="application/vnd.openxmlformats-officedocument.presentationml.slide+xml"/>
  <Override PartName="/ppt/slideMasters/slideMaster282.xml" ContentType="application/vnd.openxmlformats-officedocument.presentationml.slideMaster+xml"/>
  <Override PartName="/ppt/slides/slide282.xml" ContentType="application/vnd.openxmlformats-officedocument.presentationml.slide+xml"/>
  <Override PartName="/ppt/slideMasters/slideMaster283.xml" ContentType="application/vnd.openxmlformats-officedocument.presentationml.slideMaster+xml"/>
  <Override PartName="/ppt/slides/slide283.xml" ContentType="application/vnd.openxmlformats-officedocument.presentationml.slide+xml"/>
  <Override PartName="/ppt/slideMasters/slideMaster284.xml" ContentType="application/vnd.openxmlformats-officedocument.presentationml.slideMaster+xml"/>
  <Override PartName="/ppt/slides/slide284.xml" ContentType="application/vnd.openxmlformats-officedocument.presentationml.slide+xml"/>
  <Override PartName="/ppt/slideMasters/slideMaster285.xml" ContentType="application/vnd.openxmlformats-officedocument.presentationml.slideMaster+xml"/>
  <Override PartName="/ppt/slides/slide285.xml" ContentType="application/vnd.openxmlformats-officedocument.presentationml.slide+xml"/>
  <Override PartName="/ppt/slideMasters/slideMaster286.xml" ContentType="application/vnd.openxmlformats-officedocument.presentationml.slideMaster+xml"/>
  <Override PartName="/ppt/slides/slide286.xml" ContentType="application/vnd.openxmlformats-officedocument.presentationml.slide+xml"/>
  <Override PartName="/ppt/slideMasters/slideMaster287.xml" ContentType="application/vnd.openxmlformats-officedocument.presentationml.slideMaster+xml"/>
  <Override PartName="/ppt/slides/slide287.xml" ContentType="application/vnd.openxmlformats-officedocument.presentationml.slide+xml"/>
  <Override PartName="/ppt/slideMasters/slideMaster288.xml" ContentType="application/vnd.openxmlformats-officedocument.presentationml.slideMaster+xml"/>
  <Override PartName="/ppt/slides/slide288.xml" ContentType="application/vnd.openxmlformats-officedocument.presentationml.slide+xml"/>
  <Override PartName="/ppt/slideMasters/slideMaster289.xml" ContentType="application/vnd.openxmlformats-officedocument.presentationml.slideMaster+xml"/>
  <Override PartName="/ppt/slides/slide289.xml" ContentType="application/vnd.openxmlformats-officedocument.presentationml.slide+xml"/>
  <Override PartName="/ppt/slideMasters/slideMaster290.xml" ContentType="application/vnd.openxmlformats-officedocument.presentationml.slideMaster+xml"/>
  <Override PartName="/ppt/slides/slide290.xml" ContentType="application/vnd.openxmlformats-officedocument.presentationml.slide+xml"/>
  <Override PartName="/ppt/slideMasters/slideMaster291.xml" ContentType="application/vnd.openxmlformats-officedocument.presentationml.slideMaster+xml"/>
  <Override PartName="/ppt/slides/slide291.xml" ContentType="application/vnd.openxmlformats-officedocument.presentationml.slide+xml"/>
  <Override PartName="/ppt/slideMasters/slideMaster292.xml" ContentType="application/vnd.openxmlformats-officedocument.presentationml.slideMaster+xml"/>
  <Override PartName="/ppt/slides/slide292.xml" ContentType="application/vnd.openxmlformats-officedocument.presentationml.slide+xml"/>
  <Override PartName="/ppt/slideMasters/slideMaster293.xml" ContentType="application/vnd.openxmlformats-officedocument.presentationml.slideMaster+xml"/>
  <Override PartName="/ppt/slides/slide293.xml" ContentType="application/vnd.openxmlformats-officedocument.presentationml.slide+xml"/>
  <Override PartName="/ppt/slideMasters/slideMaster294.xml" ContentType="application/vnd.openxmlformats-officedocument.presentationml.slideMaster+xml"/>
  <Override PartName="/ppt/slides/slide294.xml" ContentType="application/vnd.openxmlformats-officedocument.presentationml.slide+xml"/>
  <Override PartName="/ppt/slideMasters/slideMaster295.xml" ContentType="application/vnd.openxmlformats-officedocument.presentationml.slideMaster+xml"/>
  <Override PartName="/ppt/slides/slide295.xml" ContentType="application/vnd.openxmlformats-officedocument.presentationml.slide+xml"/>
  <Override PartName="/ppt/slideMasters/slideMaster296.xml" ContentType="application/vnd.openxmlformats-officedocument.presentationml.slideMaster+xml"/>
  <Override PartName="/ppt/slides/slide296.xml" ContentType="application/vnd.openxmlformats-officedocument.presentationml.slide+xml"/>
  <Override PartName="/ppt/slideMasters/slideMaster297.xml" ContentType="application/vnd.openxmlformats-officedocument.presentationml.slideMaster+xml"/>
  <Override PartName="/ppt/slides/slide297.xml" ContentType="application/vnd.openxmlformats-officedocument.presentationml.slide+xml"/>
  <Override PartName="/ppt/slideMasters/slideMaster298.xml" ContentType="application/vnd.openxmlformats-officedocument.presentationml.slideMaster+xml"/>
  <Override PartName="/ppt/slides/slide298.xml" ContentType="application/vnd.openxmlformats-officedocument.presentationml.slide+xml"/>
  <Override PartName="/ppt/slideMasters/slideMaster299.xml" ContentType="application/vnd.openxmlformats-officedocument.presentationml.slideMaster+xml"/>
  <Override PartName="/ppt/slides/slide299.xml" ContentType="application/vnd.openxmlformats-officedocument.presentationml.slide+xml"/>
  <Override PartName="/ppt/slideMasters/slideMaster300.xml" ContentType="application/vnd.openxmlformats-officedocument.presentationml.slideMaster+xml"/>
  <Override PartName="/ppt/slides/slide300.xml" ContentType="application/vnd.openxmlformats-officedocument.presentationml.slide+xml"/>
  <Override PartName="/ppt/slideMasters/slideMaster301.xml" ContentType="application/vnd.openxmlformats-officedocument.presentationml.slideMaster+xml"/>
  <Override PartName="/ppt/slides/slide301.xml" ContentType="application/vnd.openxmlformats-officedocument.presentationml.slide+xml"/>
  <Override PartName="/ppt/slideMasters/slideMaster302.xml" ContentType="application/vnd.openxmlformats-officedocument.presentationml.slideMaster+xml"/>
  <Override PartName="/ppt/slides/slide302.xml" ContentType="application/vnd.openxmlformats-officedocument.presentationml.slide+xml"/>
  <Override PartName="/ppt/slideMasters/slideMaster303.xml" ContentType="application/vnd.openxmlformats-officedocument.presentationml.slideMaster+xml"/>
  <Override PartName="/ppt/slides/slide303.xml" ContentType="application/vnd.openxmlformats-officedocument.presentationml.slide+xml"/>
  <Override PartName="/ppt/slideMasters/slideMaster304.xml" ContentType="application/vnd.openxmlformats-officedocument.presentationml.slideMaster+xml"/>
  <Override PartName="/ppt/slides/slide30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ppt/notesSlides/notesSlide280.xml" ContentType="application/vnd.openxmlformats-officedocument.presentationml.notesSlide+xml"/>
  <Override PartName="/ppt/notesSlides/notesSlide281.xml" ContentType="application/vnd.openxmlformats-officedocument.presentationml.notesSlide+xml"/>
  <Override PartName="/ppt/notesSlides/notesSlide282.xml" ContentType="application/vnd.openxmlformats-officedocument.presentationml.notesSlide+xml"/>
  <Override PartName="/ppt/notesSlides/notesSlide283.xml" ContentType="application/vnd.openxmlformats-officedocument.presentationml.notesSlide+xml"/>
  <Override PartName="/ppt/notesSlides/notesSlide284.xml" ContentType="application/vnd.openxmlformats-officedocument.presentationml.notesSlide+xml"/>
  <Override PartName="/ppt/notesSlides/notesSlide285.xml" ContentType="application/vnd.openxmlformats-officedocument.presentationml.notesSlide+xml"/>
  <Override PartName="/ppt/notesSlides/notesSlide286.xml" ContentType="application/vnd.openxmlformats-officedocument.presentationml.notesSlide+xml"/>
  <Override PartName="/ppt/notesSlides/notesSlide287.xml" ContentType="application/vnd.openxmlformats-officedocument.presentationml.notesSlide+xml"/>
  <Override PartName="/ppt/notesSlides/notesSlide288.xml" ContentType="application/vnd.openxmlformats-officedocument.presentationml.notesSlide+xml"/>
  <Override PartName="/ppt/notesSlides/notesSlide289.xml" ContentType="application/vnd.openxmlformats-officedocument.presentationml.notesSlide+xml"/>
  <Override PartName="/ppt/notesSlides/notesSlide290.xml" ContentType="application/vnd.openxmlformats-officedocument.presentationml.notesSlide+xml"/>
  <Override PartName="/ppt/notesSlides/notesSlide291.xml" ContentType="application/vnd.openxmlformats-officedocument.presentationml.notesSlide+xml"/>
  <Override PartName="/ppt/notesSlides/notesSlide292.xml" ContentType="application/vnd.openxmlformats-officedocument.presentationml.notesSlide+xml"/>
  <Override PartName="/ppt/notesSlides/notesSlide293.xml" ContentType="application/vnd.openxmlformats-officedocument.presentationml.notesSlide+xml"/>
  <Override PartName="/ppt/notesSlides/notesSlide294.xml" ContentType="application/vnd.openxmlformats-officedocument.presentationml.notesSlide+xml"/>
  <Override PartName="/ppt/notesSlides/notesSlide295.xml" ContentType="application/vnd.openxmlformats-officedocument.presentationml.notesSlide+xml"/>
  <Override PartName="/ppt/notesSlides/notesSlide296.xml" ContentType="application/vnd.openxmlformats-officedocument.presentationml.notesSlide+xml"/>
  <Override PartName="/ppt/notesSlides/notesSlide297.xml" ContentType="application/vnd.openxmlformats-officedocument.presentationml.notesSlide+xml"/>
  <Override PartName="/ppt/notesSlides/notesSlide298.xml" ContentType="application/vnd.openxmlformats-officedocument.presentationml.notesSlide+xml"/>
  <Override PartName="/ppt/notesSlides/notesSlide299.xml" ContentType="application/vnd.openxmlformats-officedocument.presentationml.notesSlide+xml"/>
  <Override PartName="/ppt/notesSlides/notesSlide300.xml" ContentType="application/vnd.openxmlformats-officedocument.presentationml.notesSlide+xml"/>
  <Override PartName="/ppt/notesSlides/notesSlide301.xml" ContentType="application/vnd.openxmlformats-officedocument.presentationml.notesSlide+xml"/>
  <Override PartName="/ppt/notesSlides/notesSlide302.xml" ContentType="application/vnd.openxmlformats-officedocument.presentationml.notesSlide+xml"/>
  <Override PartName="/ppt/notesSlides/notesSlide303.xml" ContentType="application/vnd.openxmlformats-officedocument.presentationml.notesSlide+xml"/>
  <Override PartName="/ppt/notesSlides/notesSlide30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 id="452" r:id="rId198"/>
    <p:sldId id="453" r:id="rId199"/>
    <p:sldId id="454" r:id="rId200"/>
    <p:sldId id="455" r:id="rId201"/>
    <p:sldId id="456" r:id="rId202"/>
    <p:sldId id="457" r:id="rId203"/>
    <p:sldId id="458" r:id="rId204"/>
    <p:sldId id="459" r:id="rId205"/>
    <p:sldId id="460" r:id="rId206"/>
    <p:sldId id="461" r:id="rId207"/>
    <p:sldId id="462" r:id="rId208"/>
    <p:sldId id="463" r:id="rId209"/>
    <p:sldId id="464" r:id="rId210"/>
    <p:sldId id="465" r:id="rId211"/>
    <p:sldId id="466" r:id="rId212"/>
    <p:sldId id="467" r:id="rId213"/>
    <p:sldId id="468" r:id="rId214"/>
    <p:sldId id="469" r:id="rId215"/>
    <p:sldId id="470" r:id="rId216"/>
    <p:sldId id="471" r:id="rId217"/>
    <p:sldId id="472" r:id="rId218"/>
    <p:sldId id="473" r:id="rId219"/>
    <p:sldId id="474" r:id="rId220"/>
    <p:sldId id="475" r:id="rId221"/>
    <p:sldId id="476" r:id="rId222"/>
    <p:sldId id="477" r:id="rId223"/>
    <p:sldId id="478" r:id="rId224"/>
    <p:sldId id="479" r:id="rId225"/>
    <p:sldId id="480" r:id="rId226"/>
    <p:sldId id="481" r:id="rId227"/>
    <p:sldId id="482" r:id="rId228"/>
    <p:sldId id="483" r:id="rId229"/>
    <p:sldId id="484" r:id="rId230"/>
    <p:sldId id="485" r:id="rId231"/>
    <p:sldId id="486" r:id="rId232"/>
    <p:sldId id="487" r:id="rId233"/>
    <p:sldId id="488" r:id="rId234"/>
    <p:sldId id="489" r:id="rId235"/>
    <p:sldId id="490" r:id="rId236"/>
    <p:sldId id="491" r:id="rId237"/>
    <p:sldId id="492" r:id="rId238"/>
    <p:sldId id="493" r:id="rId239"/>
    <p:sldId id="494" r:id="rId240"/>
    <p:sldId id="495" r:id="rId241"/>
    <p:sldId id="496" r:id="rId242"/>
    <p:sldId id="497" r:id="rId243"/>
    <p:sldId id="498" r:id="rId244"/>
    <p:sldId id="499" r:id="rId245"/>
    <p:sldId id="500" r:id="rId246"/>
    <p:sldId id="501" r:id="rId247"/>
    <p:sldId id="502" r:id="rId248"/>
    <p:sldId id="503" r:id="rId249"/>
    <p:sldId id="504" r:id="rId250"/>
    <p:sldId id="505" r:id="rId251"/>
    <p:sldId id="506" r:id="rId252"/>
    <p:sldId id="507" r:id="rId253"/>
    <p:sldId id="508" r:id="rId254"/>
    <p:sldId id="509" r:id="rId255"/>
    <p:sldId id="510" r:id="rId256"/>
    <p:sldId id="511" r:id="rId257"/>
    <p:sldId id="512" r:id="rId258"/>
    <p:sldId id="513" r:id="rId259"/>
    <p:sldId id="514" r:id="rId260"/>
    <p:sldId id="515" r:id="rId261"/>
    <p:sldId id="516" r:id="rId262"/>
    <p:sldId id="517" r:id="rId263"/>
    <p:sldId id="518" r:id="rId264"/>
    <p:sldId id="519" r:id="rId265"/>
    <p:sldId id="520" r:id="rId266"/>
    <p:sldId id="521" r:id="rId267"/>
    <p:sldId id="522" r:id="rId268"/>
    <p:sldId id="523" r:id="rId269"/>
    <p:sldId id="524" r:id="rId270"/>
    <p:sldId id="525" r:id="rId271"/>
    <p:sldId id="526" r:id="rId272"/>
    <p:sldId id="527" r:id="rId273"/>
    <p:sldId id="528" r:id="rId274"/>
    <p:sldId id="529" r:id="rId275"/>
    <p:sldId id="530" r:id="rId276"/>
    <p:sldId id="531" r:id="rId277"/>
    <p:sldId id="532" r:id="rId278"/>
    <p:sldId id="533" r:id="rId279"/>
    <p:sldId id="534" r:id="rId280"/>
    <p:sldId id="535" r:id="rId281"/>
    <p:sldId id="536" r:id="rId282"/>
    <p:sldId id="537" r:id="rId283"/>
    <p:sldId id="538" r:id="rId284"/>
    <p:sldId id="539" r:id="rId285"/>
    <p:sldId id="540" r:id="rId286"/>
    <p:sldId id="541" r:id="rId287"/>
    <p:sldId id="542" r:id="rId288"/>
    <p:sldId id="543" r:id="rId289"/>
    <p:sldId id="544" r:id="rId290"/>
    <p:sldId id="545" r:id="rId291"/>
    <p:sldId id="546" r:id="rId292"/>
    <p:sldId id="547" r:id="rId293"/>
    <p:sldId id="548" r:id="rId294"/>
    <p:sldId id="549" r:id="rId295"/>
    <p:sldId id="550" r:id="rId296"/>
    <p:sldId id="551" r:id="rId297"/>
    <p:sldId id="552" r:id="rId298"/>
    <p:sldId id="553" r:id="rId299"/>
    <p:sldId id="554" r:id="rId300"/>
    <p:sldId id="555" r:id="rId301"/>
    <p:sldId id="556" r:id="rId302"/>
    <p:sldId id="557" r:id="rId303"/>
    <p:sldId id="558" r:id="rId304"/>
    <p:sldId id="559" r:id="rId305"/>
  </p:sldIdLst>
  <p:notesMasterIdLst>
    <p:notesMasterId r:id="rId306"/>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slide" Target="slides/slide205.xml"/><Relationship Id="rId207" Type="http://schemas.openxmlformats.org/officeDocument/2006/relationships/slide" Target="slides/slide206.xml"/><Relationship Id="rId208" Type="http://schemas.openxmlformats.org/officeDocument/2006/relationships/slide" Target="slides/slide207.xml"/><Relationship Id="rId209" Type="http://schemas.openxmlformats.org/officeDocument/2006/relationships/slide" Target="slides/slide208.xml"/><Relationship Id="rId210" Type="http://schemas.openxmlformats.org/officeDocument/2006/relationships/slide" Target="slides/slide209.xml"/><Relationship Id="rId211" Type="http://schemas.openxmlformats.org/officeDocument/2006/relationships/slide" Target="slides/slide210.xml"/><Relationship Id="rId212" Type="http://schemas.openxmlformats.org/officeDocument/2006/relationships/slide" Target="slides/slide211.xml"/><Relationship Id="rId213" Type="http://schemas.openxmlformats.org/officeDocument/2006/relationships/slide" Target="slides/slide212.xml"/><Relationship Id="rId214" Type="http://schemas.openxmlformats.org/officeDocument/2006/relationships/slide" Target="slides/slide213.xml"/><Relationship Id="rId215" Type="http://schemas.openxmlformats.org/officeDocument/2006/relationships/slide" Target="slides/slide214.xml"/><Relationship Id="rId216" Type="http://schemas.openxmlformats.org/officeDocument/2006/relationships/slide" Target="slides/slide215.xml"/><Relationship Id="rId217" Type="http://schemas.openxmlformats.org/officeDocument/2006/relationships/slide" Target="slides/slide216.xml"/><Relationship Id="rId218" Type="http://schemas.openxmlformats.org/officeDocument/2006/relationships/slide" Target="slides/slide217.xml"/><Relationship Id="rId219" Type="http://schemas.openxmlformats.org/officeDocument/2006/relationships/slide" Target="slides/slide218.xml"/><Relationship Id="rId220" Type="http://schemas.openxmlformats.org/officeDocument/2006/relationships/slide" Target="slides/slide219.xml"/><Relationship Id="rId221" Type="http://schemas.openxmlformats.org/officeDocument/2006/relationships/slide" Target="slides/slide220.xml"/><Relationship Id="rId222" Type="http://schemas.openxmlformats.org/officeDocument/2006/relationships/slide" Target="slides/slide221.xml"/><Relationship Id="rId223" Type="http://schemas.openxmlformats.org/officeDocument/2006/relationships/slide" Target="slides/slide222.xml"/><Relationship Id="rId224" Type="http://schemas.openxmlformats.org/officeDocument/2006/relationships/slide" Target="slides/slide223.xml"/><Relationship Id="rId225" Type="http://schemas.openxmlformats.org/officeDocument/2006/relationships/slide" Target="slides/slide224.xml"/><Relationship Id="rId226" Type="http://schemas.openxmlformats.org/officeDocument/2006/relationships/slide" Target="slides/slide225.xml"/><Relationship Id="rId227" Type="http://schemas.openxmlformats.org/officeDocument/2006/relationships/slide" Target="slides/slide226.xml"/><Relationship Id="rId228" Type="http://schemas.openxmlformats.org/officeDocument/2006/relationships/slide" Target="slides/slide227.xml"/><Relationship Id="rId229" Type="http://schemas.openxmlformats.org/officeDocument/2006/relationships/slide" Target="slides/slide228.xml"/><Relationship Id="rId230" Type="http://schemas.openxmlformats.org/officeDocument/2006/relationships/slide" Target="slides/slide229.xml"/><Relationship Id="rId231" Type="http://schemas.openxmlformats.org/officeDocument/2006/relationships/slide" Target="slides/slide230.xml"/><Relationship Id="rId232" Type="http://schemas.openxmlformats.org/officeDocument/2006/relationships/slide" Target="slides/slide231.xml"/><Relationship Id="rId233" Type="http://schemas.openxmlformats.org/officeDocument/2006/relationships/slide" Target="slides/slide232.xml"/><Relationship Id="rId234" Type="http://schemas.openxmlformats.org/officeDocument/2006/relationships/slide" Target="slides/slide233.xml"/><Relationship Id="rId235" Type="http://schemas.openxmlformats.org/officeDocument/2006/relationships/slide" Target="slides/slide234.xml"/><Relationship Id="rId236" Type="http://schemas.openxmlformats.org/officeDocument/2006/relationships/slide" Target="slides/slide235.xml"/><Relationship Id="rId237" Type="http://schemas.openxmlformats.org/officeDocument/2006/relationships/slide" Target="slides/slide236.xml"/><Relationship Id="rId238" Type="http://schemas.openxmlformats.org/officeDocument/2006/relationships/slide" Target="slides/slide237.xml"/><Relationship Id="rId239" Type="http://schemas.openxmlformats.org/officeDocument/2006/relationships/slide" Target="slides/slide238.xml"/><Relationship Id="rId240" Type="http://schemas.openxmlformats.org/officeDocument/2006/relationships/slide" Target="slides/slide239.xml"/><Relationship Id="rId241" Type="http://schemas.openxmlformats.org/officeDocument/2006/relationships/slide" Target="slides/slide240.xml"/><Relationship Id="rId242" Type="http://schemas.openxmlformats.org/officeDocument/2006/relationships/slide" Target="slides/slide241.xml"/><Relationship Id="rId243" Type="http://schemas.openxmlformats.org/officeDocument/2006/relationships/slide" Target="slides/slide242.xml"/><Relationship Id="rId244" Type="http://schemas.openxmlformats.org/officeDocument/2006/relationships/slide" Target="slides/slide243.xml"/><Relationship Id="rId245" Type="http://schemas.openxmlformats.org/officeDocument/2006/relationships/slide" Target="slides/slide244.xml"/><Relationship Id="rId246" Type="http://schemas.openxmlformats.org/officeDocument/2006/relationships/slide" Target="slides/slide245.xml"/><Relationship Id="rId247" Type="http://schemas.openxmlformats.org/officeDocument/2006/relationships/slide" Target="slides/slide246.xml"/><Relationship Id="rId248" Type="http://schemas.openxmlformats.org/officeDocument/2006/relationships/slide" Target="slides/slide247.xml"/><Relationship Id="rId249" Type="http://schemas.openxmlformats.org/officeDocument/2006/relationships/slide" Target="slides/slide248.xml"/><Relationship Id="rId250" Type="http://schemas.openxmlformats.org/officeDocument/2006/relationships/slide" Target="slides/slide249.xml"/><Relationship Id="rId251" Type="http://schemas.openxmlformats.org/officeDocument/2006/relationships/slide" Target="slides/slide250.xml"/><Relationship Id="rId252" Type="http://schemas.openxmlformats.org/officeDocument/2006/relationships/slide" Target="slides/slide251.xml"/><Relationship Id="rId253" Type="http://schemas.openxmlformats.org/officeDocument/2006/relationships/slide" Target="slides/slide252.xml"/><Relationship Id="rId254" Type="http://schemas.openxmlformats.org/officeDocument/2006/relationships/slide" Target="slides/slide253.xml"/><Relationship Id="rId255" Type="http://schemas.openxmlformats.org/officeDocument/2006/relationships/slide" Target="slides/slide254.xml"/><Relationship Id="rId256" Type="http://schemas.openxmlformats.org/officeDocument/2006/relationships/slide" Target="slides/slide255.xml"/><Relationship Id="rId257" Type="http://schemas.openxmlformats.org/officeDocument/2006/relationships/slide" Target="slides/slide256.xml"/><Relationship Id="rId258" Type="http://schemas.openxmlformats.org/officeDocument/2006/relationships/slide" Target="slides/slide257.xml"/><Relationship Id="rId259" Type="http://schemas.openxmlformats.org/officeDocument/2006/relationships/slide" Target="slides/slide258.xml"/><Relationship Id="rId260" Type="http://schemas.openxmlformats.org/officeDocument/2006/relationships/slide" Target="slides/slide259.xml"/><Relationship Id="rId261" Type="http://schemas.openxmlformats.org/officeDocument/2006/relationships/slide" Target="slides/slide260.xml"/><Relationship Id="rId262" Type="http://schemas.openxmlformats.org/officeDocument/2006/relationships/slide" Target="slides/slide261.xml"/><Relationship Id="rId263" Type="http://schemas.openxmlformats.org/officeDocument/2006/relationships/slide" Target="slides/slide262.xml"/><Relationship Id="rId264" Type="http://schemas.openxmlformats.org/officeDocument/2006/relationships/slide" Target="slides/slide263.xml"/><Relationship Id="rId265" Type="http://schemas.openxmlformats.org/officeDocument/2006/relationships/slide" Target="slides/slide264.xml"/><Relationship Id="rId266" Type="http://schemas.openxmlformats.org/officeDocument/2006/relationships/slide" Target="slides/slide265.xml"/><Relationship Id="rId267" Type="http://schemas.openxmlformats.org/officeDocument/2006/relationships/slide" Target="slides/slide266.xml"/><Relationship Id="rId268" Type="http://schemas.openxmlformats.org/officeDocument/2006/relationships/slide" Target="slides/slide267.xml"/><Relationship Id="rId269" Type="http://schemas.openxmlformats.org/officeDocument/2006/relationships/slide" Target="slides/slide268.xml"/><Relationship Id="rId270" Type="http://schemas.openxmlformats.org/officeDocument/2006/relationships/slide" Target="slides/slide269.xml"/><Relationship Id="rId271" Type="http://schemas.openxmlformats.org/officeDocument/2006/relationships/slide" Target="slides/slide270.xml"/><Relationship Id="rId272" Type="http://schemas.openxmlformats.org/officeDocument/2006/relationships/slide" Target="slides/slide271.xml"/><Relationship Id="rId273" Type="http://schemas.openxmlformats.org/officeDocument/2006/relationships/slide" Target="slides/slide272.xml"/><Relationship Id="rId274" Type="http://schemas.openxmlformats.org/officeDocument/2006/relationships/slide" Target="slides/slide273.xml"/><Relationship Id="rId275" Type="http://schemas.openxmlformats.org/officeDocument/2006/relationships/slide" Target="slides/slide274.xml"/><Relationship Id="rId276" Type="http://schemas.openxmlformats.org/officeDocument/2006/relationships/slide" Target="slides/slide275.xml"/><Relationship Id="rId277" Type="http://schemas.openxmlformats.org/officeDocument/2006/relationships/slide" Target="slides/slide276.xml"/><Relationship Id="rId278" Type="http://schemas.openxmlformats.org/officeDocument/2006/relationships/slide" Target="slides/slide277.xml"/><Relationship Id="rId279" Type="http://schemas.openxmlformats.org/officeDocument/2006/relationships/slide" Target="slides/slide278.xml"/><Relationship Id="rId280" Type="http://schemas.openxmlformats.org/officeDocument/2006/relationships/slide" Target="slides/slide279.xml"/><Relationship Id="rId281" Type="http://schemas.openxmlformats.org/officeDocument/2006/relationships/slide" Target="slides/slide280.xml"/><Relationship Id="rId282" Type="http://schemas.openxmlformats.org/officeDocument/2006/relationships/slide" Target="slides/slide281.xml"/><Relationship Id="rId283" Type="http://schemas.openxmlformats.org/officeDocument/2006/relationships/slide" Target="slides/slide282.xml"/><Relationship Id="rId284" Type="http://schemas.openxmlformats.org/officeDocument/2006/relationships/slide" Target="slides/slide283.xml"/><Relationship Id="rId285" Type="http://schemas.openxmlformats.org/officeDocument/2006/relationships/slide" Target="slides/slide284.xml"/><Relationship Id="rId286" Type="http://schemas.openxmlformats.org/officeDocument/2006/relationships/slide" Target="slides/slide285.xml"/><Relationship Id="rId287" Type="http://schemas.openxmlformats.org/officeDocument/2006/relationships/slide" Target="slides/slide286.xml"/><Relationship Id="rId288" Type="http://schemas.openxmlformats.org/officeDocument/2006/relationships/slide" Target="slides/slide287.xml"/><Relationship Id="rId289" Type="http://schemas.openxmlformats.org/officeDocument/2006/relationships/slide" Target="slides/slide288.xml"/><Relationship Id="rId290" Type="http://schemas.openxmlformats.org/officeDocument/2006/relationships/slide" Target="slides/slide289.xml"/><Relationship Id="rId291" Type="http://schemas.openxmlformats.org/officeDocument/2006/relationships/slide" Target="slides/slide290.xml"/><Relationship Id="rId292" Type="http://schemas.openxmlformats.org/officeDocument/2006/relationships/slide" Target="slides/slide291.xml"/><Relationship Id="rId293" Type="http://schemas.openxmlformats.org/officeDocument/2006/relationships/slide" Target="slides/slide292.xml"/><Relationship Id="rId294" Type="http://schemas.openxmlformats.org/officeDocument/2006/relationships/slide" Target="slides/slide293.xml"/><Relationship Id="rId295" Type="http://schemas.openxmlformats.org/officeDocument/2006/relationships/slide" Target="slides/slide294.xml"/><Relationship Id="rId296" Type="http://schemas.openxmlformats.org/officeDocument/2006/relationships/slide" Target="slides/slide295.xml"/><Relationship Id="rId297" Type="http://schemas.openxmlformats.org/officeDocument/2006/relationships/slide" Target="slides/slide296.xml"/><Relationship Id="rId298" Type="http://schemas.openxmlformats.org/officeDocument/2006/relationships/slide" Target="slides/slide297.xml"/><Relationship Id="rId299" Type="http://schemas.openxmlformats.org/officeDocument/2006/relationships/slide" Target="slides/slide298.xml"/><Relationship Id="rId300" Type="http://schemas.openxmlformats.org/officeDocument/2006/relationships/slide" Target="slides/slide299.xml"/><Relationship Id="rId301" Type="http://schemas.openxmlformats.org/officeDocument/2006/relationships/slide" Target="slides/slide300.xml"/><Relationship Id="rId302" Type="http://schemas.openxmlformats.org/officeDocument/2006/relationships/slide" Target="slides/slide301.xml"/><Relationship Id="rId303" Type="http://schemas.openxmlformats.org/officeDocument/2006/relationships/slide" Target="slides/slide302.xml"/><Relationship Id="rId304" Type="http://schemas.openxmlformats.org/officeDocument/2006/relationships/slide" Target="slides/slide303.xml"/><Relationship Id="rId305" Type="http://schemas.openxmlformats.org/officeDocument/2006/relationships/slide" Target="slides/slide304.xml"/><Relationship Id="rId306" Type="http://schemas.openxmlformats.org/officeDocument/2006/relationships/notesMaster" Target="notesMasters/notesMaster1.xml"/><Relationship Id="rId307" Type="http://schemas.openxmlformats.org/officeDocument/2006/relationships/presProps" Target="presProps.xml"/><Relationship Id="rId308" Type="http://schemas.openxmlformats.org/officeDocument/2006/relationships/viewProps" Target="viewProps.xml"/><Relationship Id="rId309" Type="http://schemas.openxmlformats.org/officeDocument/2006/relationships/theme" Target="theme/theme1.xml"/><Relationship Id="rId31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7.xml"/>
		</Relationships>
</file>

<file path=ppt/notesSlides/_rels/notesSlide1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8.xml"/>
		</Relationships>
</file>

<file path=ppt/notesSlides/_rels/notesSlide1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9.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0.xml"/>
		</Relationships>
</file>

<file path=ppt/notesSlides/_rels/notesSlide1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1.xml"/>
		</Relationships>
</file>

<file path=ppt/notesSlides/_rels/notesSlide1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2.xml"/>
		</Relationships>
</file>

<file path=ppt/notesSlides/_rels/notesSlide1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3.xml"/>
		</Relationships>
</file>

<file path=ppt/notesSlides/_rels/notesSlide1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4.xml"/>
		</Relationships>
</file>

<file path=ppt/notesSlides/_rels/notesSlide1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5.xml"/>
		</Relationships>
</file>

<file path=ppt/notesSlides/_rels/notesSlide1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6.xml"/>
		</Relationships>
</file>

<file path=ppt/notesSlides/_rels/notesSlide1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7.xml"/>
		</Relationships>
</file>

<file path=ppt/notesSlides/_rels/notesSlide1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8.xml"/>
		</Relationships>
</file>

<file path=ppt/notesSlides/_rels/notesSlide1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9.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0.xml"/>
		</Relationships>
</file>

<file path=ppt/notesSlides/_rels/notesSlide1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1.xml"/>
		</Relationships>
</file>

<file path=ppt/notesSlides/_rels/notesSlide1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2.xml"/>
		</Relationships>
</file>

<file path=ppt/notesSlides/_rels/notesSlide1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3.xml"/>
		</Relationships>
</file>

<file path=ppt/notesSlides/_rels/notesSlide1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4.xml"/>
		</Relationships>
</file>

<file path=ppt/notesSlides/_rels/notesSlide1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5.xml"/>
		</Relationships>
</file>

<file path=ppt/notesSlides/_rels/notesSlide1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6.xml"/>
		</Relationships>
</file>

<file path=ppt/notesSlides/_rels/notesSlide1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7.xml"/>
		</Relationships>
</file>

<file path=ppt/notesSlides/_rels/notesSlide1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8.xml"/>
		</Relationships>
</file>

<file path=ppt/notesSlides/_rels/notesSlide1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9.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0.xml"/>
		</Relationships>
</file>

<file path=ppt/notesSlides/_rels/notesSlide1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1.xml"/>
		</Relationships>
</file>

<file path=ppt/notesSlides/_rels/notesSlide1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2.xml"/>
		</Relationships>
</file>

<file path=ppt/notesSlides/_rels/notesSlide1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3.xml"/>
		</Relationships>
</file>

<file path=ppt/notesSlides/_rels/notesSlide1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4.xml"/>
		</Relationships>
</file>

<file path=ppt/notesSlides/_rels/notesSlide1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5.xml"/>
		</Relationships>
</file>

<file path=ppt/notesSlides/_rels/notesSlide1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6.xml"/>
		</Relationships>
</file>

<file path=ppt/notesSlides/_rels/notesSlide1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7.xml"/>
		</Relationships>
</file>

<file path=ppt/notesSlides/_rels/notesSlide1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8.xml"/>
		</Relationships>
</file>

<file path=ppt/notesSlides/_rels/notesSlide1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9.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1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0.xml"/>
		</Relationships>
</file>

<file path=ppt/notesSlides/_rels/notesSlide1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1.xml"/>
		</Relationships>
</file>

<file path=ppt/notesSlides/_rels/notesSlide1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2.xml"/>
		</Relationships>
</file>

<file path=ppt/notesSlides/_rels/notesSlide1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3.xml"/>
		</Relationships>
</file>

<file path=ppt/notesSlides/_rels/notesSlide1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4.xml"/>
		</Relationships>
</file>

<file path=ppt/notesSlides/_rels/notesSlide1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5.xml"/>
		</Relationships>
</file>

<file path=ppt/notesSlides/_rels/notesSlide1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6.xml"/>
		</Relationships>
</file>

<file path=ppt/notesSlides/_rels/notesSlide1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7.xml"/>
		</Relationships>
</file>

<file path=ppt/notesSlides/_rels/notesSlide1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8.xml"/>
		</Relationships>
</file>

<file path=ppt/notesSlides/_rels/notesSlide1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0.xml"/>
		</Relationships>
</file>

<file path=ppt/notesSlides/_rels/notesSlide2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1.xml"/>
		</Relationships>
</file>

<file path=ppt/notesSlides/_rels/notesSlide2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2.xml"/>
		</Relationships>
</file>

<file path=ppt/notesSlides/_rels/notesSlide2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3.xml"/>
		</Relationships>
</file>

<file path=ppt/notesSlides/_rels/notesSlide2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4.xml"/>
		</Relationships>
</file>

<file path=ppt/notesSlides/_rels/notesSlide2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5.xml"/>
		</Relationships>
</file>

<file path=ppt/notesSlides/_rels/notesSlide2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6.xml"/>
		</Relationships>
</file>

<file path=ppt/notesSlides/_rels/notesSlide2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7.xml"/>
		</Relationships>
</file>

<file path=ppt/notesSlides/_rels/notesSlide2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8.xml"/>
		</Relationships>
</file>

<file path=ppt/notesSlides/_rels/notesSlide2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9.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0.xml"/>
		</Relationships>
</file>

<file path=ppt/notesSlides/_rels/notesSlide2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1.xml"/>
		</Relationships>
</file>

<file path=ppt/notesSlides/_rels/notesSlide2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2.xml"/>
		</Relationships>
</file>

<file path=ppt/notesSlides/_rels/notesSlide2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3.xml"/>
		</Relationships>
</file>

<file path=ppt/notesSlides/_rels/notesSlide2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4.xml"/>
		</Relationships>
</file>

<file path=ppt/notesSlides/_rels/notesSlide2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5.xml"/>
		</Relationships>
</file>

<file path=ppt/notesSlides/_rels/notesSlide2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6.xml"/>
		</Relationships>
</file>

<file path=ppt/notesSlides/_rels/notesSlide2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7.xml"/>
		</Relationships>
</file>

<file path=ppt/notesSlides/_rels/notesSlide2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8.xml"/>
		</Relationships>
</file>

<file path=ppt/notesSlides/_rels/notesSlide2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9.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0.xml"/>
		</Relationships>
</file>

<file path=ppt/notesSlides/_rels/notesSlide2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1.xml"/>
		</Relationships>
</file>

<file path=ppt/notesSlides/_rels/notesSlide2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2.xml"/>
		</Relationships>
</file>

<file path=ppt/notesSlides/_rels/notesSlide2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3.xml"/>
		</Relationships>
</file>

<file path=ppt/notesSlides/_rels/notesSlide2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4.xml"/>
		</Relationships>
</file>

<file path=ppt/notesSlides/_rels/notesSlide2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5.xml"/>
		</Relationships>
</file>

<file path=ppt/notesSlides/_rels/notesSlide2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6.xml"/>
		</Relationships>
</file>

<file path=ppt/notesSlides/_rels/notesSlide2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7.xml"/>
		</Relationships>
</file>

<file path=ppt/notesSlides/_rels/notesSlide2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8.xml"/>
		</Relationships>
</file>

<file path=ppt/notesSlides/_rels/notesSlide2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9.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0.xml"/>
		</Relationships>
</file>

<file path=ppt/notesSlides/_rels/notesSlide2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1.xml"/>
		</Relationships>
</file>

<file path=ppt/notesSlides/_rels/notesSlide2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2.xml"/>
		</Relationships>
</file>

<file path=ppt/notesSlides/_rels/notesSlide2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3.xml"/>
		</Relationships>
</file>

<file path=ppt/notesSlides/_rels/notesSlide2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4.xml"/>
		</Relationships>
</file>

<file path=ppt/notesSlides/_rels/notesSlide2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5.xml"/>
		</Relationships>
</file>

<file path=ppt/notesSlides/_rels/notesSlide2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6.xml"/>
		</Relationships>
</file>

<file path=ppt/notesSlides/_rels/notesSlide2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7.xml"/>
		</Relationships>
</file>

<file path=ppt/notesSlides/_rels/notesSlide2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8.xml"/>
		</Relationships>
</file>

<file path=ppt/notesSlides/_rels/notesSlide2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9.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0.xml"/>
		</Relationships>
</file>

<file path=ppt/notesSlides/_rels/notesSlide2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1.xml"/>
		</Relationships>
</file>

<file path=ppt/notesSlides/_rels/notesSlide2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2.xml"/>
		</Relationships>
</file>

<file path=ppt/notesSlides/_rels/notesSlide2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3.xml"/>
		</Relationships>
</file>

<file path=ppt/notesSlides/_rels/notesSlide2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4.xml"/>
		</Relationships>
</file>

<file path=ppt/notesSlides/_rels/notesSlide2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5.xml"/>
		</Relationships>
</file>

<file path=ppt/notesSlides/_rels/notesSlide2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6.xml"/>
		</Relationships>
</file>

<file path=ppt/notesSlides/_rels/notesSlide2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7.xml"/>
		</Relationships>
</file>

<file path=ppt/notesSlides/_rels/notesSlide2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8.xml"/>
		</Relationships>
</file>

<file path=ppt/notesSlides/_rels/notesSlide2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9.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0.xml"/>
		</Relationships>
</file>

<file path=ppt/notesSlides/_rels/notesSlide2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1.xml"/>
		</Relationships>
</file>

<file path=ppt/notesSlides/_rels/notesSlide2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2.xml"/>
		</Relationships>
</file>

<file path=ppt/notesSlides/_rels/notesSlide2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3.xml"/>
		</Relationships>
</file>

<file path=ppt/notesSlides/_rels/notesSlide2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4.xml"/>
		</Relationships>
</file>

<file path=ppt/notesSlides/_rels/notesSlide2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5.xml"/>
		</Relationships>
</file>

<file path=ppt/notesSlides/_rels/notesSlide2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6.xml"/>
		</Relationships>
</file>

<file path=ppt/notesSlides/_rels/notesSlide2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7.xml"/>
		</Relationships>
</file>

<file path=ppt/notesSlides/_rels/notesSlide2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8.xml"/>
		</Relationships>
</file>

<file path=ppt/notesSlides/_rels/notesSlide2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9.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0.xml"/>
		</Relationships>
</file>

<file path=ppt/notesSlides/_rels/notesSlide2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1.xml"/>
		</Relationships>
</file>

<file path=ppt/notesSlides/_rels/notesSlide2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2.xml"/>
		</Relationships>
</file>

<file path=ppt/notesSlides/_rels/notesSlide2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3.xml"/>
		</Relationships>
</file>

<file path=ppt/notesSlides/_rels/notesSlide2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4.xml"/>
		</Relationships>
</file>

<file path=ppt/notesSlides/_rels/notesSlide2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5.xml"/>
		</Relationships>
</file>

<file path=ppt/notesSlides/_rels/notesSlide2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6.xml"/>
		</Relationships>
</file>

<file path=ppt/notesSlides/_rels/notesSlide2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7.xml"/>
		</Relationships>
</file>

<file path=ppt/notesSlides/_rels/notesSlide2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8.xml"/>
		</Relationships>
</file>

<file path=ppt/notesSlides/_rels/notesSlide2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9.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0.xml"/>
		</Relationships>
</file>

<file path=ppt/notesSlides/_rels/notesSlide2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1.xml"/>
		</Relationships>
</file>

<file path=ppt/notesSlides/_rels/notesSlide2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2.xml"/>
		</Relationships>
</file>

<file path=ppt/notesSlides/_rels/notesSlide2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3.xml"/>
		</Relationships>
</file>

<file path=ppt/notesSlides/_rels/notesSlide2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4.xml"/>
		</Relationships>
</file>

<file path=ppt/notesSlides/_rels/notesSlide2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5.xml"/>
		</Relationships>
</file>

<file path=ppt/notesSlides/_rels/notesSlide2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6.xml"/>
		</Relationships>
</file>

<file path=ppt/notesSlides/_rels/notesSlide2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7.xml"/>
		</Relationships>
</file>

<file path=ppt/notesSlides/_rels/notesSlide2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8.xml"/>
		</Relationships>
</file>

<file path=ppt/notesSlides/_rels/notesSlide2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9.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0.xml"/>
		</Relationships>
</file>

<file path=ppt/notesSlides/_rels/notesSlide2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1.xml"/>
		</Relationships>
</file>

<file path=ppt/notesSlides/_rels/notesSlide2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2.xml"/>
		</Relationships>
</file>

<file path=ppt/notesSlides/_rels/notesSlide2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3.xml"/>
		</Relationships>
</file>

<file path=ppt/notesSlides/_rels/notesSlide2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4.xml"/>
		</Relationships>
</file>

<file path=ppt/notesSlides/_rels/notesSlide2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5.xml"/>
		</Relationships>
</file>

<file path=ppt/notesSlides/_rels/notesSlide2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6.xml"/>
		</Relationships>
</file>

<file path=ppt/notesSlides/_rels/notesSlide2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7.xml"/>
		</Relationships>
</file>

<file path=ppt/notesSlides/_rels/notesSlide2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8.xml"/>
		</Relationships>
</file>

<file path=ppt/notesSlides/_rels/notesSlide2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9.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2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0.xml"/>
		</Relationships>
</file>

<file path=ppt/notesSlides/_rels/notesSlide2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1.xml"/>
		</Relationships>
</file>

<file path=ppt/notesSlides/_rels/notesSlide2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2.xml"/>
		</Relationships>
</file>

<file path=ppt/notesSlides/_rels/notesSlide2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3.xml"/>
		</Relationships>
</file>

<file path=ppt/notesSlides/_rels/notesSlide2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4.xml"/>
		</Relationships>
</file>

<file path=ppt/notesSlides/_rels/notesSlide2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5.xml"/>
		</Relationships>
</file>

<file path=ppt/notesSlides/_rels/notesSlide2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6.xml"/>
		</Relationships>
</file>

<file path=ppt/notesSlides/_rels/notesSlide2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7.xml"/>
		</Relationships>
</file>

<file path=ppt/notesSlides/_rels/notesSlide2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8.xml"/>
		</Relationships>
</file>

<file path=ppt/notesSlides/_rels/notesSlide2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0.xml"/>
		</Relationships>
</file>

<file path=ppt/notesSlides/_rels/notesSlide3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1.xml"/>
		</Relationships>
</file>

<file path=ppt/notesSlides/_rels/notesSlide3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2.xml"/>
		</Relationships>
</file>

<file path=ppt/notesSlides/_rels/notesSlide3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3.xml"/>
		</Relationships>
</file>

<file path=ppt/notesSlides/_rels/notesSlide3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4.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Kimya Sektörü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Statik elektriğin yanıcı sıvılardaki tehlikesini hatırlatın.
• Gerçek örnek: Akış hızının neden başlangıçta yavaş olması gerektiğini fiziksel örnekle anlatın.
• İnteraktif soru: Dolum hızını nasıl ayarlıyorsunuz?
• Kritik nokta: Akış hızının türbülans üzerindeki etkisi.
• Ek bilgi: İlgili İSG mevzuatı.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Breakthrough süresinin bir 'son kullanma tarihi' gibi düşünülmesi gerektiğini söyleyin.
• Kritik nokta: Eldivenin üzerine kimyasal döküldüğünde breakthrough süresinin tükendiğini varsayarak hareket etmeleri gerektiğini vurgulayın.
• Ek bilgi: Teknik veri sayfalarındaki performans sınıflarını nasıl okuyacaklarını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Eldivenin sadece delinince değil, kirlenince de değişmesi gerektiğini hatırlatın.
• Gerçek örnek: Eldiveni çıkarırken kimyasalı cilde bulaştırma riskine karşı doğru çıkarma tekniğini gösterin.
• Kritik nokta: Atık yönetimi yönetmeliğine uygun bertarafı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Kontrolün bir alışkanlık olması gerektiğini belirtin.
• Kritik nokta: Depolama koşullarının eldiven üzerindeki etkisini (polimerin sertleşmesi vb.) açıklayın.
• Kapanış: Şüphe durumunda inisiyatif almadan yönetime başvurulması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solunum koruma hiyerarşisini vurgulayın.
• Filtreli maske ile hava hatlı maske arasındaki farkı operasyonel süre üzerinden tartışın.
• Ekipman seçiminin bir mühendislik kararı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Oksijen eksikliğinin sessiz bir tehlike olduğunu belirtin.
• Gaz dedektörlerinin kalibrasyonunun neden kritik olduğunu açıklayın.
• Ölçüm sonuçlarının kayıt altına alınmasının yasal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IDLH tanımını netleştirin ve tehlikeyi vurgulayın.
• SCBA'nın sadece acil durum değil, yüksek riskli rutin işlerde de kullanılması gerektiğini belirtin.
• Personelin eğitimli olması konusundaki yasal sorumluluğa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Renk kodlarının evrensel olduğunu belirtin.
• Filtre ömrünün dolduğunu koku veya nefes direnci ile nasıl anlayacaklarını tartışın.
• Risk değerlendirmesinin önemi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Fit testinin neden kişiye özel olduğunu açıklayın.
• Sakalın maske üzerindeki etkisini pratik bir örnekle anlatın.
• Kayıtların tutulmasının denetimlerdeki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KKD'lerin sadece kullanımının değil, bakımının da hayati olduğunu belirtin.
• Gerçek örnek: Yanlış depolanan bir maske filtresinin kimyasalları sızdırabileceğini anlatın.
• İnteraktif soru: İşyerinizde KKD'leri nereye koyuyorsunuz?
• Kritik nokta: Üretici kılavuzunun her zaman esas alınması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Kontaminasyonun sadece ekipmana değil, çalışana da zarar vereceğini açıklayın.
• Gerçek örnek: Kimyasal bulaşmış bir eldivenin temiz eldivenle karıştırılmasının sonuçlarını anlatın.
• İnteraktif soru: İşyerinizde kirli KKD'ler için ayrı bir alan var mı?
• Kritik nokta: Temizlik yapan personelin kendi korumasının da önemli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Tesislerinde Topraklamalar Yönetmeliği atfı yapın.
• Gerçek örnek: Topraklama kopukluğu sonucu oluşan kıvılcım riskini anlatın.
• İnteraktif soru: Topraklama kablolarını her dolumda kontrol ediyor musunuz?
• Kritik nokta: Direnç değerlerinin uygunluğu.
• Ek bilgi: Periyodik ölçüm kayıtları.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Nemin KKD'ler üzerindeki bozucu etkisine değinin.
• Gerçek örnek: Nemli bir dolapta kalan maskenin içinde oluşan küfün sağlık riskini anlatın.
• İnteraktif soru: Ekipman dolaplarınızın temizlik sıklığı nedir?
• Kritik nokta: Düzenli saklamanın, ekipmanın ömrünü doğrudan artırdığını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Kontrolün sadece işverenin değil, çalışanın da sorumluluğu olduğunu belirtin.
• Gerçek örnek: Hasarlı bir gözlüğün darbe anında kırılma riskini anlatın.
• İnteraktif soru: Son kontrolünü yaptığınız KKD'nizde hasar gördünüz mü?
• Kritik nokta: Kayıt tutmanın yasal bir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Kullanım ömrünün bir güvenlik sınırı olduğunu vurgulayın.
• Gerçek örnek: Raf ömrü geçmiş bir eldivenin kimyasal geçirgenlik riskini anlatın.
• İnteraktif soru: Kullandığınız KKD'lerin üzerinde son kullanma tarihine hiç baktınız mı?
• Kritik nokta: Hasarlı ekipmanı imha etmenin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Kimyasalların göz üzerindeki etkilerini hatırlatın.
• Gerçek örnek: Solventlerle çalışılan bir ortamda havalandırmalı gözlüğün yetersiz kalacağını vurgulayın.
• İnteraktif soru: Kullandığınız gözlükler çalıştığınız kimyasala uygun mu?
• Kritik nokta: Mevzuata göre donanım seçimi risk değerlendirmesi ile başlar.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Sıçrama riskinin sadece gözü değil tüm yüzü tehdit ettiğini belirtin.
• Kritik nokta: Siperliklerin gözlük yerine değil, gözlükle birlikte kullanılması gerektiğini vurgulayın.
• Gerçek örnek: Asit sıçraması anında siperliğin kurtarıcı etkisini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malzeme seçiminin koruyucuyu işlevsiz bıraktığını anlatın.
• Kritik nokta: Lens üzerindeki sertifika kodlarının önemini açıklayın.
• İnteraktif soru: Gözlüğünüzün üzerinde hangi işaretler var?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 duşunun gözlüğün yerini tutmadığını, bir ikincil koruma olduğunu belirtin.
• Kritik nokta: 10 saniye kuralı ve 15 dakika yıkama süresini vurgulayın.
• Gerçek örnek: Göz duşu olmayan bir alanda kimyasal kazanın sonuçlarını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bir hak değil, yasal bir sorumluluk olduğunu belirtin.
• Kritik nokta: Kişisel kullanımın hijyen açısından önemi.
• İnteraktif soru: Hasarlı bir gözlüğü nasıl rapor edersiniz?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Fit testinin sadece bir prosedür değil, hayat kurtarıcı bir doğrulama olduğunu belirtin.
• Kritik nokta: Testin kişiye özel olması gerektiğini vurgulayın.
• İnteraktif soru: Maske kullananlar arasında hiç fit testi yapılmayan var mı?
• Ek bilgi: Yönetmelik uyarınca test sonuçlarının kişisel dosyada saklanması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Sızdırmazlık kontrolünün her takışta yapılmasının önemini anlatın.
• Gerçek örnek: Sakallı bir çalışanın maske performansının nasıl düştüğünü görselleştirin.
• Kritik nokta: Sızdırmazlık testinin fit testinden farklı olduğunu, fit testinin cihazla, sızdırmazlık kontrolünün ise kullanıcı tarafından yapıldığını ayırt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Operatörün sorumluluğunu vurgulayın.
• Gerçek örnek: Erken müdahalenin olası büyük kazaları nasıl önlediğini anlatın.
• İnteraktif soru: Operasyon sırasında en çok neye dikkat edersiniz?
• Kritik nokta: Acil durdurma yetkisi.
• Ek bilgi: 6331 sayılı Kanun ve acil durum planları.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takılan bir maskenin hiç takılmamış gibi riskli olduğunu vurgulayın.
• Kritik nokta: Bant ayarlarının önemi üzerinde durun.
• İnteraktif soru: Ekipmanınızı takarken en çok zorlandığınız nokta nedir?
• Ek bilgi: Üretici kılavuzlarının her zaman işyerinde hazır bulundurulması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Değişen koşulların eğitimi neden zorunlu kıldığını açıklayın.
• Kritik nokta: Eğitimlerin sürekliliğinin yasal bir zorunluluk olduğunu hatırlatın.
• İnteraktif soru: En son KKD eğitimi aldığınızdan bu yana çalışma ortamınızda neler değişti?
• Ek bilgi: Kayıtların revizyon tarihlerini takip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sadece bürokrasi değil, hukuki bir kalkan olduğunu anlatın.
• Kritik nokta: İmzasız eğitimin yasal karşılığı olmadığını vurgulayın.
• İnteraktif soru: Eğitim sonunda imza atmanın neden önemli olduğunu düşünüyorsunuz?
• Ek bilgi: Dijital kayıt sistemlerinin avantajlarından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 planının neden sadece kağıt üzerinde kalmaması gerektiğini vurgulayın.
• Gerçek örnek: Bir tesiste dökülme anında planın eksikliği nedeniyle yaşanan zaman kaybını anlatın.
• İnteraktif soru: İşyerinizdeki acil durum sorumlularını biliyor musunuz?
• Kritik nokta: Planın güncelliği hayati önem taşır.
• Ek bilgi: Kimyasal Maddelerle Çalışmalarda Sağlık ve Güvenlik Önlemleri Hakkında Yönetmelik maddelerine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Görev dağılımının kargaşayı nasıl önlediğini açıklayın.
• Gerçek örnek: Ekip lideri kararsız kaldığında yaşanan bir vaka örneği verin.
• İnteraktif soru: Ekibinizde görev değişikliği olduğunda bu eğitimleri nasıl güncelliyorsunuz?
• Kritik nokta: Görevlerin netliği, müdahale hızını doğrudan artırır.
• Ek bilgi: İlkyardım Yönetmeliği ile uyumu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MSDS formlarının önemini vurgulayın.
• Gerçek örnek: Yanlış KKD seçimi nedeniyle oluşan bir kimyasal yanık vakası paylaşın.
• İnteraktif soru: MSDS formlarına dökülme anında nasıl ulaşacağınızı biliyor musunuz?
• Kritik nokta: KKD seçimi hayati riski belirler.
• Ek bilgi: Kimyasal Maddelerle Çalışmalarda Sağlık ve Güvenlik Önlemleri Hakkında Yönetmelik hükümlerini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İzolasyonun diğer çalışanları korumadaki rolünü anlatın.
• Gerçek örnek: İzolasyonun yapılmadığı durumlarda zehirlenme vakalarının artışı.
• İnteraktif soru: İşyerinizde dökülme anında tahliye yollarınız açık mı?
• Kritik nokta: Gaz ölçümü yapmadan alana girilmemelidir.
• Ek bilgi: 6331 sayılı İSG Kanunu'nun işverene yüklediği koruma borcunu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Tatbikatın bir sınav değil, öğrenme fırsatı olduğunu söyleyin.
• Gerçek örnek: Tatbikatta fark edilen bir ekipman hatasının gerçek kazayı önlediği bir durum.
• İnteraktif soru: En son ne zaman kimyasal dökülme tatbikatı yaptınız?
• Kritik nokta: Tatbikat sonuçlarını analiz etmek, planı geliştirmek için esastır.
• Ek bilgi: Sürekli iyileştirme prensibini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Kimyasal dökülmelerin sadece çevresel değil, çalışan sağlığı açısından da büyük risk olduğunu belirtin.
• Gerçek örnek: Küçük bir sızıntının yanlış müdahale ile nasıl geniş alana yayılabileceğini anlatın.
• İnteraktif soru: İşyerinizdeki en riskli kimyasal bölge neresidir?
• Kritik nokta: Kitlerin içeriğinin tek tip olmadığını, kimyasalın türüne göre seçilmesi gerektiğini vurgulayın.
• Ek bilgi: İlgili yönetmelik gereği acil durum planlarında dökülme müdahalesinin yer alması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Emici maddelerin sadece süpürme aracı değil, kimyasal bir proses olduğunu vurgulayın.
• Gerçek örnek: Yanlış emici kullanımı sonucu oluşan gaz çıkışlarını örnek verin.
• İnteraktif soru: Kullandığınız kimyasal için hangi nötralizan uygundur?
• Kritik nokta: MSDS belgelerinin acil durumda hızlıca okunabilir olması hayati önem taşır.
• Ek bilgi: Kimyasal Maddelerle Çalışmalarda Sağlık ve Güvenlik Önlemleri Hakkında Yönetmelik gereği kimyasal uyumluluğu dikkate 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Tankların kapalı alan statüsünde olduğunu ve en büyük riskin görünmez gazlar olduğunu vurgulayın.
• Gerçek örnek: Geçmişte yapılan hatalı ölçüm kaynaklı kaza senaryolarından bahsedin.
• İnteraktif soru: Tankın farklı seviyelerinde neden farklı gazlar birikir?
• Kritik nokta: Cihaz kalibrasyonunun önemi.
• Ek bilgi: Ölçüm kayıt formlarının arşivlenme zorunluluğu.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Uyumluluk tablosunun bir müdahale kiti kadar önemli olduğunu anlatın.
• Gerçek örnek: Yanlış eldiven veya emici seçimi nedeniyle meydana gelen korozyon olaylarını paylaşın.
• İnteraktif soru: Kimyasal uyumluluk matrisine nereden ulaşabileceğinizi biliyor musunuz?
• Kritik nokta: Antistatik özellik, özellikle solvent içeren alanlarda hayati öneme sahiptir.
• Ek bilgi: Malzeme seçimi İSG uzmanı ve işyeri hekimi görüşü alınarak yapılmalıdır.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 iyi kitin bile ulaşılmaz olduğu sürece işe yaramayacağını vurgulayın.
• Gerçek örnek: Acil durumda kitin önünün paletlerle kapatıldığı bir senaryoyu paylaşın.
• İnteraktif soru: Çalıştığınız alandaki en yakın dökülme kitini gösterebilir misiniz?
• Kritik nokta: İşaretleme ve erişilebilirlik, denetimlerde en çok sorgulanan konulardan biridir.
• Ek bilgi: İlgili İSG mevzuatı gereği acil çıkışlar ve ekipmanlar her an kullanılabilir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Kullanılmış bir kitin, dökülme anında bir güvenlik açığı olduğunu belirtin.
• Gerçek örnek: Acil durumda açılan kitin içinden boş paketlerin çıkması gibi kötü senaryoları tartışın.
• İnteraktif soru: Kitin en son ne zaman kontrol edildiğini biliyor musunuz?
• Kritik nokta: Bakım kayıtları yasal denetimlerde en önemli kanıttır.
• Ek bilgi: Kimyasal Maddelerle Çalışmalarda Sağlık ve Güvenlik Önlemleri Hakkında Yönetmelik gereği ekipmanların sürekliliği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Buhar bulutlarının fiziksel ve kimyasal etkilerini vurgulayın.
• Gerçek örnek: Sızıntı anında müdahale edilmeyen bir bulutun tüm tesisi nasıl etkilediğini anlatın.
• İnteraktif soru: Tesisinizde sızıntı durumunda ilk müdahale ekibiniz hazır mı?
• Kritik nokta: Nötralizasyon sırasında oluşan yan ürünlerin de tehlikeli olabileceğini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 perdesinin çalışma mantığını açıklayın.
• Gerçek örnek: Yanlış su kullanımı nedeniyle patlamaya yol açan vakalardan bahsedin.
• İnteraktif soru: Su perdesi sisteminiz hangi sıklıkla test ediliyor?
• Kritik nokta: MSDS okuma alışkanlığının hayati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Nötralizasyonun kimyasal mantığını basitçe anlatın.
• Gerçek örnek: Yanlış nötralizasyon maddesi kullanımının yarattığı ısıyı örnekleyin.
• İnteraktif soru: Atık yönetim prosedürünüzü biliyor musunuz?
• Kritik nokta: Reaksiyonun tamamen bittiğinden emin olmadan temizlik yapmayın.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Ex-proof ekipmanların neden önemli olduğunu belirtin.
• Gerçek örnek: Havalandırmanın yetersiz kaldığı kapalı alan kazalarını hatırlatın.
• İnteraktif soru: Çalıştığınız alandaki havalandırma kapasitesini biliyor musunuz?
• Kritik nokta: Ölçüm cihazlarının kalibrasyonunun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Tahliyenin neden son çare olduğunu vurgulayın.
• Gerçek örnek: Tatbikatlarda yapılan hataların gerçek bir kazada nasıl risk yarattığını anlatın.
• İnteraktif soru: En yakın acil çıkış kapısını hemen gösterebilir misiniz?
• Kritik nokta: Rüzgar yönüne göre toplanma alanına gitmenin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Kimyasal yangınların sıradan yangınlardan farkını vurgulayın.
• Gerçek örnek: Yanlış müdahale sonucu büyüyen bir yangın senaryosundan bahsedin.
• İnteraktif soru: Çalıştığınız alandaki kimyasalların söndürme yöntemini biliyor musunuz?
• Kritik nokta: GBF belgelerinin her zaman erişilebilir olması.
• Ek bilgi: Yangın risk analizi düzenli güncellenmelidir.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GBF dokümanlarının önemine değinin.
• Gerçek örnek: Oksitleyici maddelerle yapılan yanlış müdahalelerin sonuçlarını anlatın.
• İnteraktif soru: GBF formlarına ne kadar sıklıkla başvuruyorsunuz?
• Kritik nokta: Söndürme sonrası oluşan atıkların çevreye yayılmaması.
• Ek bilgi: Kimyasal uyum matrisleri kullanın.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kimyasalın farklı bir tehlike sınırı olduğunu belirtin.
• Gerçek örnek: Oksijenin yüzde 18'in altına düştüğü ortamlarda yaşanan ani bayılmaları anlatın.
• İnteraktif soru: Alarm çalarsa ilk ne yapmalısınız?
• Kritik nokta: LEL seviyesinin patlama riski ile doğrudan ilişkisi.
• Ek bilgi: İSG mevzuatındaki limit değer tablosuna başvurun.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 reaktif maddelerin tehlikesini vurgulayın.
• Gerçek örnek: Su ile temas eden sodyum veya benzeri madde kazaları.
• İnteraktif soru: Tesisinizde su ile reaksiyona giren madde var mı?
• Kritik nokta: Müdahale ekiplerinin bu maddeleri tanıması şarttır.
• Ek bilgi: Nem bariyerli depolama tekniklerini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Köpük ve tozun kullanım alanlarını ayırın.
• Gerçek örnek: Hatalı toz seçimi nedeniyle ekipmanın bozulduğu durumlar.
• İnteraktif soru: Tesisinizdeki söndürme tüplerinin türünü biliyor musunuz?
• Kritik nokta: Bakım periyotlarının aksatılmaması.
• Ek bilgi: Köpüklerin alkol direnci hakkında detay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Uzman görüşünün yasal ve operasyonel önemini anlatın.
• Gerçek örnek: Tatbikatların gerçek yangınlardaki başarısı.
• İnteraktif soru: Acil durum planınız ne kadar güncel?
• Kritik nokta: İşverenin bu konudaki sorumluluğu.
• Ek bilgi: Hibrit söndürme sistemlerine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senaryolarının statik olmadığını, risk analizi değiştikçe güncellenmesi gerektiğini vurgulayın.
• Gerçek örnek: Kimyasal bir sızıntı anında en kısa çıkışın her zaman en güvenli yol olmayabileceğini hatırlatın.
• Kritik nokta: Toplanma noktasının sadece bir bahçe değil, tesisin genel güvenli bölgesi olduğunu belirtin.
• Ek bilgi: Acil durum ekiplerinin toplanma noktasındaki koordinasyon rolünü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Kimyasal sızıntılarda rüzgarın toksik yayılımı ne kadar hızlı taşıdığını anlatın.
• Gerçek örnek: Rüzgar tulumu olmayan bir tesiste tahliye anında yanlış yöne kaçışın risklerini tartışın.
• İnteraktif soru: Çalıştığınız alanda rüzgar tulumu nerede bulunuyor, biliyor musunuz?
• Kritik nokta: Rüzgarın sürekli değişebileceğini, bu yüzden tahliye sonrası toplanma noktasının da güvenliğinin sürekli değerlendirilmesi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krokisinin sadece duvarda asılı bir kağıt değil, hayati bir rehber olduğunu vurgulayın.
• Gerçek örnek: Krokisi güncel olmayan bir fabrikada yaşanan karışıklığı örnek verin.
• İnteraktif soru: Bulunduğunuz odadaki en yakın acil çıkış levhasını gösterebilir misiniz?
• Kritik nokta: Krokilerin loş ışıkta veya dumanlı ortamda görülebilir olması için yansıtıcı özellikli olması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Sayım işleminin tahliyeyi tamamlayan en önemli adım olduğunu belirtin.
• Gerçek örnek: Eksik personel bilgisinin kurtarma ekiplerini yanlış yönlendirebileceğini anlatın.
• İnteraktif soru: Sizin bölümünüzde tahliye sonrası sayım sorumlusu kimdir?
• Kritik nokta: Sayım yapılmadan toplanma noktasından ayrılmanın veya tesise geri dönmenin kesinlikle yasak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Levhaların sadece görsel değil, birer komut olduğunu vurgulayın.
• Gerçek örnek: Elektrik kesintisi anında parlamayan levhaların işlevsiz kaldığını anlatın.
• İnteraktif soru: Tesisimizdeki yangın alarmı sesi ile genel tahliye alarmı sesini ayırt edebiliyor musunuz?
• Kritik nokta: İkaz sistemlerinin bakımının sadece arıza durumunda değil, planlı şekilde yapılması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 tatbikatlarının sadece kağıt üzerinde değil, sahada pratik olarak yapılmasının hayati önemini vurgulayın.
• Gerçek örnek: Geçmişte yapılan bir tatbikatta yaşanan kilitlenme sorunlarını örnek gösterin.
• İnteraktif soru: Tatbikatlar sırasında en çok zorlandığınız nokta nedir?
• Kritik nokta: Yönetmelik gereği tatbikatların periyodik olarak tekrarlanması gerektiğini hatırlatın.
• Ek bilgi: Tatbikat kayıtlarının dosyalanması yasal denetimler için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Tatbikatın kalitesinin senaryonun gerçekçiliğine bağlı olduğunu belirtin.
• Gerçek örnek: Kimyasal bir sızıntı anında müdahale ekiplerinin iletişimini örnekleyin.
• İnteraktif soru: İşyerinizdeki en olası acil durum senaryosu nedir?
• Kritik nokta: Senaryoların statik değil, dinamik olması gerektiğini vurgulayın.
• Ek bilgi: Risk değerlendirmesi raporları ile senaryoları eşleştirin.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Doğal havalandırmanın kapalı alanlarda neden yetersiz olduğunu açıklayın.
• Gerçek örnek: Havalandırma arızası nedeniyle içeride kalan personel kurtarma senaryosu.
• İnteraktif soru: Fanın yönü neden önemlidir?
• Kritik nokta: Havalandırmanın tanka giriş yapıldıktan sonra da çalışması gerektiği.
• Ek bilgi: Hava değişim katsayısının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süresinin neden hayati bir kriter olduğunu açıklayın.
• Gerçek örnek: Alarm duyulmadığı için yaşanan gecikmeleri anlatın.
• İnteraktif soru: Tahliye sonrası toplanma alanında sayım ne kadar sürüyor?
• Kritik nokta: Gözlemcilerin müdahale etmeden sadece kayıt alması gerektiğini vurgulayın.
• Ek bilgi: İletişim kopukluklarının giderilmesi için telsiz protokollerini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Hatanın bir öğrenme fırsatı olduğunu belirtin.
• Gerçek örnek: Yanlış toplanma alanına giden ekipleri örnekleyin.
• İnteraktif soru: Tatbikatta en çok hangi konuda hata yapıldı?
• Kritik nokta: Raporlamanın objektif ve dürüst olması şarttır.
• Ek bilgi: Kök neden analizi yöntemlerini kısaca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Tatbikatın asıl amacının iyileştirme olduğunu vurgulayın.
• Gerçek örnek: Tatbikat sonrası yapılan ekipman güncellemelerini anlatın.
• İnteraktif soru: Bir sonraki tatbikatta neleri farklı yapmalıyız?
• Kritik nokta: Aksiyon planlarının takibini yapacak bir sorumlu atayın.
• Ek bilgi: Aksiyon planı izleme çizelgesi kullanın.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ATEX kavramının sadece ekipman değil, bir sistem yönetimi olduğunu vurgulayın.
• Gerçek örnek: Depolama tanklarının iç kısımları (Zone 0) ile dolum istasyonları (Zone 1) arasındaki farkı anlatın.
• Kritik nokta: Zone 0 alanlarına girişin çok sıkı prosedürlere tabi olduğunu belirtin.
• Ek bilgi: Yönetmelik kapsamında ATEX işaretlemesinin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Toz patlamalarının genellikle göz ardı edildiğini ancak çok yıkıcı olduğunu vurgulayın.
• Gerçek örnek: Un fabrikaları veya kimyasal toz işleme tesislerindeki birikimleri anlatın.
• Kritik nokta: Temizlik (housekeeping) faaliyetlerinin bir güvenlik önlemi olduğunu hatırlatın.
• Ek bilgi: Zone 20, 21, 22 ayrımının toz yoğunluğuna göre yapıldığını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Sıklık faktörünün neden risk değerlendirmesinin kalbi olduğunu açıklayın.
• Gerçek örnek: Havalandırma arızası durumunda Zone 1'in Zone 0'a dönüşme riskini tartışın.
• Kritik nokta: Sürekli çalışma alanlarında pasif koruma yerine aktif koruma sistemlerinin önemini vurgulayın.
• Ek bilgi: Ekipmanların EPL (Equipment Protection Level) seviyelerinin bölgeye uygunluğunu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Sınıflandırmanın bir belge değil, yaşayan bir süreç olduğunu belirtin.
• Gerçek örnek: Yeni bir hat eklenmesi durumunda eski sınıflandırmanın geçersiz kalabileceğini anlatın.
• Kritik nokta: Sınırların fiziksel olarak işaretlenmesinin çalışan farkındalığı için önemini vurgulayın.
• Ek bilgi: Yönetmelik gereği yapılan periyodik kontrollerin bu sınıflandırmayı nasıl desteklediğini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PKD'nin bir denetim evrağı değil, güvenlik rehberi olduğunu belirtin.
• Gerçek örnek: Bir denetim sırasında PKD'nin güncelliğinin nasıl sorgulandığını anlatın.
• Kritik nokta: Çalışanların PKD'deki acil durum prosedürlerini bilmesinin hayati önemini vurgulayın.
• Ek bilgi: Dokümanın her zaman güncel tutulması ve tüm ilgili personelin erişimine açık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Parlama noktası ve tutuşma sıcaklığı kavramlarının farkını vurgulayın.
• Gerçek örnek: Parlama noktası düşük bir çözücünün oda sıcaklığında nasıl buhar çıkardığını anlatın.
• İnteraktif soru: Çalıştığınız birimde en düşük parlama noktasına sahip madde hangisidir?
• Kritik nokta: Parlama noktası bilgisi için mutlaka Güvenlik Bilgi Formuna (GBF) bakın.
• Ek bilgi: Maddelerin parlama noktaları mevzuat gereği etiketlerde belirtilmelidir.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Yanma üçgenini hatırlatın.
• Gerçek örnek: Toz patlamalarının neden bu kadar şiddetli olduğunu anlatın.
• İnteraktif soru: Yanma üçgeninden hangisini kontrol etmek sizin işinizde daha kolaydır?
• Kritik nokta: Oksijeni kontrol etmenin (inertleme) en güvenli yöntem olduğunu vurgulayın.
• Ek bilgi: Statik elektrik bir ateşleme kaynağı olabilir.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belgesinin sadece bir evrak değil, bir güvenlik kalkanı olduğunu vurgulayın.
• Gerçek örnek: İzin belgesi olmayan bir çalışma sırasında yaşanan kaza sonucu yasal sorumluluklar.
• İnteraktif soru: İzin belgesinde hangi bilgiler mutlaka bulunmalıdır?
• Kritik nokta: İzin belgesinin sahada görünür olması.
• Ek bilgi: 6331 sayılı Kanun'un işverene yüklediği kayıt tutma zorunluluğu.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LEL ve UEL sınırlarının önemini açıklayın.
• Gerçek örnek: LEL seviyesine ulaşıldığında dedektörlerin vereceği tepkiyi anlatın.
• İnteraktif soru: LEL değerinin ne olduğunu bilen var mı?
• Kritik nokta: UEL üzerindeki gazların da tehlikeli olduğunu unutmayın (oksijenle temasında patlar).
• Ek bilgi: Dedektörler genellikle LEL üzerinden ayarlanır.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Ölçüm cihazlarının hayat kurtarıcı rolünü vurgulayın.
• Gerçek örnek: Kalibrasyonu yapılmamış cihazın yanlış ölçüm yapma riskini anlatın.
• İnteraktif soru: Cihazı en son ne zaman kalibre ettiniz?
• Kritik nokta: Gaz dedektörünün önünün kapatılmaması gerektiğini hatırlatın.
• Ek bilgi: Kapalı alan giriş izinleri mutlaka gaz ölçümü ile yapılmalıdır.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Patlamadan korunma dokümanının önemini anlatın.
• Gerçek örnek: Ex-proof olmayan bir cihazın kıvılcım çıkarma riski.
• İnteraktif soru: Çalıştığınız alanda topraklama hattı var mı?
• Kritik nokta: Statik elektriğin görünmez ama en büyük tehlike olduğunu vurgulayın.
• Ek bilgi: Tatbikatlar gerçekçi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Ex-proof ekipmanın sadece bir cihaz değil, bir güvenlik sistemi olduğunu belirtin.
• Gerçek örnek: Yanlış rakor kullanımı nedeniyle meydana gelen sızıntı vakalarını anlatın.
• İnteraktif soru: Tesisinizdeki zon 1 ve zon 2 bölgelerini biliyor musunuz?
• Kritik nokta: Sertifikasız bağlantı elemanının tüm sistemi riskli kıldığını vurgulayın.
• Ek bilgi: Üretici montaj kılavuzlarını her zaman el altında bulundurun.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Sıcaklık sınıflarının (T sınıfları) önemini açıklayın.
• Gerçek örnek: Yanlış T sınıfı seçimiyle meydana gelen ısınma sorunlarına değinin.
• İnteraktif soru: Tesisinizdeki zon haritaları güncel mi?
• Kritik nokta: Korozyonun ekipman koruma özelliğini bozabileceğini hatırlatın.
• Ek bilgi: 6331 sayılı İSG Kanunu uyarınca risk değerlendirmesinin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ATEX ve IECEx sertifikalarının farkını kısaca açıklayın.
• Gerçek örnek: Etiketi boya ile kapanmış bir cihazın denetimde yarattığı sorunu anlatın.
• İnteraktif soru: Ekipman sertifikalarını nerede arşivliyorsunuz?
• Kritik nokta: CE işareti tek başına yeterli değildir, ex-işareti de olmalıdır.
• Ek bilgi: İlgili İSG mevzuatına göre denetimlerde bu belgeler ilk istenecek dokümanlardır.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Bakımın sadece temizlik değil, fonksiyonel bir kontrol olduğunu belirtin.
• Gerçek örnek: Yanlış parça kullanımı sonrası çıkan arıza hikayesi.
• İnteraktif soru: Bakım kayıtlarını dijital mi kağıt üzerinde mi tutuyorsunuz?
• Kritik nokta: Sertifikasız onarımın yasal sorumluluğu işverendedir.
• Ek bilgi: Bakım periyotlarını üretici kılavuzuna göre belirleyin.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Süreç değişimlerinin güvenlik üzerindeki etkisini vurgulayın.
• Gerçek örnek: Proses değişikliği sonrası patlama riski yaşayan bir saha örneği.
• İnteraktif soru: İSG kurulunuzda teknik ekipman güvenliği ne kadar konuşuluyor?
• Kritik nokta: İSG Kurulu yönetmeliği, bu denetimlerin yasal dayanağıdır.
• Ek bilgi: Çalışanların geri bildirimi en iyi denetim aracıdır.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sistemlerinin sadece bir donanım değil, bir mühendislik disiplini olduğunu vurgulayın.
• Gerçek örnek: Depolanan kimyasalın parlama noktasına göre sistem tasarımının nasıl değiştiğini açıklayın.
• İnteraktif soru: Tesisinizdeki yangın yükü analizini hiç incelediniz mi?
• Kritik nokta: Mevzuatın zorunlu kıldığı asgari standartları mutlaka referans alın.
• Ek bilgi: Tasarımda yedeklilik ilkesi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Dedektörün yanlış yere konulmasının sistemi işlevsiz kılacağını anlatın.
• Gerçek örnek: Ağır gazların zeminde biriktiğini, hafif gazların tavana yükseldiğini belirtin.
• İnteraktif soru: Çalışma alanınızdaki dedektörlerin yerleşimine dikkat ettiniz mi?
• Kritik nokta: Dedektörlerin kalibrasyon periyotlarını asla aksatmayın.
• Ek bilgi: Dedektör tipi seçiminde kimyasalın türü (hidrojen, propan vb.) belirleyicidir.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Gözcünün içerideki personelin tek can simidi olduğunu belirtin.
• Gerçek örnek: Gözcünün dikkati sayesinde kurtarılan bir personelin hikayesi.
• İnteraktif soru: Gözcü neden asla tanka girmemelidir?
• Kritik nokta: İletişim kopukluğunun ölümcül sonuçları.
• Ek bilgi: Kurtarma ekipmanlarının periyodik kontrolü.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yangının söndürme yöntemi farklıdır; yanlış maddeyi kullanmak yangını büyütebilir.
• Gerçek örnek: Elektrik panosunda su yerine gazlı söndürme kullanılmasının nedenini açıklayın.
• İnteraktif soru: Tesisinizde hangi tür söndürme sistemi mevcut?
• Kritik nokta: Otomatik sistemlerin tetiklendiğinde çalışan güvenliğini nasıl etkilediğini analiz edin.
• Ek bilgi: Söndürücü madde miktarı, hacimsel hesaplamalarla belirlenmelidir.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bir sistem, sadece kağıt üstünde bir güvenlik önlemidir.
• Gerçek örnek: Pil ömrü bitmiş bir dedektörün yangın anında sessiz kalması felakete yol açar.
• İnteraktif soru: Bakım kayıtlarınıza kimlerin erişimi var?
• Kritik nokta: Bakım kartlarının güncelliği denetimlerde en önemli kanıttır.
• Ek bilgi: Yetkili servis belgesi olmayan firmalarla çalışmayın.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Testler, sistemin yangın anındaki gerçek performansını görme fırsatıdır.
• Gerçek örnek: Havalandırma kapanmazsa yangının tüm binaya nasıl yayılacağını anlatın.
• İnteraktif soru: En son ne zaman tam kapsamlı bir yangın senaryosu testi yaptınız?
• Kritik nokta: Testler sırasında çalışanların panik yapmaması için önceden bilgilendirme yapın.
• Ek bilgi: Test raporlarını saklamak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Sıcak işlerin yangın riskini vurgulayın.
• Gerçek örnek: Kıvılcımların uzak yerlere sıçradığı vakalardan bahsedin.
• İnteraktif soru: Çalışma alanınızda 11 metre kuralını nasıl uyguluyorsunuz?
• Kritik nokta: Yanmaz örtülerin uygunluğu.
• Ek bilgi: İzin prosedürünün yasal zorunluluğu.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 ölçümünün hayati önemini belirtin.
• Gerçek örnek: Ölçüm yapılmayan alanlarda yaşanan parlamalar.
• İnteraktif soru: Ölçüm cihazınızın kalibrasyon tarihini en son ne zaman kontrol ettiniz?
• Kritik nokta: LEL limitlerinin aşılmaması.
• Ek bilgi: İSG mevzuatı gereği kayıt tutma zorunluluğu.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hazır olmasının önemini vurgulayın.
• Gerçek örnek: Yanlış tip söndürücü kullanımı nedeniyle büyüyen yangınlar.
• İnteraktif soru: Çalıştığınız bölgede söndürücülerin yerini biliyor musunuz?
• Kritik nokta: Söndürücülerin periyodik kontrolü.
• Ek bilgi: Yangın sınıflarına göre söndürücü seçimi.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Gözcünün bağımsız bir güvenlik unsuru olduğunu belirtin.
• Gerçek örnek: Gözcü sayesinde erken fark edilen gizli yangınlar.
• İnteraktif soru: Gözcü olarak görevlendirildiğinizde acil durdurma yetkinizi kullanır mısınız?
• Kritik nokta: 30 dakikalık gözetim süresi.
• Ek bilgi: İSG mevzuatında gözcü yetkileri.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formunun bir iş değil, güvenlik protokolü olduğunu vurgulayın.
• Gerçek örnek: İzin belgesi olmayan çalışmalarda yaşanan kazalar.
• İnteraktif soru: İzin formu düzenlenmeden kaynak yapıldığını görürseniz ne yaparsınız?
• Kritik nokta: Çalışma sonrası alan kontrolü.
• Ek bilgi: İzin belgesinin yasal geçerliliği.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İnertlemenin patlamayı önlemedeki rolünü vurgulayın.
• Kritik nokta: Azotun boğucu etkisini ve sistem sızdırmazlığının önemini anlatın.
• Ek bilgi: Oksijenin yanma üçgenindeki yerini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Statik elektriğin görünmez bir tehlike olduğunu belirtin.
• Gerçek örnek: Topraklama kablosunun kopuk olması sonucu oluşan statik boşalma vakasından bahsedin.
• Kritik nokta: Ex-proof ekipmanların bakımının hayati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Kapalı alanların neden en riskli bölgelerden biri olduğunu belirtin.
• Gerçek örnek: Yanlış izolasyon sonucu yaşanan bir kaza senaryosunu kısaca anlatın.
• İnteraktif soru: Çalıştığınız bölgede kapalı alan olarak tanımlayabileceğiniz yerler nerelerdir?
• Kritik nokta: LOTO uygulamasının hayati önemini vurgulayın.
• Ek bilgi: İlgili İSG mevzuatına göre giriş izin belgesinin saklanması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Sensörlerin neden kritik olduğunu anlatın.
• İnteraktif soru: Sensör alarm verdiğinde ilk yapılması gereken nedir?
• Kritik nokta: Kalibrasyon kayıtlarının güncel tutulması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Azotun kokusuz ve renksiz olduğunu ve bu yüzden fark edilmediğini vurgulayın.
• Gerçek örnek: Kapalı alana giren personelin oksijensiz kalarak bayılması senaryosunu tartışın.
• Kritik nokta: Gözcü personel olmadan kapalı alana giriş yasağını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zorunluluğunu ve önemini belirtin.
• Kritik nokta: Bakım planlarına uymanın üretim sürekliliği ve güvenlik için şart olduğunu vurgulayın.
• Ek bilgi: Yetkili personel tanımını ve sertifikasyon gerekliliklerini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Atık sınıflandırmasının neden ilk adım olduğunu vurgulayın.
• Gerçek örnek: Etiketi olmayan bir atığın yanlış bertaraf edildiğinde yol açabileceği riskleri anlatın.
• İnteraktif soru: Çalıştığınız bölümde etiketsiz bir atık gördünüz, ilk ne yaparsınız?
• Kritik nokta: Etiketlerin dayanıklılığı ve okunaklılığı yasal bir gerekliliktir.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EAK kodlarının neden bir dil birliği sağladığını açıklayın.
• Kritik nokta: Yanlış kodun, atığın yanlış tesise gönderilmesine neden olabileceğini belirtin.
• İnteraktif soru: Atık kodunu nasıl buluyorsunuz, güncel kataloğa nereden erişiyorsunuz?
• Ek bilgi: Atık Yönetimi Yönetmeliği ekindeki listeyi referans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H-kodlarının neden önemli olduğunu anlatın.
• Gerçek örnek: Yanlış depolanan iki kimyasalın reaksiyona girmesi örneğini verin.
• Kritik nokta: Piktogramların anlamlarını çalışanların bilmesi gerektiğini vurgulayın.
• İnteraktif soru: Depolama alanınızda uyumsuz atıkların yanyana durduğunu fark ettiniz, ne yaparsınız?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Atık karışımının bertaraf sürecini neden zorlaştırdığını anlatın.
• Kritik nokta: İkincil koruma havuzlarının önemi.
• İnteraktif soru: Bölümünüzde atıklar için ayrılmış özel bir alan var mı?
• Ek bilgi: Sızdırmazlık kontrollerinin nasıl yapılması gerektiğini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sadece yasal değil, çevresel bir sorumluluk olduğunu belirtin.
• Kritik nokta: Denetimlerdeki en sık rastlanan hata eksik veya hatalı kayıtlardır.
• İnteraktif soru: Atık beyan sürecinde en çok hangi aşamada zorlanıyorsunuz?
• Ek bilgi: Atık taşıma formlarının saklama sürelerini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Atık yönetiminin sadece çevresel değil, hukuki bir zorunluluk olduğunu belirtin.
• Gerçek örnek: Yanlış ayrıştırılan atıkların patlama riski oluşturabileceğini vurgulayın.
• İnteraktif soru: İşyerinizde atıkların ayrıştırılması için hangi kutular kullanılıyor?
• Kritik nokta: Kaynağında azaltmanın en etkili yöntem olduğunu hatırlatın.
• Ek bilgi: Atık Yönetimi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Lisanssız firma ile çalışmanın risklerini anlatın.
• Gerçek örnek: Lisans kontrolünün nasıl yapılacağını gösterin.
• İnteraktif soru: Atık verdiğiniz firmanın lisansını kontrol ettiniz mi?
• Kritik nokta: Sorumluluğun atığı teslim edene kadar devam ettiğini vurgulayın.
• Ek bilgi: Bakanlık lisans sorgulama sisteminden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Gazların kokusuz veya renksiz olabileceğini, bu yüzden cihazın şart olduğunu vurgulayın.
• Gerçek örnek: Ölçüm yapılmadan girilen bir alanda ani oksijen düşüşü sonucu yaşanan tehlikeyi anlatın.
• İnteraktif soru: Gaz ölçüm cihazlarının kalibrasyon süresini takip ediyor musunuz?
• Kritik nokta: Cihazın doğru noktadan ölçüm yapmasının (alt-orta-üst) önemini belirtin.
• Ek bilgi: Sınır değerlerin yönetmeliklerdeki karşılıklarına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UATF formunun önemini açıklayın.
• Gerçek örnek: Formdaki hataların nasıl düzeltileceğini anlatın.
• İnteraktif soru: UATF onay sürecinde kimler yetkilidir?
• Kritik nokta: Dijital sistemin (TABS) aktif kullanımı şarttır.
• Ek bilgi: UATF'nin denetimlerdeki kanıt değerini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İzlenebilirliğin önemini belirtin.
• Gerçek örnek: Kayıt tutulmayan bir işletmenin karşılaştığı zorlukları anlatın.
• İnteraktif soru: Atık beyanları hangi sıklıkla güncellenir?
• Kritik nokta: 5 yıllık saklama süresi yasal bir zorunluluktur.
• Ek bilgi: Beyan sisteminin nasıl çalıştığını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Denetimlerin amacını açıklayın.
• Gerçek örnek: Denetim anında dikkat edilmesi gerekenleri anlatın.
• İnteraktif soru: Denetimlerde en sık karşılaşılan hatalar nelerdir?
• Kritik nokta: Eksik evrak faaliyet durdurma sebebidir.
• Ek bilgi: İdari yaptırımların caydırıcılığını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Emisyon kontrolünün neden çevresel bir zorunluluk olduğunu vurgulayın.
• Gerçek örnek: Bacalardan çıkan gazın nasıl arıtıldığını basit bir şekilde anlatın.
• İnteraktif soru: Çalıştığınız birimde hava kalitesini etkileyebilecek hangi kimyasallar var?
• Kritik nokta: Yasal sınır değerlere uyulmamasının idari para cezaları doğurduğunu hatırlatın.
• Ek bilgi: Sanayi Kaynaklı Hava Kirliliğinin Kontrolü Yönetmeliği'nin temel prensiplerine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Baca ölçümlerinin neden sadece yetkili laboratuvarlarca yapılması gerektiğini açıklayın.
• Gerçek örnek: Ölçüm sırasında izlenen prosedürleri adım adım anlatın.
• İnteraktif soru: Tesisinizde en son baca ölçümü ne zaman yapıldı?
• Kritik nokta: Ölçüm raporlarının saklanma sürelerine dikkat çekin.
• Ek bilgi: İş Hijyeni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Scrubber sistemlerinin çalışma prensibini kısaca özetleyin.
• Gerçek örnek: Filtre tıkanıklığının emisyon değerlerine etkisini anlatın.
• İnteraktif soru: Çalışma alanınızda bulunan havalandırma sistemlerinin bakımını kim yapıyor?
• Kritik nokta: Kimyasal Maddelerle Çalışmalarda Sağlık ve Güvenlik Önlemleri Hakkında Yönetmelik vurgusu yapın.
• Ek bilgi: Filtre değişim periyotlarının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süreçlerinin işletme devamlılığı için önemini açıklayın.
• Gerçek örnek: Eksik bir raporlamanın tesis üzerindeki yasal etkilerini tartışın.
• İnteraktif soru: Tesisinizin çevre izin belgesi güncel mi?
• Kritik nokta: İzin süreçlerinde beyan edilen bilgilerin doğruluğunun önemi.
• Ek bilgi: Çevre İzin ve Lisans Yönetmeliği kapsamındaki sorumlulukları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Sürekli ölçümün anlık müdahale imkanı sağladığını belirtin.
• Gerçek örnek: Bir alarm durumunda nasıl hareket edilmesi gerektiğini anlatın.
• İnteraktif soru: Tesisinizde anlık hava kalitesi göstergeleri mevcut mu?
• Kritik nokta: 6331 sayılı İSG Kanunu kapsamında işverenin güvenli ortam sağlama sorumluluğu.
• Ek bilgi: Teknolojik sistemlerin manuel ölçüme göre avantajları.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Atık su arıtmanın çevresel sürdürülebilirlik açısından önemini vurgulayın.
• Gerçek örnek: Kimyasal kirliliğin yer altı sularına etkisinden bahsedin.
• İnteraktif soru: Tesisimizde atık su arıtma sisteminin çalışma prensibini kim açıklamak ister?
• Kritik nokta: Arıtmanın yasal bir zorunluluktan öte vicdani bir sorumluluk olduğunu hatırlatın.
• Ek bilgi: Atık Yönetimi Yönetmeliği'nin güncel maddelerine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Ön arıtmanın ana arıtma tesisini koruma görevini açıklayın.
• Gerçek örnek: pH dengesinin bozulmasının biyolojik arıtmayı nasıl durduracağını anlatın.
• İnteraktif soru: Tesisimizdeki ön arıtma ünitelerinin periyodik bakımını kimler takip ediyor?
• Kritik nokta: Operatörlerin eğitiminin sistem verimliliğine etkisini vurgulayın.
• Ek bilgi: Kimyasal çöktürme yöntemlerinin iş güvenliği risklerini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Gözcünün sadece bir bekçi değil, bir güvenlik sorumlusu olduğunu vurgulayın.
• Gerçek örnek: Gözcü sayesinde erken fark edilen bir sağlık sorunu örneği verin.
• İnteraktif soru: Gözcünün iletişim kopukluğu yaşaması durumunda ne yapılmalı?
• Kritik nokta: Gözcünün asla kendi görev yerini terk etmemesi gerektiğini belirtin.
• Ek bilgi: İzin belgesi formunun neleri içermesi gerektiğini listeleyin.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Deşarj limitlerinin yasal sınırlarını hatırlatın.
• Gerçek örnek: Limit aşımı sonucu oluşan idari para cezalarının tesis bütçesine etkisini belirtin.
• İnteraktif soru: KOİ ve BOİ kavramlarını günlük dilde nasıl tanımlarsınız?
• Kritik nokta: Limit aşımında mühendislik önlemlerinin öncelikli olduğunu vurgulayın.
• Ek bilgi: İlgili mevzuattaki parametre listesini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Numune almanın standartlara uygun olması gerektiğini vurgulayın.
• Gerçek örnek: Yanlış noktadan alınan numunenin yanıltıcı sonuç doğurabileceğini anlatın.
• İnteraktif soru: Tesisimizdeki numune alma noktalarının doğruluğundan emin misiniz?
• Kritik nokta: Akredite laboratuvar kullanımı yasal bir zorunluluktur.
• Ek bilgi: Otomatik örnekleme cihazlarının kalibrasyonunu düzenli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Çevre izinlerinin tesisin faaliyet ruhsatı kadar önemli olduğunu belirtin.
• Gerçek örnek: İzin süresi dolan tesislerin faaliyetlerinin durdurulma riskini anlatın.
• İnteraktif soru: Deşarj izin belgemizin geçerlilik tarihini kim biliyor?
• Kritik nokta: Yasal değişikliklerin takibi çevre yönetim biriminin ana görevidir.
• Ek bilgi: 6331 sayılı İş Sağlığı ve Güvenliği Kanunu'na dayalı çevre sorumluluklarını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Kimyasal kirliliğin sadece bir kaza değil, uzun vadeli bir çevre yükümlülüğü olduğunu vurgulayın.
• Gerçek örnek: Depolama tanklarındaki küçük bir sızıntının yeraltı sularına nasıl ulaşabileceğini anlatın.
• İnteraktif soru: Çalıştığınız alanda sızıntı riskini en yüksek gördüğünüz yer neresidir?
• Kritik nokta: Önlemenin her zaman temizlemekten daha ucuz ve güvenli olduğunu belirtin.
• Ek bilgi: 6331 sayılı Kanun kapsamındaki çevresel sorumlulukları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Zeminin, tesisin en önemli savunma hattı olduğunu açıklayın.
• Gerçek örnek: Çatlak bir beton zemine dökülen kimyasalın toprağa nüfuz etme hızını tartışın.
• İnteraktif soru: Zemin çatlaklarını günlük kontrollerde nasıl fark edebiliriz?
• Kritik nokta: Epoksi kaplamaların kimyasal dayanıklılık testlerinin önemini vurgulayın.
• Ek bilgi: Geçirimsizliğin periyodik denetim kayıtlarını tutmanın yasal zorunluluğunu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Erken tespitin kirlilik maliyetini nasıl düşürdüğünü anlatın.
• Gerçek örnek: Otomatik sensörlerin devre dışı kaldığı durumlarda manuel kontrollerin nasıl yapılacağını tartışın.
• İnteraktif soru: Sensör arızalarında yedekleme planınız var mı?
• Kritik nokta: Kalibrasyonun doğruluğu sistemin güvenilirliğini belirler.
• Ek bilgi: Gözlem kuyularından numune alma periyotlarını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İkincil muhafazanın bir kaza anında neden en önemli ekipman olduğunu açıklayın.
• Gerçek örnek: Yüzde 110 kapasite kuralının neden hayati olduğunu vaka üzerinden anlatın.
• İnteraktif soru: Havuzların doluluk oranı kontrolü kimin sorumluluğunda?
• Kritik nokta: Muhafaza alanlarının temiz tutulması, sızıntının kaynağını tespit etmeyi kolaylaştırır.
• Ek bilgi: Bertaraf yöntemlerinin mevzuata uygunluğunu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Ölçülmeyen hiçbir şeyin yönetilemeyeceğini vurgulayın.
• Gerçek örnek: Mevzuat sınır değerlerinin aşılması durumunda atılması gereken yasal adımlar.
• İnteraktif soru: İzleme sonuçlarını çalışanlarla paylaşıyor musunuz?
• Kritik nokta: Kayıt tutmanın, tesisin yasal savunma hattı olduğunu unutmayın.
• Ek bilgi: Sürekli gelişimin İSG kültüründeki yerini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Olay anında bildirimin hızının çevresel etkileri nasıl azalttığını vurgulayın.
• Gerçek örnek: Küçük bir sızıntının zamanında bildirilerek büyük bir kirliliğin önüne geçildiği senaryoları paylaşın.
• İnteraktif soru: İşyerinizde bir sızıntı olsa kime ulaşacağınızı biliyor musunuz?
• Kritik nokta: Bildirimde gecikmenin yasal sorumluluk doğurduğunu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Yasal bildirimlerin neden sadece bir bürokratik işlem olmadığını açıklayın.
• Gerçek örnek: Geç yapılan bildirimlerin işletmelere getirdiği idari para cezalarından bahsedin.
• İnteraktif soru: Yasal bildirim süreçlerinde hangi bakanlık birimi ile iletişim kurulması gerektiğini biliyor musunuz?
• Kritik nokta: Mevzuatın güncel halinin takip edilmesinin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Kurtarma planı olmayan bir çalışmanın aslında bir kumar olduğunu belirtin.
• Gerçek örnek: Dar bir alandan sedye ile tahliye zorluklarını anlatın.
• İnteraktif soru: Acil durumda ilk arayacağınız kişi kim?
• Kritik nokta: Kurtaranın da tehlikeye atılmaması (ikincil kaza) kuralını işleyin.
• Ek bilgi: Kurtarma ekipmanlarının periyodik kontrollerinin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Kök neden analizinin önleyici yaklaşımın temel taşı olduğunu belirtin.
• Gerçek örnek: Bir vananın arızasından kaynaklanan kirliliğin, aslında bakım eksikliğinden kaynaklandığının tespiti.
• İnteraktif soru: Kök neden analizi yaparken hata bulmak yerine sistem iyileştirmeye nasıl odaklanabiliriz?
• Kritik nokta: Analiz sonuçlarının gizli değil, öğretici olması.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Planlanan aksiyonların kağıt üzerinde kalmaması için takip sistemlerinin önemini vurgulayın.
• Gerçek örnek: Bir sızıntı sonrası takılan otomatik sensörlerin kaza riskini nasıl düşürdüğü.
• İnteraktif soru: İyileştirme aksiyonları belirlenirken çalışan görüşleri neden önemlidir?
• Kritik nokta: Aksiyonların takibi için bir termin takvimi kullanılması.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bir zorunluluk olduğu kadar, öğrenme sürecinin de bir parçası olduğunu söyleyin.
• Gerçek örnek: Denetimlerde eksik kayıtlar yüzünden yaşanan yasal zorluklar.
• İnteraktif soru: Kayıt tutma süreçlerini dijitalleştirmek neden daha verimlidir?
• Kritik nokta: Kayıtların kolay erişilebilir ve düzenli olması.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izin sisteminin neden bir koruma kalkanı olduğunu vurgulayın.
• Gerçek örnek: Sıcak iş sırasında yaşanmış bir kıvılcım kazasını genel hatlarıyla anlatın.
• İnteraktif soru: Çalıştığınız bölgede en çok hangi izin türü uygulanıyor?
• Kritik nokta: İzin türünün işin niteliğine göre seçilmesi hayati önem taşır.
• Ek bilgi: İzin türü yanlış seçilirse denetimlerde ciddi uygunsuzluk oluşur.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Kontrollerin işin yarısı olduğunu belirtin.
• Gerçek örnek: İzolasyon hatası nedeniyle çalışmaya başlayan bir ekipman örneği verin.
• İnteraktif soru: Çalışma öncesi kontrol listesinde en çok gözden kaçan madde nedir?
• Kritik nokta: KKD kullanımı bir tercih değil, yasal bir zorunluluktur.
• Ek bilgi: Ön kontrol yapılmadan verilen izin geçersizdir.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İmzanın sorumluluk anlamına geldiğini vurgulayın.
• Gerçek örnek: İzin iptal yetkisinin bir kazayı nasıl önlediğini anlatın.
• İnteraktif soru: Tehlike gördüğünde işi durdurma hakkınız olduğunu biliyor musunuz?
• Kritik nokta: Onay süreci hız kazanmak için atlanmamalıdır.
• Ek bilgi: İmzalar yasal kanıttır.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İzinlerin neden sınırlı süreli olduğunu açıklayın.
• Gerçek örnek: Vardiya değişiminde devredilmeyen bir işin yarattığı riskten bahsedin.
• İnteraktif soru: İzin süreniz dolduğunda işi bırakıyor musunuz?
• Kritik nokta: İzin süresi işin bitişi değil, güvenli çalışma süresidir.
• Ek bilgi: Süresi dolan izin geçersizdir.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Kayıtların neden yasal bir zorunluluk olduğunu belirtin.
• Gerçek örnek: Bir denetim sırasında eksik izin formunun yarattığı durumu paylaşın.
• İnteraktif soru: İzin formlarını nereye teslim ediyorsunuz?
• Kritik nokta: Kayıt tutulmayan iş, yapılmamış sayılır.
• Ek bilgi: Dijital arşivleme süreçlerini takip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LOTO yönteminin neden sadece bir kilit değil, bir süreç olduğunu vurgulayın.
• Gercek ornek: Yanlış enerji kesimi sonucu meydana gelen bir makine kazası senaryosu üzerinden açıklayın.
• Kritik nokta: Enerji kaynaklarının sadece ana şalterden değil, tüm enerji türlerinden (basınç, yay, elektrik) izole edilmesi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Kilit ve etiket farkını netleştirin.
• Kritik nokta: Kilit anahtarının sadece o çalışanda bulunmasının yasal ve güvenlikteki önemini tartışın.
• Interaktif soru: Kilit anahtarını kaybeden bir çalışan ne yapmalıdır?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Doğal havalandırmanın kapalı alanlarda yetersiz olduğunu vurgulayın.
• Gerçek örnek: Havalandırma hortumunun kıvrılması sonucu hava akışının durduğu bir vakayı anlatın.
• İnteraktif soru: Havalandırma hortumunun doğru yerleşimi nasıl olmalı?
• Kritik nokta: Egzoz havasının tekrar içeri çekilmemesi (resirkülasyon) konusuna değinin.
• Ek bilgi: Havalandırma kapasitesinin alan hacmi ile oranını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Basit bir elektrik kesiminin yeterli olmadığı durumları açıklayın.
• Gercek ornek: Hidrolik bir presin enerji kesilse bile içindeki basınçla nasıl hareket edebileceğini anlatın.
• Kritik nokta: Rezidüel enerjinin tehlikelerini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Kilitlemenin tek başına yetmediğini, doğrulamanın şart olduğunu vurgulayın.
• Kritik nokta: Sıfır enerji doğrulamasının nasıl yapıldığını adım adım anlatın.
• Interaktif soru: Doğrulama testinde makine çalışırsa ilk yapılması gereken nedir?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Grup çalışmasında kilitlerin birbirini nasıl koruduğunu anlatın.
• Kritik nokta: Vardiya değişiminde yaşanan kaza risklerine dikkat çekin.
• Ek bilgi: Çoklu kilit adaptörlerinin (hasp) nasıl kullanıldığını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 ölçüm cihazlarının hayati bir güvenlik ekipmanı olduğunu belirtin.
• Gerçek örnek: Kapalı alan girişlerinde cihazın neden hayati önem taşıdığını vurgulayın.
• İnteraktif soru: Cihazı kullanırken sensörleri nasıl koruyabiliriz?
• Kritik nokta: Sensör zehirlenmesine karşı dikkatli olunması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Kalibrasyonun cihazın doğruluğu için neden şart olduğunu açıklayın.
• Gerçek örnek: Kayıt tutulmayan cihazların denetimdeki sonuçlarını anlatın.
• İnteraktif soru: Kalibrasyon süresi dolan cihazı kullanmanın riski nedir?
• Kritik nokta: Cihazın teknik bakım birimi dışında müdahale görmemesi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Sürekli ölçümün önemini belirtin.
• Gerçek örnek: Çalışma sırasında oluşabilecek ani gaz sızıntılarını örnekleyin.
• İnteraktif soru: Cihaz solunum bölgesinde değilse ne olur?
• Kritik nokta: Cihazın doğru konumlandırılmasının hayati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Alarm eşiklerinin standartlar doğrultusunda belirlendiğini söyleyin.
• Gerçek örnek: Alarm çaldığında soğukkanlılıkla tahliye yöntemlerini anlatın.
• İnteraktif soru: Alarm çaldığında ilk yapılması gereken nedir?
• Kritik nokta: Alarm değerlerinin yetkisiz kişilerce değiştirilmesinin önlenmesi.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Bump test ve kalibrasyon arasındaki farkı netleştirin.
• Gerçek örnek: Günlük çalışma öncesi neden bu testin şart olduğunu açıklayın.
• İnteraktif soru: Bump testi geçemeyen cihazla sahaya girilir mi?
• Kritik nokta: Cihazın her zaman güvenilir olduğundan emin olma sorumluluğu.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Yüklenici yönetiminin işverenin yasal sorumluluğu olduğunu vurgulayın.
• Gerçek örnek: Uygunsuz kıyafetle sahaya giren bir personelin yarattığı riski anlatın.
• İnteraktif soru: Yüklenici seçiminde İSG kriterlerini nasıl önceliklendiriyorsunuz?
• Kritik nokta: Sözleşme aşamasında İSG kurallarının netleştirilmesi esastır.
• Ek bilgi: 6331 sayılı Kanun yüklenici sorumluluklarını net bir şekilde tanımlar.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Oryantasyonun yasal bir zorunluluk olduğunu belirtin.
• Gerçek örnek: Oryantasyon almayan bir çalışanın yaşadığı kaza vakasını kısaca anlatın.
• İnteraktif soru: Sahanızdaki en kritik 3 risk nedir?
• Kritik nokta: Eğitim kayıtlarının belgelenmesi yasal açıdan zorunludur.
• Ek bilgi: Yönetmelik gereği eğitimler periyodik olarak tekrarlanmalıdır.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Statik elektriğin görünmez ama ölümcül bir risk olduğunu vurgulayın.
• Gerçek örnek: Boru hattı üzerindeki flanşların iletkenliği neden önemli, anlatın.
• Kritik nokta: Bonding ve topraklama farkını açıklayın.
• Ek bilgi: Elektrik Tesislerinde Topraklamalar Yönetmeliği referans alınmalıdır.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izin sisteminin kaza önlemedeki kritik rolünü açıklayın.
• Gerçek örnek: İzin sistemi olmadan yapılan sıcak çalışmanın yangın riski oluşturması.
• İnteraktif soru: Çalışma izni almadan iş yapılması durumunda süreç nasıl işliyor?
• Kritik nokta: İzin formundaki önlemlerin sahada uygulanması zorunludur.
• Ek bilgi: Yapı İşlerinde İSG Yönetmeliği bu konuda detaylı hükümler içerir.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Denetimin ceza değil, çözüm odaklı olması gerektiğini vurgulayın.
• Gerçek örnek: Düzenli denetimlerle önlenen ramak kala olaylarını paylaşın.
• İnteraktif soru: Sizce iyi bir denetim raporu neleri içermelidir?
• Kritik nokta: Risk devam ediyorsa işin durdurulması yasal bir haktır.
• Ek bilgi: 6331 sayılı Kanun denetim sorumluluğunu işverene yükler.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Koordinasyonun karmaşık sahalardaki kaza riskini azalttığını anlatın.
• Gerçek örnek: İki yüklenicinin aynı anda aynı bölgede çalışırken yaşadığı çakışma riski.
• İnteraktif soru: Koordinasyon toplantılarını ne sıklıkla yapıyorsunuz?
• Kritik nokta: Ortak acil durum planı herkes tarafından bilinmelidir.
• Ek bilgi: Yapı İşlerinde İSG Yönetmeliği asıl işverene koordinasyon sorumluluğu verir.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Eş zamanlı işlerin normal operasyonlardan farkını vurgulayın.
• Gerçek örnek: Bir tesiste kaynak çalışması yapılırken yakınında boya işi yapılması gibi senaryoları anlatın.
• İnteraktif soru: Çalıştığınız sahada aynı anda kaç farklı ekip çalışıyor?
• Kritik nokta: Bağımsız risklerin birleştiğinde büyüyeceğini unutmayın.
• Ek bilgi: Risk değerlendirmesini yaşayan bir doküman olarak görün.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Çakışma analizinin planlama aşamasındaki önemine değinin.
• Gerçek örnek: Vinç operasyonu ile yaya trafiğinin çakışmasını örnek verin.
• İnteraktif soru: Çakışma matrisi hiç kullandınız mı?
• Kritik nokta: Planlama yanlışsa uygulama her zaman risklidir.
• Ek bilgi: Çakışma matrisleri operasyonel hataları azaltır.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 kopukluğunun kaza doğurduğunu hatırlatın.
• Gerçek örnek: Yanlış anlaşılan bir telsiz komutunun yarattığı durumu anlatın.
• İnteraktif soru: Ekipler arası iletişimde hangi yöntemleri kullanıyorsunuz?
• Kritik nokta: Bilgi paylaşımı sadece amirler arasında değil, sahada çalışanlar arasında da olmalıdır.
• Ek bilgi: Ortak telsiz kanalı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sisteminin sadece kağıt işi olmadığını vurgulayın.
• Gerçek örnek: İzin süresi bitmiş ancak çalışmaya devam edilen bir durumu anlatın.
• İnteraktif soru: İş izin formlarınızda risk etkileşimleri için özel bir bölüm var mı?
• Kritik nokta: İzin, yetki ve güvenlik kontrolüdür.
• Ek bilgi: İzin sistemi işin durdurulması için bir yetki belgesidir.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Gözcünün sahadaki göz ve kulak olduğunu belirtin.
• Gerçek örnek: Bir kazayı önleyen gözcü vakasını paylaşın.
• İnteraktif soru: Gözcülerin yetkileri konusunda çalışanlar ne kadar bilinçli?
• Kritik nokta: Gözcü başka bir iş ile meşgul edilmemelidir.
• Ek bilgi: Gözcülük profesyonel bir sorumluluktur.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izninin sadece bir kağıt parçası değil, bir güvenlik sözleşmesi olduğunu vurgulayın.
• Gerçek örnek: İzin formu ile saha uygulaması arasındaki tutarsızlıkları tartışın.
• İnteraktif soru: İş izni formunda en çok hangi kalemlerin atlandığını düşünüyorsunuz?
• Kritik nokta: Denetimin çalışma başlamadan önce yapılması hayati önem taşır.
• Ek bilgi: İş izni yönetiminde dijital sistemlerin avantajlarını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Saha kontrolünün form doldurmaktan ibaret olmadığını belirtin.
• Gerçek örnek: Yanlış KKD kullanımının kimyasal sıçramalarda yarattığı riskleri paylaşın.
• İnteraktif soru: Saha kontrolü sırasında hangi ekipmanların en sık arızalı olduğunu gözlemliyorsunuz?
• Kritik nokta: Ortam ölçüm cihazlarının kalibrasyonunun güncelliğini sorgulayın.
• Ek bilgi: Saha kontrol checklistlerini operasyonel ihtiyaçlara göre özelleştirin.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Yükün birikmesi değil, kontrolsüz boşalması tehlikelidir.
• Kritik nokta: Ölçüm cihazlarının kalibrasyonunun önemini belirtin.
• İnteraktif soru: Çalışma alanınızda topraklama maşalarının durumunu en son ne zaman kontrol ettiniz?
• Ek bilgi: İletken ayakkabı kullanımı sadece yardımcı bir önlemdir.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kapatmanın işin son parçası olduğunu vurgulayın.
• Gerçek örnek: İzin kapatılmadığı için unutulan bir vananın yarattığı kazayı anlatın.
• İnteraktif soru: İş izni süreci bittiğinde sahadaki temizlik kimin sorumluluğundadır?
• Kritik nokta: İzin kapatma prosedürünün yetki matrisine uygunluğunu denetleyin.
• Ek bilgi: İzin kapatma sonrası saha teslim protokolleri oluşturun.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DÖF'ün cezalandırma değil, iyileştirme aracı olduğunu belirtin.
• Gerçek örnek: Tekrarlayan bir hatanın nasıl DÖF ile kökten çözüldüğünü anlatın.
• İnteraktif soru: DÖF süreçlerinin takibinde en çok hangi aşamada zorlanıyorsunuz?
• Kritik nokta: Kök neden analizinde 5 Neden yöntemini kullanmayı teşvik edin.
• Ek bilgi: DÖF verilerini yıllık İSG hedefleriyle ilişkilendirin.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Kayıtların işverenin yasal savunma dosyası olduğunu belirtin.
• Gerçek örnek: Bir kaza incelemesinde eksik kayıtların yarattığı hukuki zorlukları örnekleyin.
• İnteraktif soru: İzin formlarını ne kadar süreyle sakladığınızı biliyor musunuz?
• Kritik nokta: KVKK uyumluluğu ile İSG kayıtlarının dengesini gözetin.
• Ek bilgi: Kayıtların dijitalleşme sürecindeki standartları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Proses guvenligi yonetiminin onemini vurgulayin.
• Gercek ornek: Bir reaktorun tasarim amaci ile calisma durumu arasindaki farki anlatın.
• Interaktif soru: Tesisinizde hazop calismasi yapildi mi?
• Kritik nokta: HAZOP bir tasarim dogrulama aracidir.
• Ek bilgi: Buyuk endustriyel kaza onleme yonetmeligine atif yapin.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Sapmalarin kaza zincirinin ilk halkasi oldugunu belirtin.
• Gercek ornek: Basincin artmasi durumunda acil tahliye vanalarinin gorevini anlatın.
• Interaktif soru: Prosesinizde en sık hangi parametre sapmasi goruluyor?
• Kritik nokta: Sapmanin nedenleri mekanik mi yoksa operasyonel mi ayrımını yapın.
• Ek bilgi: Risk degerlendirmesi yonetmeligindeki matris kullanimina deginin.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Kilavuz kelimelerin analize nasil derinlik kattigini anlatın.
• Gercek ornek: Akis hizi parametresine 'tersi' kelimesinin uygulanmasini ornekleyin.
• Interaktif soru: Hangi kilavuz kelimeyi uygulamak daha zor geliyor?
• Kritik nokta: Kilavuz kelimeler yaratici dusunmeyi tetikler.
• Ek bilgi: Kilavuz kelimelerin standart bir HAZOP formunda nasil kullanildigini gosterin.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Aksiyon alinmayan bir analizin sadece kagittan ibaret oldugunu vurgulayin.
• Gercek ornek: Bir makine koruyucusunun takilmasi icin verilen termin suresini ornekleyin.
• Interaktif soru: Aksiyonlarin takibini nasil yapiyorsunuz?
• Kritik nokta: Sorumluluklarin net atanmasi projenin basarisini belirler.
• Ek bilgi: Is guvenligi uzmani yonetmeligindeki sorumluluklara dikkat cekin.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Tek kisilik analizlerin eksikliklerini belirtin.
• Gercek ornek: Bakim personelinin saha deneyiminin analize katkisini anlatın.
• Interaktif soru: Ekibinizde hangi disiplinlerden uzmanlar var?
• Kritik nokta: Farkli disiplinler farklı riskleri gorur.
• Ek bilgi: Is sagligi ve guvenligi hizmetleri yonetmeligindeki yetkinliklere atif yapin.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Proses parametrelerinin neden kritik olduğunu vurgulayın.
• Gerçek örnek: Sıcaklık sapmasının reaktör üzerindeki etkisini anlatın.
• İnteraktif soru: Çalıştığınız birimde en kritik parametre hangisidir?
• Kritik nokta: Sensör kalibrasyonunun yasal sorumluluğu.
• Ek bilgi: Yedekli sistemlerin iş sürekliliği açısından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Alarm yorgunluğu kavramını açıklayın.
• Gerçek örnek: Yanlış alarmın operasyonu durdurduğu bir senaryo.
• İnteraktif soru: İşyerinizde en sık karşılaştığınız gereksiz alarm nedir?
• Kritik nokta: Alarm prosedürlerinin güncelliği.
• Ek bilgi: Alarm hiyerarşisi oluşturma ilkeleri.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Transfer öncesi kontrol listesi kullanmanın önemine değinin.
• Kritik nokta: Akış hızının statik yük oluşumuna etkisi (turbulans).
• Gerçek örnek: Hortumların statik elektrik üretme kapasitesi.
• Ek bilgi: Patlayıcı Ortamların Tehlikelerinden Korunması Hakkında Yönetmelik.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 çalışma aralığının tanımını yapın.
• Gerçek örnek: Tasarım limitinin aşılmasının ekipman ömrüne etkisi.
• İnteraktif soru: Sınır değerleri kim günceller?
• Kritik nokta: Değişim yönetimi ile sınır değer ilişkisi.
• Ek bilgi: Operasyonel set değerlerinin dokümantasyonu.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SIS ve ESD kavramlarını açıklayın.
• Gerçek örnek: Acil durdurma sisteminin devreye girdiği bir vaka.
• İnteraktif soru: Fail-safe mantığı nedir?
• Kritik nokta: Güvenlik sistemlerinin bağımsızlığı.
• Ek bilgi: Otomatik sistemlerin periyodik test sıklığı.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Veri kaydının yasal önemi.
• Gerçek örnek: Kök neden analizinde geçmiş veri kullanımı.
• İnteraktif soru: Verileriniz ne kadar süre saklanıyor?
• Kritik nokta: Veri bütünlüğü ve siber güvenlik.
• Ek bilgi: Kestirimci bakım ve veri analitiği.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SIS sistemlerinin proses güvenliğindeki son savunma hattı olduğunu vurgulayın.
• Gerçek örnek: Bir reaktördeki aşırı basınç durumunda SIS'in vanayı otomatik kapatması örneğini verin.
• İnteraktif soru: İşyerinizdeki kritik ekipmanların SIS kapsamında olup olmadığını hiç sorguladınız mı?
• Kritik nokta: SIS ve temel kontrol sistemi arasındaki bağımsızlığın önemi.
• Ek bilgi: Büyük Endüstriyel Kazaların Önlenmesi ve Etkilerinin Azaltılması Hakkında Yönetmelik hükümlerini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İsviçre Peyniri modelini anımsatarak koruma katmanlarının neden çok sayıda olması gerektiğini açıklayın.
• Gerçek örnek: Bir basınç tahliye vanasının neden tek başına yeterli olmayabileceğini anlatın.
• İnteraktif soru: Tesisinizde SIS dışında hangi bağımsız koruma katmanları mevcut?
• Kritik nokta: IPL'lerin birbirine bağımlı olmaması gerektiği.
• Ek bilgi: İş Ekipmanlarının Kullanımında Sağlık ve Güvenlik Şartları Yönetmeliği gereği periyodik kontrollerin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SIL seviyesinin bir kaliteden ziyade bir matematiksel olasılık hesabı olduğunu belirtin.
• Gerçek örnek: Çok tehlikeli bir kimyasal reaktörün neden SIL 3 gerektirdiğini tartışın.
• İnteraktif soru: SIL kavramını daha önce duyan var mı, tesisinizde hangi SIL seviyeleri kullanılıyor?
• Kritik nokta: PFD değeri ile güvenlik riski arasındaki ilişki.
• Ek bilgi: İlgili İSG mevzuatı çerçevesinde ekipman seçiminde SIL standartlarının 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Proof test yapılmayan bir sistemin, aslında hiç var olmayan bir koruma olduğunu vurgulayın.
• Gerçek örnek: Yıllarca test edilmeyen bir acil durum vanasının korozyon nedeniyle çalışmaması durumu.
• İnteraktif soru: Tesisinizde proof testler hangi sıklıkla yapılıyor ve kayıtları nerede tutuluyor?
• Kritik nokta: Test esnasında prosesin güvenliğinin sağlanması.
• Ek bilgi: İş Ekipmanlarının Kullanımında Sağlık ve Güvenlik Şartları Yönetmeliği uyarınca bakım sorumlulukları.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Güvenliğin bir varış noktası değil, bir süreç olduğunu hatırlatın.
• Gerçek örnek: Bir ekipman değişikliğinin ardından neden yeniden risk değerlendirmesi yapılması gerektiği.
• İnteraktif soru: Tesisinizde bir ekipman değiştirilirken hangi onay süreçlerinden geçiliyor?
• Kritik nokta: Değişiklik yönetimi (MOC) süreçlerinin önemi.
• Ek bilgi: 6331 sayılı İSG Kanunu kapsamında işverenin sürekli gözetim borcu.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Değişiklik yönetiminin neden proses güvenliğinin temeli olduğunu vurgulayın.
• Gerçek örnek: Küçük bir vana değişikliğinin tüm sistem basıncını nasıl etkileyebileceğini anlatın.
• İnteraktif soru: Tesisinizde son bir ayda yapılan küçük bir değişiklik var mıydı, MOC süreci işletildi mi?
• Kritik nokta: MOC'un sadece büyük projeler için değil, küçük modifikasyonlar için de zorunlu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Teknik değerlendirmenin güvenlik üzerindeki belirleyici rolünü anlatın.
• Gerçek örnek: Yanlış malzeme seçimi nedeniyle oluşan korozyon vakalarından bahsedin.
• İnteraktif soru: Teknik ekipte kimlerin onay yetkisi olması gerektiğini tartışın.
• Kritik nokta: Analizlerin sadece kağıt üzerinde değil, sahada doğrulanması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Süreklilik ölçümü neden bir zorunluluktur?
• Kritik nokta: Ölçüm noktalarının temizlenmesi (boya/oksit).
• İnteraktif soru: Ölçüm kayıtlarınızda geçmişe dönük bir artış trendi var mı?
• Ek bilgi: Yönetmelik sınır değerlerini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Onay mekanizmasının neden bir güvenlik filtresi olduğunu açıklayın.
• Gerçek örnek: Yetkisiz yapılan bir değişikliğin tesis genelinde yarattığı duruş süresini anlatın.
• İnteraktif soru: Onay sürecinde İSG uzmanının veto yetkisi hakkında ne düşünüyorsunuz?
• Kritik nokta: Onay süreçlerinde sorumluluk paylaşımının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Dokümantasyonun kurumsal hafıza için önemini vurgulayın.
• Gerçek örnek: Eski bir şemaya göre çalışan personelin yaşadığı kaza vakasını örnekleyin.
• İnteraktif soru: Tesisinizde doküman güncelleme hızı yeterli mi?
• Kritik nokta: Dijital doküman yönetiminin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Uygulama aşamasının en kritik güvenlik halkası olduğunu belirtin.
• Gerçek örnek: Devreye alma sırasında yaşanan küçük bir sızıntının neden olduğu acil durum vakasını anlatın.
• İnteraktif soru: PSSR (Devreye alma öncesi güvenlik denetimi) sürecinizde neler kontrol ediliyor?
• Kritik nokta: PSSR'ın formalite değil, bir güvenlik kalkanı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Proses güvenliği bilgisinin bir tesisin hafızası olduğunu vurgulayın.
• Gerçek örnek: Eksik dokümantasyon nedeniyle fark edilemeyen bir basınç artışının kazaya yol açtığı senaryoları hatırlatın.
• Kritik nokta: Dokümantasyonun sadece kağıt üzerinde değil, gerçek saha koşullarını yansıtması gerektiğini belirtin.
• Ek bilgi: Yönetmeliğin bu konudaki zorunluluklarını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P&amp;ID diyagramlarının tesisin haritası olduğunu ifade edin.
• İnteraktif soru: Tesisinizde P&amp;ID ile sahadaki vanaların uyumsuz olduğu bir durumla karşılaştınız mı?
• Kritik nokta: GBF belgelerinin güncel versiyonlarının her zaman ulaşılabilir olması gerekir.
• Ek bilgi: Ekipman plakalarındaki verilerin P&amp;ID ile eşleşmesi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Değişiklik yönetiminin neden proses güvenliğinin kalbi olduğunu açıklayın.
• Gerçek örnek: Küçük bir vana değişikliğinin dokümana işlenmemesinin yarattığı operasyonel riskleri anlatın.
• Kritik nokta: MOC sürecinden geçmeyen hiçbir değişikliğin kalıcı olmaması gerektiğini belirtin.
• Ek bilgi: Güncelleme periyotlarını belirleyen prosedürlerden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Erişilemeyen bilginin, hiç olmayan bilgiyle aynı olduğunu söyleyin.
• İnteraktif soru: Bir acil durumda en yakın kimyasal envanter listesine nasıl ulaşacağınızı biliyor musunuz?
• Kritik nokta: Dijital sistemlerin güvenilirliğini ve yedekleme önemini vurgulayın.
• Ek bilgi: Erişim yetkilendirme matrislerinden örnekler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 yönetiminin bir denetim konusu değil, bir güvenlik kültürü olduğunu belirtin.
• Gerçek örnek: Denetimlerde karşılaşılan yaygın dokümantasyon hatalarından bahsedin.
• Kritik nokta: Onay süreçlerinin (imza/tarih) hukuki sorumluluk için önemini vurgulayın.
• Ek bilgi: Yönetim sisteminin başarısını ölçen göstergeleri paylaşın.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Mekanik bütünlüğün neden proses güvenliğinin temeli olduğunu açıklayın.
• Gerçek örnek: Korozyon nedeniyle incelen boru hattı vakasını anlatın.
• İnteraktif soru: Tesisinizde en kritik ekipman hangisi?
• Kritik nokta: Test periyotlarının yasal zorunluluk olduğunu vurgulayın.
• Ek bilgi: Üretici verilerinin her zaman güncel tutulması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Muayenenin sadece evrak işi olmadığını vurgulayın.
• Gerçek örnek: Emniyet valfi arızası nedeniyle oluşan kaza senaryosu.
• İnteraktif soru: Son denetimde en çok hangi eksiklik not edildi?
• Kritik nokta: Raporların imzalı ve yetkili olması gerektiğini hatırlatın.
• Ek bilgi: Muayene kuruluşlarının akreditasyonuna dikkat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ATEX nedir ve neden hayatidir?
• Kritik nokta: Zon sınıflandırmasına uygun ekipman seçimi.
• Gerçek örnek: Yanlış ekipman kullanımının yol açtığı riskler.
• Ek bilgi: Çalışanların Patlayıcı Ortamların Tehlikelerinden Korunması Hakkında Yönetmelik.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NDT'nin neden tahribatsız olduğunu açıklayın.
• Gerçek örnek: Kaynak hatasının ultrasonik test ile yakalanması.
• İnteraktif soru: NDT yöntemlerinden hangilerini daha önce duydunuz?
• Kritik nokta: Personel sertifikasyonunun (ISO 9712) önemini vurgulayın.
• Ek bilgi: Her yöntemin farklı hata türleri için uygun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tutulmayan bir işlemin yapılmamış sayılacağını belirtin.
• Gerçek örnek: Denetim sırasında eksik kayıt nedeniyle ceza yiyen firma.
• İnteraktif soru: Kayıtlarınızı nasıl saklıyorsunuz (dijital/fiziksel)?
• Kritik nokta: İzlenebilirlik (traceability) kavramını açıklayın.
• Ek bilgi: Kayıtların en az 5-10 yıl saklanması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Önleyici bakımın maliyet etkinliğini açıklayın.
• Gerçek örnek: Arıza sonrası tamir yerine periyodik bakımın avantajı.
• İnteraktif soru: Bakım planlarınızda yaşadığınız en büyük engel nedir?
• Kritik nokta: Bakım sırasında LOTO (kilitleme-etiketleme) kurallarını hatırlatın.
• Ek bilgi: Bakım sonrası testlerin (commissioning)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Reaktör operasyonunda kararlılığın neden hayati olduğunu vurgulayın. Basınç ve sıcaklık dalgalanmalarının reaksiyon üzerindeki etkisini açıklayın. Operatörlerin kontrol paneli üzerindeki verileri nasıl yorumlaması gerektiğini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Eşik değerlerin neden sadece bir sayı değil, bir güvenlik sınırı olduğunu anlatın. Yanlış alarmların (alarm yorgunluğu) operasyonel güvenliği nasıl tehlikeye attığına dair gerçekçi bir örnek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Yedekli sistemlerin önemini açıklayın. Otomasyonun insan hatasını nasıl minimize ettiğini, ancak yazılım hatalarına karşı nasıl korunması gerektiğini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Acil durumlarda soğukkanlılığın önemini vurgulayın. Sistemin güvenli duruşunun (shutdown) neden karmaşık bir süreç olduğunu ve neden hazırlıklı olunması gerektiğini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Yetki matrisinin neden bir bürokrasi değil, bir güvenlik kalkanı olduğunu anlatın. LOTO (Kilitleme-Etiketleme) sisteminin önemini vurgulayarak soru-cevap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Ekzotermik reaksiyonların neden olduğu kontrolsüz ısı artışlarını açıklayın.
• Gerçek örnek: Reaktör sıcaklık kontrolünün kaybedildiği bir senaryoyu (örneğin soğutma suyu pompasının durması) hayal ettirin.
• İnteraktif soru: Çalıştığınız birimde soğutma sisteminin çalışma prensibini biliyor musunuz?
• Kritik nokta: Fail-safe (emniyetli duruş) mekanizmasının önemi.
• Ek bilgi: Kimyasal Maddelerle Çalışmalarda Sağlık ve Güvenlik Önlemleri Hakkında Yönetmelik gerekliliklerini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Isı transfer yüzeylerinin zamanla verim kaybetmesinin risklerini anlatın.
• Gerçek örnek: Isı transfer yüzeyindeki kirlenmenin reaksiyonu nasıl kontrolden çıkarabileceğini belirtin.
• İnteraktif soru: Sıcaklık sensörlerinin kalibrasyon takibini kim yapıyor?
• Kritik nokta: Yerel ısınma (hot spot) bölgelerinin tespiti.
• Ek bilgi: Isı transfer katsayısının düşmesi durumunda alınacak aksiyonlar.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İkincil muhafazanın çevre güvenliği için bir sigorta olduğunu vurgulayın.
• Gerçek örnek: Sızıntı anında havuzun görevini yapmadığı bir senaryoyu tartışın.
• İnteraktif soru: Çalıştığınız sahada ikincil muhafaza duvarlarının durumunu nasıl kontrol ediyorsunuz?
• Kritik nokta: Duvarlardaki en küçük çatlak bile sistemin verimliliğini düşürür.
• Ek bilgi: Sızdırmazlık testlerinin periyodunu işyeri prosedürüne göre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 noktadan hata (single point of failure) kavramını açıklayın.
• Gerçek örnek: Elektrik kesintisinde soğutma sisteminin devre dışı kalma riskini tartışın.
• İnteraktif soru: Acil durum güç kaynaklarınızın test periyodunu biliyor musunuz?
• Kritik nokta: Yedekli sistemin sadece var olması değil, test edilmiş olması gerekir.
• Ek bilgi: Büyük Endüstriyel Kazaların Önlenmesi Hakkında Yönetmelik atfı.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Madde ekleme hızının soğutma kapasitesiyle olan ilişkisini anlatın.
• Gerçek örnek: Hızlı madde eklemenin neden olduğu bir reaksiyon hızlanması senaryosu oluşturun.
• İnteraktif soru: Besleme vanalarınızın otomatik durdurma mekanizması var mı?
• Kritik nokta: Debimetrelerin doğruluğu ve bakım sıklığı.
• Ek bilgi: İnsan hatasını minimize eden otomasyon sistemlerinin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Veri izlemenin sadece bilgi amaçlı değil, güvenlik amaçlı olduğunu vurgulayın.
• Gerçek örnek: Yanlış alarm yönetimi nedeniyle yaşanan kaza senaryolarını anlatın.
• İnteraktif soru: Acil durum prosedürlerini en son ne zaman gözden geçirdiniz?
• Kritik nokta: Quenching (reaksiyonu durdurma) sisteminin bağımsızlığı.
• Ek bilgi: 6331 sayılı Kanun kapsamında risk değerlendirmesinin güncelliği.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 ve sıcaklık değişimlerinin neden olduğu riskleri vurgulayın.
• Gerçek örnek: Geçmişte bir reaktördeki küçük sapmanın nasıl büyük bir kazaya dönüştüğünü anlatın.
• İnteraktif soru: Alarm sistemleri tetiklendiğinde ilk yapmanız gereken nedir?
• Kritik nokta: Panik yapmadan prosedürleri uygulamak en önemli adımdır.
• Ek bilgi: İşyerlerinde Acil Durumlar Hakkında Yönetmelik maddelerini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Emniyet ventillerinin sistemin son savunma hattı olduğunu anlatın.
• Gerçek örnek: Bir ventilin düzgün çalışmaması durumunda oluşabilecek tank patlaması senaryosunu tartışın.
• İnteraktif soru: Tahliye hattınızın nereye bağlı olduğunu biliyor musunuz?
• Kritik nokta: Bakımsız ventiller en büyük tehlike kaynağıdır.
• Ek bilgi: 6331 sayılı Kanun gereği tüm ekipmanların periyodik kontrol kayıtlarını tutun.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Kontrolden çıkmış bir reaksiyonun (runaway reaction) ne kadar hızlı ısındığını anlatın.
• Gerçek örnek: Quench sisteminin devreye girdiği bir vaka üzerinden süreci anlatın.
• İnteraktif soru: Soğutma suyu kesilirse ne yaparsınız?
• Kritik nokta: Sistemin yedek enerji kaynağına sahip olması hayati önem taşır.
• Ek bilgi: İşyerlerinde Acil Durumlar Hakkında Yönetmelik gereği acil durum ekipmanlarını sürekli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durdurmanın sadece düğmeye basmak değil, sistemin güvenli kapanması olduğunu vurgulayın.
• Gerçek örnek: Yanlış bir kapatma dizisinin yarattığı basınç dalgalanmasını anlatın.
• İnteraktif soru: Acil durdurma butonlarınızın yerini herkes biliyor mu?
• Kritik nokta: Fail-safe mantığı, enerji kesilse bile sistemin güvenli kalmasıdır.
• Ek bilgi: ESD sistemlerinin yıllık doğrulama testlerini ihmal etmeyin.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Prosedürlerin yaşayan belgeler olduğunu, tozlu raflarda durmaması gerektiğini anlatın.
• Gerçek örnek: Tatbikatlarda yapılan hataların gerçek bir kazada nasıl düzeltildiğini anlatın.
• İnteraktif soru: En son ne zaman acil durum prosedürünü okudunuz?
• Kritik nokta: Kök neden analizi, aynı kazanın tekrarlanmaması için en önemli adımdır.
• Ek bilgi: İşyerlerinde Acil Durumlar Hakkında Yönetmelik gereği tüm tatbikatları kayıt altına 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 sisteminin neden bir tercih değil, yasal bir zorunluluk olduğunu vurgulayın.
• Gerçek örnek: Enerji kesilmeden yapılan bir müdahalede yaşanabilecek mekanik sıkışma risklerini anlatın.
• İnteraktif soru: Kilitleme etiketleme sistemini daha önce uyguladınız mı, hangi zorluklarla karşılaştınız?
• Kritik nokta: Kilitlerin anahtarlarının sadece yetkili bakım personelinde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Kimyasalın reaktör duvarlarında kalan kalıntılarının tehlikelerini açıklayın.
• Gerçek örnek: Yanlış nötralizasyon sonucu oluşan gaz çıkışı vakalarını anlatın.
• İnteraktif soru: İşyerinizdeki atık toplama prosedürlerini biliyor musunuz?
• Kritik nokta: Nötralizasyonun kimyasal dengeyi bozmaması için uzman görüşü alınması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%110 kuralı olduğunu açıklayın (taşma payı).
• Gerçek örnek: Hesaplama hatasının çevre felaketine yol açabileceğini belirtin.
• İnteraktif soru: Sahadaki tank havuzlarının toplam kapasitesini biliyor musunuz?
• Kritik nokta: Yağmur suyu birikiminin bu hacmi işgal edebileceğini unutmayın.
• Ek bilgi: Yönetmelik referansını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Kapalı alan ölümlerinin en sık nedeninin kurtarma hataları olduğunu belirtin.
• Gerçek örnek: Gözcünün önemini anlatan bir kaza simülasyonu paylaşın.
• İnteraktif soru: Kapalı alan giriş iznini kimin onayladığını biliyor musunuz?
• Kritik nokta: Gözcünün asla reaktörün içine girmemesi gerektiğini, görevinin dışarıdan denetim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Gazların kokusuz veya renksiz olabileceği gerçeğini hatırlatın.
• Gerçek örnek: Kalibrasyon hatası nedeniyle yaşanan kazaları örnek gösterin.
• İnteraktif soru: Kullandığınız dedektörlerin alarm seviyelerini biliyor musunuz?
• Kritik nokta: Ölçüm cihazının sadece cihazı tutan değil, tüm çalışma ekibini korumak için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sisteminin bürokrasi değil, bir güvenlik kalkanı olduğunu vurgulayın.
• Gerçek örnek: İzin belgesi olmadan yapılan işlerdeki kaza oranlarını hatırlatın.
• İnteraktif soru: İş izin belgesinde eksik bir madde görürseniz ne yaparsınız?
• Kritik nokta: İmzaların sadece formalite olmadığını, sorumluluk paylaşımı olduğunu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Kaçak reaksiyonların kimya tesislerindeki en büyük kaza kaynağı olduğunu hatırlatın.
• Gerçek örnek: Geçmişte yaşanan bir reaktör patlamasının temel nedenini kısaca özetleyin.
• İnteraktif soru: Tesisinizde soğutma sisteminin durması durumunda ne yapacağınızı biliyor musunuz?
• Kritik nokta: ESD sistemlerinin test edilmesinin hayati önemini vurgulayın.
• Ek bilgi: Risk değerlendirmesinde kimyasal uyumluluk tablolarını kullanın.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Kinetik analizin sadece tasarımda değil, süreç değişimlerinde de yapılması gerektiğini belirtin.
• Gerçek örnek: Hatalı kinetik verilerle tasarlanmış bir reaktörün yaşadığı termal kararsızlık örneğini verin.
• İnteraktif soru: Reaksiyon hızınızı etkileyen en kritik parametre nedir?
• Kritik nokta: DSC verilerinin güvenilir laboratuvarlardan alınması gerektiğini vurgulayın.
• Ek bilgi: Kinetik modelleme yazılımları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Emniyet marjının operasyonel verimlilik ile güvenlik arasındaki denge olduğunu anlatın.
• Gerçek örnek: Marjların daraltıldığı bir tesiste yaşanan küçük çaplı bir termal olayı örnekleyin.
• İnteraktif soru: Tesisinizde alarm set değerlerini kim güncelleyebilir?
• Kritik nokta: Alarm set değerlerinin yetkisiz kişilerce değiştirilmesinin önlenmesi gerektiğini vurgulayın.
• Ek bilgi: Emniyet marjı hesaplamasında kullanılan standartları (örneğin ISO veya yerel mevzuat)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 tahliye sistemlerinin birer sigorta olduğunu açıklayın.
• Gerçek örnek: Bakımsızlıktan dolayı açılmayan bir emniyet valfinin yarattığı büyük hasarı anlatın.
• İnteraktif soru: Tahliye hattınızın nereye bağlandığını biliyor musunuz?
• Kritik nokta: Tahliye hatlarının tıkanıklık kontrolünün periyodik bakım listesinde olması gerektiğini vurgulayın.
• Ek bilgi: Patlama diski ve emniyet valfi arasındaki farkları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Senaryo planlamanın amacının panik anında hata yapmamak olduğunu belirtin.
• Gerçek örnek: Başarılı bir acil durum müdahalesi ile önlenen büyük bir felaket örneği verin.
• İnteraktif soru: Acil durum toplanma alanınızın yerini biliyor musunuz?
• Kritik nokta: Senaryoların sadece operatörler için değil, tüm çalışanlar için olduğunu vurgulayın.
• Ek bilgi: Acil durum tatbikatlarını kayda alarak analiz etmenin önemini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Basınçlı kapların enerji depolayan cihazlar olduğunu ve patlama riskinin yüksek olduğunu vurgulayın.
• Gerçek örnek: Uygunsuz bir basınçlı kabın işletme içindeki tehlikesine değinin.
• İnteraktif soru: İşyerinizdeki basınçlı ekipmanların periyodik kontrol tarihlerini takip ediyor musunuz?
• Kritik nokta: Kontrolün sadece yasal zorunluluk değil, hayati bir koruma olduğunu vurgulayın.
• Ek bilgi: 6331 sayılı İSG Kanunu kapsamında işverenin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Hidrostatik testin neden 1,5 kat basınçla yapıldığını açıklayın.
• Gerçek örnek: Test sırasında alınması gereken güvenlik önlemlerine (bariyerler, tahliye) değinin.
• İnteraktif soru: Test sırasında basınçta düşüş gözlenirse ne yapılmalıdır?
• Kritik nokta: Test sıvısının ekipmana zarar vermeyecek özellikte olması gerektiğini vurgulayın.
• Ek bilgi: İş Ekipmanlarının Kullanımında Sağlık ve Güvenlik Şartları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Uyumluluk matrisinin neden bir güvenlik belgesi olduğunu açıklayın.
• Gerçek örnek: Yanlış malzeme seçimi sonucu oluşan tank deformasyonlarını anlatın.
• Kritik nokta: Matrisin sadece bir tablo olmadığını, teknik bir zorunluluk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Algılama sistemlerinin gözümüz kulağımız olduğunu belirtin.
• Gerçek örnek: Bir sensör alarmı sonrası yapılan müdahale senaryosunu anlatın.
• İnteraktif soru: Sızıntı alarmı çaldığında ilk yapmanız gereken nedir?
• Kritik nokta: Sensörlerin bakımının ihmal edilmesi kör nokta oluşturur.
• Ek bilgi: Kimyasal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NDT'nin ekipmana zarar vermeden yapılan bir kontrol olduğunu vurgulayın.
• Gerçek örnek: Kaynak dikişlerindeki gözle görülmeyen çatlakların nasıl tespit edildiğini anlatın.
• İnteraktif soru: Hangi durumlarda hidrostatik test yerine NDT tercih edilir?
• Kritik nokta: NDT yapan personelin sertifikalı olması gerektiğini vurgulayın.
• Ek bilgi: Basınçlı Ekipmanlar Yönetmeliği çerçevesinde değerlendirin.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Emniyet valfinin ekipmanın sigortası olduğunu belirtin.
• Gerçek örnek: Valfin kilitlenmesi durumunda yaşanabilecek basınç artışı senaryosunu paylaşın.
• İnteraktif soru: Mührü bozulmuş bir emniyet valfini kullanmalı mıyız?
• Kritik nokta: Valf çıkış hattının güvenli bir noktaya tahliye etmesi gerektiğini hatırlatın.
• Ek bilgi: İlgili İSG mevzuatı kapsamında valf kontrollerinin sıklığına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Belgelerin sadece kağıt değil, yasal kanıt olduğunu vurgulayın.
• Gerçek örnek: Denetim anında raporun bulunamaması durumunda oluşabilecek riskleri anlatın.
• İnteraktif soru: Ekipmanlarınızın periyodik kontrol raporlarını nerede arşivliyorsunuz?
• Kritik nokta: Raporların güncel ve imzalı olması gerektiğini hatırlatın.
• Ek bilgi: 6331 sayılı İş Sağlığı ve Güvenliği Kanunu çerçevesinde işverenin kayıt tutma yükümlülüğünü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Drenajın yanlış kullanımının büyük suç olduğunu belirtin.
• Gerçek örnek: Kontrolsüz tahliye sonrası yaşanan çevre cezalarını örnek verin.
• İnteraktif soru: Tahliye vanalarının kilitli olup olmadığını kontrol ediyor musunuz?
• Kritik nokta: Kontaminasyon şüphesi varsa su asla tahliye edilmemeli.
• Ek bilgi: Atık yönetimi prosedürlerini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sistemin güvenli olmadığını vurgulayın.
• Gerçek örnek: Periyodik kontrol eksikliği nedeniyle yaşanan bir kaza vaka analizi.
• İnteraktif soru: En son ne zaman muhafaza duvarlarını incelediniz?
• Kritik nokta: Kayıt altına alınmayan bakım yapılmamış sayılır.
• Ek bilgi: Ekipman yönetmeliği referansını kullanın.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malzeme seçiminin kimya tesislerinde yarattığı felaket senaryolarını hatırlatın.
• Gerçek örnek: Uygunsuz conta seçimi nedeniyle yaşanan küçük çaplı sızıntı vakalarından bahsedin.
• İnteraktif soru: Boru hattınızda kullanılan malzemenin akışkanla uyumunu nasıl teyit ediyorsunuz?
• Kritik nokta: Malzeme seçiminde sadece basınca değil, kimyasal korozyona da odaklanılmalıdır.
• Ek bilgi: Malzeme sertifikalarını mutlaka arşive ekleyin.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Korozyonun yavaş ve sinsi bir tehlike olduğunu vurgulayın.
• Gerçek örnek: Dış korozyon nedeniyle dışarıdan sağlam görünen ama içeriden çürümüş boru vakalarını anlatın.
• İnteraktif soru: Tesisinizde korozyon takibi için kullandığınız özel bir cihaz var mı?
• Kritik nokta: Kalınlık ölçümlerinde kayıt tutulması yasal bir zorunluluktur.
• Ek bilgi: Korozyon haritalama yazılımlarını araştırın.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Basınçlı sistemlerin potansiyel enerji biriktirdiğini ve bunun risk olduğunu belirtin.
• Gerçek örnek: Koç darbesi nedeniyle patlayan bir vana örneği verin.
• İnteraktif soru: Emniyet ventillerinizin periyodik kontrolünü en son ne zaman yaptınız?
• Kritik nokta: Sensör verilerinin doğruluğu hayatidir.
• Ek bilgi: Basınç testlerinde güvenlik mesafesine dikkat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Standartların sadece birer kağıt değil, güvenlik kalkanı olduğunu anlatın.
• Gerçek örnek: Sertifikasız vana kullanımı yüzünden reddedilen bir sigorta tazminatı vakası.
• İnteraktif soru: Ekipmanlarınızın standart uygunluk dosyalarına nereden ulaşıyorsunuz?
• Kritik nokta: CE işareti olmayan kritik parçaları kullanmayın.
• Ek bilgi: API standartları hakkında bilgi edinin.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Malzeme seçiminin bir mühendislik kararı olduğunu vurgulayın.
• Gerçek örnek: Tedarikçi hatası yüzünden yanlış malzeme kullanılması ve sonrasında yapılan düzeltme süreci.
• İnteraktif soru: Bir boru hattı değişikliği yaparken hangi onay mekanizmalarını kullanıyorsunuz?
• Kritik nokta: Dokümantasyonun güncelliği denetimlerde en çok bakılan kısımdır.
• Ek bilgi: Risk değerlendirmelerinizi yılda en az bir kez güncelleyin.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Hareketli parçaların yarattığı mekanik tehlikeleri vurgulayın.
• Gerçek örnek: Koruyucu muhafazası olmayan bir şaftın yaratabileceği uzuv kayıplarından bahsedin.
• İnteraktif soru: Ekipmanlarınızda acil durdurma butonlarını en son ne zaman test ettiniz?
• Kritik nokta: Ex-proof donanımların patlayıcı ortamlardaki hayati önemi.
• Ek bilgi: Üretici kılavuzlarını operasyonel alanlarda ulaşılabilir tutun.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Sızdırmazlığın sadece verimlilik değil, temel bir güvenlik konusu olduğunu belirtin.
• Gerçek örnek: Kimyasal sızıntının çalışan sağlığı üzerindeki ani etkilerini tartışın.
• İnteraktif soru: Sızıntı tespit sistemlerinizin kalibrasyon sıklığı nedir?
• Kritik nokta: Conta ve salmastra seçiminde kimyasal uyumluluk tablosunun kullanımı.
• Ek bilgi: Sızdırmazlık arızalarında derhal LOTO prosedürlerine geçilmelidir.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Korozyonun gözle görülmeyen tehlikelerine dikkat çekin.
• Gerçek örnek: Tank çeperindeki incelmenin sızıntı riskine etkisini belirtin.
• Kritik nokta: Periyodik kontrol kayıtlarının önemi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Aşırı basıncın ekipman patlamasına yol açabileceğini hatırlatın.
• Gerçek örnek: Emniyet ventili tıkanmış bir sistemde basıncın nasıl yükseldiğini anlatın.
• İnteraktif soru: Emniyet ventillerinizin mühürleri kontrol edildi mi?
• Kritik nokta: Basınç göstergelerinin okunabilirliği ve doğruluğu.
• Ek bilgi: Patlama disklerinin tek kullanımlık olduğunu ve değişim süreçlerini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 anında yaşanan kazaların genellikle enerji izolasyonu eksikliğinden kaynaklandığını vurgulayın.
• Gerçek örnek: LOTO yapılmadan çalışılan bir makinenin kazara çalışması senaryosu.
• İnteraktif soru: Bakım kayıtlarınızı dijital mi yoksa manuel mi tutuyorsunuz?
• Kritik nokta: Orijinal yedek parça kullanımının güvenlik üzerindeki etkisi.
• Ek bilgi: Bakım kartlarının ekipman üzerinde görünür olması.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Sıcak yüzey temaslarının basit ama ciddi iş kazalarına neden olduğunu belirtin.
• Gerçek örnek: Yalıtımı hasarlı bir boruya temas eden çalışanın yaşadığı yanık vakası.
• İnteraktif soru: İşyerinizde yalıtımı eksik veya hasarlı olan hangi bölgeler var?
• Kritik nokta: İzolasyonun sadece ısı değil, aynı zamanda enerji izolasyonu (LOTO) ile bütünleşik ele alınması.
• Ek bilgi: Uyarı levhalarının standartlara uygunluğu.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izninin sadece bir evrak değil, hayat kurtaran bir prosedür olduğunu belirtin.
• Gerçek örnek: İzinsiz yapılan bir bakımın yarattığı riskleri hatırlatın.
• İnteraktif soru: İş izin formunda en kritik 3 madde sizce nedir?
• Kritik nokta: İzin formundaki imzaların sorumluluk doğurduğunu vurgulayın.
• Ek bilgi: İzin sisteminin 6331 sayılı Kanun gereği zorunlu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Basınçlı akışkanın gizli bir tehlike olduğunu vurgulayın.
• Gerçek örnek: Basınç tahliyesi unutulan bir hattın açılması durumunda neler olabileceğini tartışın.
• İnteraktif soru: Hattın boş olduğunu nasıl garanti edersiniz?
• Kritik nokta: Görsel kontrolün yanı sıra enstrümantal ölçümün gerekliliği.
• Ek bilgi: Basınç boşaltma vanalarının periyodik bakımının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 sisteminin kaza önlemedeki birincil rolünü açıklayın.
• Gerçek örnek: Yanlışlıkla enerji verilen bir hattın sonuçlarını anlatın.
• İnteraktif soru: Kendi kilidiniz başkasında olsaydı ne yapardınız?
• Kritik nokta: LOTO kilidinin anahtarının sadece çalışanın kendisinde olması.
• Ek bilgi: LOTO prosedürlerinin yazılı hale getirilmesi.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Görünmez tehlikelerin varlığını vurgulayın.
• Gerçek örnek: Gaz ölçümü yapılmadan girilen bir alandaki bayılma vakası.
• İnteraktif soru: Ölçüm cihazının pili biterse ne yapmalıyız?
• Kritik nokta: Ölçümün sadece çalışma başında değil, çalışma süresince devam etmesi.
• Ek bilgi: Cihazların kalibrasyon tarihlerinin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Temizliğin sadece estetik değil, bir güvenlik önlemi olduğunu belirtin.
• Gerçek örnek: Kalıntı kimyasal yüzünden oluşan cilt yanığı vaka örneği.
• İnteraktif soru: Hangi temizlik yönteminin daha güvenli olduğunu nasıl biliriz?
• Kritik nokta: GBF (Güvenlik Bilgi Formu) okumanın önemi.
• Ek bilgi: Atık yönetimi ile entegre çalışma.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Flanş sızıntılarının kimyasal tesislerdeki yangın ve zehirlenme risklerini vurgulayın.
• Gerçek örnek: Yanlış conta seçiminden kaynaklanan bir sızıntı vakasından bahsedin.
• İnteraktif soru: Çalıştığınız hatlarda en sık hangi flanş tipini kullanıyorsunuz?
• Kritik nokta: Conta seçiminde sadece basınca değil, kimyasal uyumluluğa da odaklanılmalıdır.
• Ek bilgi: İş Ekipmanlarının Kullanımında Sağlık ve Güvenlik Şartları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malzeme seçiminin kimyasal korozyon ile conta ömrünü nasıl kısalttığını açıklayın.
• Gerçek örnek: Asit hattında kullanılan yanlış conta malzemesinin hızlı aşınma süreci.
• İnteraktif soru: Güvenlik bilgi formlarını conta seçiminde nasıl kullanıyorsunuz?
• Kritik nokta: Yüzey temizliği, contanın görevini yapabilmesi için vazgeçilmezdir.
• Ek bilgi: Kimyasal Maddelerle Çalışmalarda Sağlık ve Güvenlik Önlemleri Hakkında Yönetmelik hükümlerini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Malzeme seçiminin sadece maliyet değil, bir güvenlik kararı olduğunu belirtin.
• Gerçek örnek: Polietilen ve çelik tankların farklı kimyasallara verdiği tepkileri kıyaslayın.
• Kritik nokta: MSDS belgelerinin malzeme seçimiyle olan doğrudan bağını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Torklamanın sadece sıkmak değil, bir mühendislik hesabı olduğunu belirtin.
• Gerçek örnek: Çapraz sıkılmayan flanşlarda oluşan sızıntı vakaları.
• İnteraktif soru: Tork anahtarlarınızın kalibrasyon takibini kim yapıyor?
• Kritik nokta: Kademeli sıkma yöntemi, contanın dengeli oturmasını sağlar.
• Ek bilgi: İş Ekipmanlarının Kullanımında Sağlık ve Güvenlik Şartları Yönetmeliği'ne göre el aletlerinin güvenli kullanımı.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Küçük bir sızıntının nasıl büyük bir kazaya dönüşebileceğini anlatın.
• Gerçek örnek: Ultrasonik dedektör ile tespit edilen bir kaçak vakası.
• İnteraktif soru: Tesisinizde sızıntı algılama cihazlarının yerleşimi yeterli mi?
• Kritik nokta: Cihazların kalibrasyonu bozuksa, hayat kurtarmaz.
• Ek bilgi: Büyük Endüstriyel Kazaların Önlenmesi Hakkında Yönetmelik gereklilikleri.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Panik yapmadan, planlı müdahalenin önemini vurgulayın.
• Gerçek örnek: Bir kaçak sonrası yapılan başarılı izolasyon çalışması.
• İnteraktif soru: Sızıntı anında ilk yapacağınız hareket nedir?
• Kritik nokta: İzolasyon ve depressürizasyon en güvenli müdahale yöntemidir.
• Ek bilgi: İşyerlerinde Acil Durumlar Hakkında Yönetmelik ve 6331 sayılı Kanun.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Transfer hatlarındaki sızdırmazlığın hayati önemini vurgulayın.
• Gerçek örnek: Hatalı conta seçiminin neden olduğu küçük bir sızıntının nasıl büyük bir dökülmeye dönüştüğünü anlatın.
• İnteraktif soru: Transfer hattında korozyon gördüğünüzde ilk yapacağınız işlem ne olmalıdır?
• Kritik nokta: Mekanik engellerin ve contaların düzenli kontrolünün yasal bir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Otomasyonun insan hatasını nasıl azalttığını açıklayın.
• Gerçek örnek: Otomatik seviye sensörü arızalandığında manuel gözlemle kazanın nasıl önlendiğini tartışın.
• İnteraktif soru: Seviye sensörü arızalıyken transfer işlemi yapılmalı mıdır?
• Kritik nokta: Sensörlerin kalibrasyonunun periyodik olarak yapılması yasal bir gerekliliktir.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İkincil muhafazanın çevresel kirliliği önlemedeki rolünü anlatın.
• Gerçek örnek: Havuzlama sisteminin dökülen kimyasalın toprakla temasını kestiği bir senaryo paylaşın.
• İnteraktif soru: Muhafaza alanında biriken yağmur suyu nasıl bertaraf edilmelidir?
• Kritik nokta: Havuz kapasitesinin tank hacmine oranının yasal mevzuata uygunluğu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İzlemenin kaza önlemedeki proaktif rolüne dikkat çekin.
• Gerçek örnek: Bir operatörün küçük bir sızıntıyı erkenden fark ederek hattı durdurması örneğini verin.
• İnteraktif soru: Transfer sırasında başka bir iş yapmanız gerekirse nasıl bir önlem alırsınız?
• Kritik nokta: Eğitimli operatörün gözlemi, teknolojinin yerini tutan en önemli unsurdur.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kapatma sistemlerinin (ESD) son savunma hattı olduğunu vurgulayın.
• Gerçek örnek: Bir tatbikatta ESD vanasının erişilebilirliğinin test edilmesinin önemini anlatın.
• İnteraktif soru: Acil durum vanalarının yerini ezbere biliyor musunuz?
• Kritik nokta: Acil kapatma anında oluşabilecek basınç yükselmesine karşı bay-pas hatlarının hazır olması gerektiğini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Boru hatlarının kimya tesislerinin damarları olduğunu hatırlatın.
• Gerçek örnek: Yanlış bir vana müdahalesinin yaratabileceği kimyasal sızıntı riskine değinin.
• Kritik nokta: Etiketlerin yönetmeliklere uygun olması gerektiğini vurgulayın.
• Ek bilgi: Etiketleme sisteminin işletme içindeki tüm birimlerce aynı şekilde yorumlanması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Akış yönü bilgisinin neden hayati olduğunu açıklayın.
• Gerçek örnek: Bir vana arızasında akış yönünün bilinmemesinin yaratacağı süreci tartışın.
• Kritik nokta: Ok işaretlerinin boyanmış değil, kalıcı etiket olması gerektiğini belirtin.
• İnteraktif soru: Tesisinizde akış yönü eksik olan boru hattı var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ürün dolumunun yarattığı felaketleri örnek verin.
• Gerçek örnek: Renk kodlarının acil durumda operatöre sağladığı kolaylığı anlatın.
• Kritik nokta: Etiketlerin dış hava koşullarına dayanıklı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Renk körlüğü olan çalışanlar için ilave işaretlerin (yazı/sembol) önemini vurgulayın.
• Gerçek örnek: Kırmızı rengin yangın hattı olduğunu bilmenin acil durumda kazandıracağı saniyeleri anlatın.
• Kritik nokta: Renk tonlarının standartlara uygun olması gerektiğini hatırlatın.
• Ek bilgi: Renk kodlarının tesis genelindeki güncel listesini her zaman hazır bulundurun.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Görünürlüğü etkileyen çevresel faktörleri sıralayın.
• Gerçek örnek: Karanlık bir galeride okunmayan bir etiketin risklerini anlatın.
• Kritik nokta: Etiketlerin boru temizliği sırasında zarar görmemesi gerektiğini vurgulayın.
• İnteraktif soru: Etiketlerinizden hangileri şu an okunması zor durumda?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Mevzuatın yaşayan bir doküman olduğunu hatırlatın.
• Gerçek örnek: Yeni bir hat çekildiğinde işaretlemenin neden hemen yapılması gerektiğini anlatın.
• Kritik nokta: Denetim kayıtlarının tutulmasının hukuki koruma sağladığını belirtin.
• Kapanış: İşletme genelinde işaretleme standartlarını bir checklist ile denetleyin.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GBF'nin kimyasal yönetimindeki 'kimlik kartı' olduğunu belirtin.
• Gerçek örnek: Bir kimyasalın dökülmesi durumunda hangi bölüme (Bölüm 6 - Kaza sonucu yayılma) bakılacağını sorun.
• Kritik nokta: 16 bölümün standart olduğunu ve tüm üreticilerin buna uymak zorunda olduğunu vurgulayın.
• Ek bilgi: Çalışanlara bu formları kendi başlarına okuyabilecekleri pratik bir kısa yol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'Erişilemeyen bir bilgi, bilgi değildir' prensibini hatırlatın.
• İnteraktif soru: Çalıştığınız bölümde kimyasalların formlarına nasıl ulaşıyorsunuz?
• Kritik nokta: Dijital sistemlerin güvenilirliğine vurgu yapın.
• Ek bilgi: Formların tozlanmayacak veya zarar görmeyecek şekilde korunduğundan emin olun.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Dilin doğru anlaşılmasının hayati önemini vurgulayın.
• Gerçek örnek: Yanlış çevrilen bir 'ilk yardım' talimatının ne tür sonuçlar doğurabileceğini tartışın.
• Kritik nokta: Yabancı dildeki formların geçersiz olduğunu kesin bir dille belirtin.
• Ek bilgi: Türkçe dil bilgisi ve terminoloji standartlarına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'Eski bilgi, yanlış bilgidir' kavramını açıklayın.
• İnteraktif soru: Tedarikçiden yeni bir kimyasal geldiğinde GBF kontrolü yapılıyor mu?
• Kritik nokta: Güncel formların arşivlenmesi ve eski olanların imha edilmesi sürecini anlatın.
• Ek bilgi: Tedarikçi ile iletişim kanallarının açık tutulması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GBF'nin saha çalışanı için bir 'kullanım kılavuzu' olduğunu belirtin.
• Gerçek örnek: Yanlış KKD seçimi nedeniyle oluşan cilt tahrişi vakalarından örnek verin.
• Kritik nokta: GBF okuma alışkanlığının kaza önlemedeki doğrudan etkisini vurgulayın.
• Ek bilgi: Pratik bir uygulama egzersizi ile form okuma çalışması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Kimyasal maddelerin görünmez tehlikelerine dikkat çekin.
• Gerçek örnek: Havalandırma sistemlerinin yetersiz olduğu ortamlarda biriken buharları anlatın.
• İnteraktif soru: Çalıştığınız ortamda kimyasal kokusu alıyor musunuz?
• Kritik nokta: OEL değerlerinin sadece bir kılavuz değil, yasal bir sınır olduğunu vurgulayın.
• Ek bilgi: MSDS formlarının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Akut ve kronik maruziyet arasındaki temel farkı belirtin.
• Gerçek örnek: Çözücülerle (solvent) sürekli çalışmanın uzun vadeli etkilerini açıklayın.
• İnteraktif soru: İşyerinizde herhangi bir kronik rahatsızlık yaşayan arkadaşınız var mı?
• Kritik nokta: Kronik etkilerin sinsi olduğunu ve belirti vermeden ilerleyebileceğini vurgulayın.
• Ek bilgi: Periyodik muayenelerin takibi.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Segregasyonun temel amacının reaksiyon önlemek olduğunu belirtin.
• Gerçek örnek: İkincil muhafaza havuzlarının sızıntı anındaki önemini açıklayın.
• Kritik nokta: Uyumsuz kimyasalların listesini her zaman el altında bulundurmalarını isteyin.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Ölçüm yapılmayan ortamda riskin yönetilemeyeceğini anlatın.
• Gerçek örnek: Ortam ölçüm cihazlarının kalibrasyonunun neden kritik olduğunu açıklayın.
• İnteraktif soru: Son ortam ölçümü ne zaman yapıldı ve sonuçlar size bildirildi mi?
• Kritik nokta: Kişisel maruziyet ölçümünün, ortam ölçümünden daha güvenilir olduğunu belirtin.
• Ek bilgi: Yetkili laboratuvar seçimi.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Sınır değer aşımının bir kaza habercisi olduğunu belirtin.
• Gerçek örnek: Egzoz sisteminin arızalanması durumunda yapılacak acil müdahaleyi anlatın.
• İnteraktif soru: Sınır değer aşımı durumunda kime haber vermeniz gerektiğini biliyor musunuz?
• Kritik nokta: KKD'nin en son çare olduğunu, önce kaynağında kontrol gerektiğini vurgulayın.
• Ek bilgi: Düzeltici faaliyet planı.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Sağlığınızı korumanın ilk sorumlusunun siz olduğunuzu hatırlatın.
• Gerçek örnek: Kimyasal bulaşmış ellerle yemek yemenin risklerini anlatın.
• İnteraktif soru: Kişisel hijyen kurallarının işyerinizde uygulanma düzeyi nedir?
• Kritik nokta: İşyeri hekiminin tavsiyelerine uymanın yasal bir zorunluluk olduğunu hatırlatın.
• Ek bilgi: Eğitim kayıtlarının tutulması.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CMR maddelerinin neden özel bir kategori olduğunu açıklayın.
• Gerçek örnek: Bir kimyasalın GBF'sinin nasıl kontrol edileceğini gösterin.
• İnteraktif soru: Çalıştığınız alanda CMR sınıfına giren bir madde biliyor musunuz?
• Kritik nokta: Mevzuat uyumunun hukuki sorumluluk getirdiğini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İkamenin kontrol hiyerarşisindeki yerini belirtin.
• Gerçek örnek: Solvent bazlı temizleyicilerin su bazlı olanlarla değiştirilmesi.
• İnteraktif soru: İşyerinde ikame edilebilecek bir madde üzerine beyin fırtınası yapın.
• Kritik nokta: İkamenin sadece teknik değil, maliyet ve verimlilik dengesiyle yapılması gerektiğini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Kapalı sistemin izolasyon etkisini vurgulayın.
• Gerçek örnek: Tanker dolum sistemlerindeki kapalı devre bağlantılar.
• İnteraktif soru: Sızdırmazlık kontrolü için kullandığınız yöntemleri sorun.
• Kritik nokta: Bakım sırasında sistemin enerjisinin kesilmesi (LOTO)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Teknik kontrollerin yetersiz kaldığı durumları açıklayın.
• Gerçek örnek: Lokal egzoz havalandırma sistemlerinin kullanımı.
• İnteraktif soru: KKD seçiminde nelere dikkat ediyorsunuz?
• Kritik nokta: KKD kullanımının alışkanlık haline getirilmesi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Tıbbi gözetimin erken tanıdaki rolünü anlatın.
• Gerçek örnek: Kan veya idrar tahlillerinde biyolojik izleme.
• İnteraktif soru: Sağlık gözetiminin sizin için ne anlama geldiğini düşünüyorsunuz?
• Kritik nokta: Tıbbi kayıtların gizliliğinin yasal bir hak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SVHC maddelerinin insan sağlığı üzerindeki kalıcı etkilerini vurgulayın.
• Kritik nokta: Bu maddelerin sadece teknik zorunluluk durumunda kullanılması gerektiğini belirtin.
• İnteraktif soru: İşyerinizdeki kimyasal envanterinde SVHC sınıfına giren madde olup olmadığını biliyor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Yetkilendirme sürecinin hukuki bir güvence olduğunu açıklayın.
• Gerçek örnek: Yetkilendirme eksikliği nedeniyle durdurulan üretim süreçlerinden bahsedin.
• Kritik nokta: Belge saklama sürelerinin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Prosedür dışı çalışmanın kimyasal sektördeki risklerini vurgulayın.
• Gerçek örnek: Bağlantı noktalarında yaşanan sızıntıların çevresel etkilerini anlatın.
• İnteraktif soru: Operasyon öncesi kontrol listesi kullanıyor musunuz?
• Kritik nokta: Vana ve conta kontrollerinin hayati önemi.
• Ek bilgi: 6331 sayılı Kanun yükümlülükleri.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bir sorumluluk olduğunu belirtin.
• Kritik nokta: Verilerin gizliliği ve çalışanların kendi kayıtlarına erişim hakkı.
• Ek bilgi: Kayıtların dijital ortamda yedeklenmesinin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İkamenin İSG hiyerarşisindeki yerini hatırlatın.
• Gerçek örnek: Bir solventin daha güvenli su bazlı bir alternatifle değiştirilme sürecini anlatın.
• Kritik nokta: Yeni maddenin de risk değerlendirmesine tabi tutulması gerektiği.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bir hak olduğunu vurgulayın.
• Kritik nokta: Ortam ölçüm sonuçlarının çalışanlarla paylaşılması.
• İnteraktif soru: Son sağlık gözetiminizde hangi tetkikler yapıldı?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Kimyasalların birbirini tanımadığı durumlarda oluşan egzotermik reaksiyonları vurgulayın.
• Gerçek örnek: Yanlış depolanan asit ve bazların oluşturduğu duman riskinden bahsedin.
• Kritik nokta: GBF belgelerinin sadece dosyada değil, kimyasalın yanında olması gerektiğini hatırlatın.
• Ek bilgi: 6331 sayılı Kanun kapsamında işverenin bu düzeni sağlamakla yükümlü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Oksitleyicilerin yanıcı maddelerle birleştiğinde oluşturduğu riskleri açıklayın.
• Kritik nokta: Piktogramların sadece kutuda değil, depo raflarında da görünür olması gerekir.
• İnteraktif soru: Deponuzda kırmızı ve sarı etiketli kimyasalları yan yana koyar mısınız?
• Ek bilgi: Nötralizasyon reaksiyonlarının kapalı alanlarda patlama basıncı yaratabileceğini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Matrisin bir kural listesi değil, bir güvenlik haritası olduğunu ifade edin.
• Gerçek örnek: Büyük ölçekli kimya tesislerinde matrisin nasıl duvara asıldığını anlatın.
• Kritik nokta: Matrisin güncel olması gerektiğini, yeni alınan kimyasallarla revize edilmesi gerektiğini belirtin.
• Ek bilgi: Matrisin karmaşık gelmesi durumunda basit renk kodlu etiketlemelerden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Etiketsiz bir kimyasalın bilinmeyen bir bomba olduğunu söyleyerek ciddiyeti vurgulayın.
• Kritik nokta: İkincil kaplara aktarım yaparken yapılan etiketleme hatalarına dikkat çekin.
• İnteraktif soru: Etiketi soyulmuş bir bidon görseniz ne yaparsınız?
• Ek bilgi: Etiketlerin dış ortam koşullarına dayanıklı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Bariyerlerin aslında bir sigorta poliçesi olduğunu anlatın.
• Gerçek örnek: Dökülme paletlerinin temizlik maliyetini nasıl düşürdüğünü vurgulayın.
• Kritik nokta: Dökülme kitlerinin periyodik olarak kontrol edilmesi gerektiğini unutmayın.
• Ek bilgi: Zemin kaplamasının çatlak olması durumunda sızıntının yeraltı sularına karışabileceğini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Sağlık gözetiminin sadece bir zorunluluk değil, çalışanın uzun vadeli sağlığını koruma aracı olduğunu vurgulayın. İşe giriş muayenelerinin temelini oluşturduğunu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Tetkiklerin kişiye özel olması gerektiğini ve işyeri hekiminin bu konudaki yetkisini hatırlatın. Laboratuvar kalitesinin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Taşma olaylarının kaza istatistiklerindeki yerini belirtin.
• Gerçek örnek: Otomatik kesme valflerinin hata durumunda nasıl devreye girdiğini açıklayın.
• İnteraktif soru: Tank seviye alarmlarını test ediyor musunuz?
• Kritik nokta: Mekanik ve dijital sistemlerin yedekli çalışması.
• Ek bilgi: İlgili İSG mevzuatı gereği periyodik bakım.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Hava ölçümleri ile biyolojik verilerin uyumlu olması gerektiğini vurgulayın. Limit değerlerin aşılması durumunda atılacak adımları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Erken tanının hem çalışan hem işveren için maliyet avantajı sağladığını belirtin. Çalışanların şikayetlerini bildirme konusundaki çekincelerini nasıl aşabileceğimizi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KVKK ve İSG mevzuatı kapsamında sağlık verilerinin korunmasının önemini vurgulayın. İhlallerin sonuçlarına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Koruyucu giysi seçiminin hayati önemini vurgulayın.
• Gerçek örnek: Seviye A kullanımı gerektiren bir sızıntı senaryosu anlatın.
• Kritik nokta: Her seviyenin hangi risk grubuna hitap ettiğini açıklayın.
• Ek bilgi: Kimyasal Maddelerle Çalışmalarda Sağlık ve Güvenlik Önlemleri Hakkında Yönetmelik referans alınmalıdır.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önemini belirtin.
• Kritik nokta: Toplu koruma önlemlerinin kişisel koruyuculardan önce geldiğini vurgulayın.
• İnteraktif soru: Çalıştığınız alanda en büyük kimyasal risk nedir?
• Ek bilgi: Yönetmelik hükümlerine uygunluk hukuki sorumluluktur.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Seviye A giysilerin en üst koruma düzeyi olduğunu belirtin.
• Gerçek örnek: Tehlikeli madde sızıntılarına müdahale ekiplerini düşünün.
• Kritik nokta: Hava tüpü kapasitesinin çalışma süresini kısıtladığını anlatın.
• Ek bilgi: Ekipmanın sızdırmazlık kontrollerinin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Standartların önemine değinin.
• Kritik nokta: CE işaretinin ve TSE onayının gerekliliği.
• İnteraktif soru: Ekipmanınızın son kullanma tarihini kontrol ettiniz mi?
• Ek bilgi: Hasarlı ekipmanla çalışmanın riskleri.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Giyme ve çıkartma sürecinin en riskli an olduğunu vurgulayın.
• Kritik nokta: Kontaminasyonun önlenmesi için prosedürlere tam uyum.
• İnteraktif soru: Atık bertaraf sürecini biliyor musunuz?
• Ek bilgi: Eğitimli personel olmanın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Geçirgenlik tablolarının sadece bir rehber değil, zorunlu bir güvenlik kriteri olduğunu vurgulayın.
• Gerçek örnek: Yanlış eldiven kullanımının cildi tahriş ettiği veya kimyasal yanıklara yol açtığı vakalardan bahsedin.
• Kritik nokta: MSDS belgelerindeki eldiven tipine dair önerilerin tablo ile eşleştirilmesi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Farklı eldiven malzemelerinin neden farklı kimyasallarda kullanıldığını açıklayın.
• Kritik nokta: Malzemenin kimyasal ile temasında şişme veya renk değiştirme gibi belirtilerin tehlike işareti olduğunu belirtin.
• İnteraktif soru: Çalıştığınız birimde hangi tür eldivenler bulunuyor?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4.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8.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1.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3.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4.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5.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6.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8.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0.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1.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3.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4.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5.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6.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7.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8.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0.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1.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3.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4.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5.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6.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7.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8.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0.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1.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3.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4.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5.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6.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7.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8.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0.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1.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3.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4.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5.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6.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7.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8.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0.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1.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3.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4.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5.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6.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7.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8.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0.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1.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3.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4.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5.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6.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7.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8.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0.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1.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3.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4.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5.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6.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7.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8.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0.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1.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2.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3.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4.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5.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6.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7.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8.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0.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1.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2.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3.xml"/></Relationships>
</file>

<file path=ppt/slides/_rels/slide304.xml.rels><?xml version="1.0" encoding="UTF-8" standalone="yes"?>
<Relationships xmlns="http://schemas.openxmlformats.org/package/2006/relationships"><Relationship Id="rId1" Type="http://schemas.openxmlformats.org/officeDocument/2006/relationships/image" Target="../media/image-304-1.png"/><Relationship Id="rId2" Type="http://schemas.openxmlformats.org/officeDocument/2006/relationships/image" Target="../media/image-304-2.png"/><Relationship Id="rId3" Type="http://schemas.openxmlformats.org/officeDocument/2006/relationships/slideLayout" Target="../slideLayouts/slideLayout1.xml"/><Relationship Id="rId4" Type="http://schemas.openxmlformats.org/officeDocument/2006/relationships/notesSlide" Target="../notesSlides/notesSlide30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Kimya Sektörü</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Statik Elektrik ve Yavaş Akış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sıvıların dolumu sırasında boru hattındaki sürtünme nedeniyle oluşan statik elektrik birikimini önlemek için başlangıç aşamasında yavaş akış hızı uygulanmalıdır. Sıvı seviyesi dolum ağzını tamamen kapatana kadar akış hızı kontrollü bir şekilde düşük tutulmalı, bu sayede türbülans ve statik elektrik yükü birikimi minimize edilerek potansiyel tutuşma kaynakları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Geçirgenlik Süresi (Breakthrough Time) Kavramı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Geçirgenlik süresi (breakthrough time), bir kimyasalın eldiven malzemesinden moleküler düzeyde geçerek iç yüzeye ulaşması için geçen süreyi ifade eder ve koruma düzeyini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 eldiven üreticileri tarafından laboratuvar ortamında, belirli kimyasal konsantrasyonları altında ölçülür ve genellikle dakika cinsinden ifade edilen performans sınıflarına ayrılır.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Performans sınıfı 1 olan bir eldiven 10 dakikadan az koruma sağlarken, sınıf 6 olan bir eldiven 480 dakikadan fazla koruma sağlayabilir; bu veriler çalışma sürenizle kıyaslanmalıdır.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Breakthrough süresi, doğrudan temas süresidir; eldivenin dış yüzeyine kimyasal dökülmesi durumunda, geçirgenlik süresinin beklenmesi yerine eldivenin derhal değiştirilmesi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Eldivenlerde Değişim Periyotları ve Uygulama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eldivenler, geçirgenlik süresi dolmadan önce veya görsel olarak hasar, aşınma, delinme veya kirlenme belirtileri gösterdiğinde derhal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Sadece görünür bir hasar olmaması, eldivenin koruyucu olduğu anlamına gelmez; çünkü bazı kimyasallar eldiven yapısını görünür bir deformasyon yaratmadan bozabilir.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çalışmalarda, eldivenin içine terleme nedeniyle oluşan nem, kimyasalın cilde nüfuz etmesini kolaylaştırabilir; bu nedenle düzenli aralıklarla eldiven değişimi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 değişim prosedürü, eldiveni çıkarırken dış yüzeyin cilde temas etmemesini sağlayacak şekilde (içten dışa doğru soyarak) gerçekleştirilmeli ve atık yönetimi kurallarına uygun imha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Eldiven Kullanımında Kontrol ve Doğrulama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 kullanımı öncesinde, her eldiven çifti hava sızdırmazlığı veya gözle kontrol yöntemiyle fiziksel bütünlüğü açısından mutlaka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koşulları, eldivenlerin ömrünü doğrudan etkiler; kimyasal eldivenler doğrudan güneş ışığından, aşırı ısıdan ve ozon kaynaklarından uzak, serin ve kuru ortamlarda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İşletmede, eldivenlerin uygunluğunu ve değişim sürelerini denetleyen bir kayıt sistemi oluşturulmalı, çalışanların eldiven seçiminde doğru tabloyu kullandığı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 kullanımında herhangi bir şüphe durumunda (yırtılma, renk atması veya şüpheli kimyasal tepki), eldiven hemen kullanım dışı bırakılmalı ve işveren/İSG birimi bilgilendirilmelidir.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Solunum Koruyucu Donanım Seçim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koruyucu seçiminde temel prensip, ortamdaki kirleticinin türü ve yoğunluğuna göre en uygun donanımı belirlemektir.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Filtreli maskeler düşük konsantrasyonlu toz ve gazlarda etkili iken, hava hatlı sistemler sürekli besleme gerektiren ortamlarda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Bağımsız solunum cihazları (SCBA) ise yüksek riskli ve yaşam desteği gerektiren alanlarda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sürecinde 6331 sayılı İSG Kanunu uyarınca çalışma ortamı ölçümleri dikkate alınmalı ve doğru ekipman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Ortam Oksijen Seviyesi ve Toksik Gaz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 oksijen seviyesi yüzde 19.5 ile 23.5 arasında olmalıdır; bu değerlerin dışına çıkılması hayati risk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Toksik gazların sınır değerleri, İSG yönetmeliklerinde belirtilen mesleki maruziyet sınırlarına göre sürekli izlenmeli ve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ölçüm cihazları, çalışma öncesi ve esnasında kalibre edilerek ortamdaki oksijen eksikliği veya zehirli gaz birikimi için sürekli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izleme süreci, Kimyasal Maddelerle Çalışmalarda Sağlık ve Güvenlik Önlemleri Hakkında Yönetmelik kapsamındaki mesleki maruziyet izleme yükümlülüklerinin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Hemen Ölüme Sebep Olan (IDLH) Ortamlar ve SCBA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Hemen Ölüme Sebep Olan (IDLH) olarak tanımlanan ortamlar, oksijenin yetersiz olduğu veya toksik gazların yaşamı anında tehdit ettiği alanlardır.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ortamlarda asla filtreli maske kullanılamaz; sadece bağımsız solunum cihazı (SCBA) ile çalışılmalıdır.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SCBA kullanımı, acil durum müdahalelerinde ve yüksek konsantrasyonlu kimyasal sızıntılarda çalışan güvenliğini sağlamak için tek yasal çözümdür.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uyarınca, bu alanlara giriş yapacak personelin eğitimli, donanımlı ve acil durum senaryolarına hakim olması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Filtreli Maskelerde Doğru Kartuş ve Filtre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Filtreli maske kullanımında, ortamdaki kirleticiye uygun filtre tipinin seçilmesi hayati önem taşır; yanlış filtre kullanımı koruma sağlamaz.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filtreleri, toz filtreleri veya kombine filtreler, kimyasalın türüne göre renk kodları ile sınıflandırılmalıdır.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Filtrelerin ömrü, ortamdaki kirlilik derişimine ve neme bağlı olarak değişir ve mutlaka üretici talimatlarına göre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yapılacak risk değerlendirmesi ile hangi filtrenin ne kadar süre kullanılacağı belirlenmeli ve bu süreç çalışanlara eğitimle aktarılmalıdır.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Solunum Cihazlarında Sızdırmazlık (Fit) Testi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cihazlarının yüzle tam uyum sağlaması için her kullanım öncesi pozitif ve negatif basınç sızdırmazlık testi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Profesyonel fit testleri, maskenin çalışanın yüz yapısına uygunluğunu kantitatif veya kalitatif yöntemlerle doğrulamalıdır.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Sakal veya bıyık gibi unsurlar, maske ile yüz arasındaki sızdırmazlığı bozarak koruma faktörünü düşürür; bu nedenle kullanıcılar temiz tıraşlı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solunum koruyucu donanım kullanan tüm personelin düzenli olarak fit testinden geçirilmesi ve sonuçların belgelenmesi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Bakım, Depolama ve Dezenfeksiyon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(KKD) ömrünü uzatmak için üretici talimatlarına uygun bakım ve temizlik süreçleri uygulanmalıdır; bu işlemler, Kişisel Koruyucu Donanımların İşyerlerinde Kullanılması Hakkında Yönetmelik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 KKD'lerin özelliğine göre doğrudan güneş ışığından, nemden ve kimyasal buharlardan arındırılmış temiz bir ortamda oluşturulmalıdır; uygunsuz depolama donanımın koruma özelliğini yitirmesine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Dezenfeksiyon süreçlerinde ise sadece üreticinin onayladığı solüsyonlar kullanılmalı ve donanım üzerinde aşındırıcı etki yaratmayacak yöntemler tercih edilmelidir; yanlış kimyasal kullanımı, maske veya eldiven gibi ekipmanların yapısını bozabilir.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 temizlik kayıtları düzenli olarak tutulmalı, hangi çalışanın hangi ekipmanı ne zaman temizlediği veya bakım yaptığı belgelenerek iş güvenliği dosyasına 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Kontaminasyonun Önlenmesi ve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Kontamine olmuş KKD'ler, temiz ekipmanlarla asla aynı alanda depolanmamalıdır; çapraz bulaşma riskini engellemek için kirli ve temiz ekipman bölgeleri fiziksel olarak birbirinden tamamen ayrılmalıdır.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maddelere maruz kalan ekipmanlar, iş bitiminde derhal arındırılmalı ve Biyolojik Etkenlere Maruziyet Risklerinin Önlenmesi Hakkında Yönetmelik kurallarına uygun şekilde izole edilerek bertaraf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Kontaminasyon riski taşıyan KKD'lerin temizliği sırasında çalışanlar, temizlik ekipmanlarını kullanırken mutlaka koruyucu eldiven ve önlük gibi ek koruyucular giymeli, temizlik alanı havalandırılmalıdır.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üzerindeki kimyasal kalıntılar, sadece görsel olarak değil, gerekirse ölçüm cihazları ile kontrol edilerek tamamen temizlendiğinden emin olunmalı, riskli ekipmanlar tekrar kullanıma sunulmamalıdır.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Topraklama ve Statik Elektrik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 gereğince, tank dolum ve boşaltma noktalarında tüm metalik aksamlar, boru hatları ve tank gövdeleri arasında elektriksel süreklilik sağlanarak topraklama yapılmalıdır. Dolum öncesinde topraklama kablosunun bağlantısı kontrol edilmeli, statik elektrik birikimini deşarj etmek için kullanılan ekipmanların direnç değerleri periyodik olarak ölçülerek raporlanmalıdır.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 ve Temiz Saklama Koşulları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saklandığı ortamların nem oranı, küf ve bakteri oluşumunu engellemek amacıyla periyodik olarak kontrol edilmeli ve ortamın kuru kalması sağlanmalıdır; özellikle solunum maskeleri nemden çok çabuk etkilenir.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Tozlu ortamlarda kullanılan ekipmanlar, saklama kutularına kaldırılmadan önce mutlaka tozdan arındırılmalı, tozun ekipman üzerine yerleşerek aşındırıcı etki yapması veya filtreleri tıkaması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Saklama dolapları veya rafları, ekipmanların hava alabileceği ancak dış etkenlerden korunabileceği şekilde tasarlanmalı; ekipmanlar üst üste yığılmadan, şekillerini bozmayacak biçimde dizilmelidir.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 ve temiz ortamda saklanan ekipmanların, kullanım öncesi son kontrolleri yapılarak, ortam koşullarından kaynaklı herhangi bir bozulma olup olmadığı mutlaka gözden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ve Denetim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 6331 sayılı İş Sağlığı ve Güvenliği Kanunu kapsamında belirlenen periyotlarda, yetkili kişilerce görsel ve işlevsel kontrolden geçirilerek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Gözle yapılan kontrollerde ekipman üzerinde çatlak, kırık, aşınma veya kimyasal yanık izleri aranmalı; en ufak bir hasar tespit edilen ekipman derhal kullanımdan çekilmelidir.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 sırasında, ekipmanın orijinal yedek parçaları kullanılıp kullanılmadığı ve üretici standartlarına uygunluğu denetlenmeli, modifiye edilmiş ekipmanlar işyerinde kabul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sonuçları, işyeri İSG kuruluna raporlanmalı ve ekipmanların uygunluğu konusunda çalışanlara geri bildirim yapılarak farkındalık artırılmalıdır.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Kullanım Ömrü ve Değişim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KKD'nin üretici tarafından belirlenen bir kullanım ömrü vardır; raf ömrü dolmuş ekipmanlar, hiç kullanılmamış olsalar dahi koruyucu özelliklerini kaybetmiş olabilecekleri için kullanıma alınmamalıdır.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Ekipmanın hizmet ömrü, kullanılan ortamın sıcaklığı, kimyasal yoğunluğu ve kullanım sıklığına bağlı olarak kısalabilir; bu nedenle üretici kılavuzundaki değişim kriterleri dikkatle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ömrü dolan veya hasar gören ekipmanlar, diğer çalışanlar tarafından kullanılmaması için derhal imha edilmeli veya hurdaya ayrılmalıdır; atık yönetimi prosedürlerine uygun şekilde uzaklaştırılmalıdır.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ekipmanlarının ömrünü doldurduğunu veya hasar gördüğünü fark ettiklerinde derhal yöneticilerine bildirmeli, yeni ekipman temin edilene kadar tehlikeli alanda çalışmamalıdır.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Yüz ve Göz Korumada Kimyasal Uyumluluk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seçilen koruyucular çalışılan kimyasal maddenin fiziksel ve kimyasal özelliklerine uygun olmalıdır; asitler, bazlar veya solventler için farklı lens materyalleri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maddenin uçuculuğu ve yoğunluğu, seçilecek gözlüğün havalandırma tipini doğrudan etkiler; buhar riski varsa doğrudan hava girişi olmayan tam kapalı gözlükler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 seçimi yapılırken kimyasalın gözle teması durumunda oluşabilecek reaksiyonlar analiz edilmeli ve koruyucunun bu reaksiyonu engelleyecek sızdırmazlıkta olması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kimyasal risk değerlendirmesi sonuçlarına göre en uygun koruyucu tipi belirlemeli ve çalışanlara bu donanımların neden seçildiğine dair bilgilendirme yapmalıdır.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Sıçrama Riskine Karşı Korunma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sıçrama riski olan operasyonlarda sadece gözlük yeterli değildir; yüz siperliği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Gözlükler sadece göz çevresini korurken, yüz siperlikleri tüm yüzü ve boyun bölgesini kimyasal sıçramalardan korur; siperlik kullanımı, gözlüğün üzerine ek bir koruma katmanı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Sıçrama riskinin yüksek olduğu dolum ve boşaltım alanlarında, yüz siperliğinin buğulanma yapmayan ve kimyasal dayanımı yüksek polikarbonat malzemeden üretilmiş olması kritik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Siperlik kullanımı sırasında çalışanların hareket alanının kısıtlanmaması ve görüş açısının daralmaması için ergonomik tasarımlar seçilmeli, siperliklerin temizliği ve bakımı düzenli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Koruyucu Donanım Malzeme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çalışırken koruyucunun malzemesi, kimyasalın yapısına göre seçilmelidir; polikarbonat malzemeler darbelere karşı dirençliyken, bazı solventler karşısında hızlıca deforme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Kullanılacak gözlük ve siperliklerin üzerinde bulunan sertifika kodları, malzemenin hangi kimyasal gruplara karşı dirençli olduğunu belirtir; kullanıcılar bu kodları okumayı öğrenmelidir.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Üretici tarafından sağlanan güvenlik bilgi formları incelenerek, kullanılan kimyasalın gözlük lensi ile etkileşime girip girmediği kontrol edilmeli ve uyumsuz malzeme kullanımından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yorgunluğu veya kimyasal maruziyet sonucu matlaşan veya çatlayan lensler, koruyucu özelliğini yitirmiştir; bu tür donanımlar derhal kullanımdan çekilmeli ve yenisiyle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Durumda Göz Duşu ve Yıkama İstasyonları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kimyasal risk olan bölgelerde göz duşları, çalışanın en fazla 10 saniye içerisinde ulaşabileceği mesafede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duşları, kimyasalın gözle temas ettiği anda ilk müdahaleyi yapmak için tasarlanmıştır; suyun akış hızı ve sıcaklığı, gözü tahriş etmeyecek standartlarda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İstasyonların temizliği haftalık olarak kontrol edilmeli ve suyun durgunlaşmaması için düzenli akıtma testleri yapılarak kayıt altına alınmalıdır; arızalı duşlar kaza anında hayati risk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göz duşunun nasıl kullanılacağı, göz kapaklarının nasıl açık tutulacağı ve yıkama süresinin en az 15 dakika olması gerektiği uygulamalı olarak öğretilmelidir.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Kullanımı ve Bakım Yükümlülükleri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kendilerine verilen koruyucu donanımı kullanmakla yükümlüdür; KKD kullanımı, işverenin sağladığı güvenlik önlemlerinin tamamlayıcı bir parçasıdır ve ihmal edilemez.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vardiya öncesinde gözlük ve siperlikler fiziksel hasar, çatlak veya kirlilik açısından kontrol edilmeli; temizlik sadece üreticinin önerdiği solüsyonlarla veya suyla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kişiye özel olması esastır; ortak kullanım hijyen sorunlarına ve enfeksiyon riskine yol açabileceği için her çalışanın kendi donanımı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Donanımda meydana gelen her türlü hasar veya performans kaybı, derhal işverene veya İSG uzmanına rapor edilmelidir; hasarlı donanımla çalışmak, iş kazası riskini doğrudan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Fit Testi ve Kullanıcı Eğitimi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solunum koruyucu donanımlar kullanılmadan önce çalışanlara fit testi uygulanmalıdır; bu test, maskenin yüze tam uyum sağlayıp sağlamadığını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Fit testi, donanımın koruma faktörünü doğrulamak için kritik bir adımdır ve donanımın kişiye özel uyumunu garanti altına alır; testin yapılmadığı durumlarda, cihazın koruyuculuğu düşebilir ve riskler artabilir.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Kullanıcı eğitimi, çalışanın donanımı neden kullandığını, hangi risklere karşı korunduğunu ve donanımın sınırlarını anlamasını sağlar; bu eğitimler uygulamalı olarak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içeriğinde, donanımın temizliği, saklanması ve hasar durumunda yapılması gerekenler gibi temel bakım bilgileri de mutlaka yer almalıdır; çalışanlar donanımı tanımadan güvenli bir çalışma ortamı oluşturulamaz.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Sızdırmazlık Kontrolü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koruyucu donanımların sızdırmazlık kontrolü, maske her takıldığında kullanıcı tarafından yapılması gereken bir işlemdir; bu kontrol maskenin yüz hattına doğru yerleştiğini doğrular.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Pozitif basınç kontrolü için, maskenin nefes verme valfi kapatılarak hafifçe nefes verilir ve maske içinde basınç oluşup oluşmadığı gözlemlenir; hava kaçağı varsa maske yeniden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Negatif basınç kontrolü için, maskenin giriş filtreleri kapatılarak hafifçe nefes alınır ve maskenin yüze doğru vakumlanması beklenir; bu işlem maskenin tamamen sızdırmaz olduğunu kanıtlar.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Sızdırmazlık kontrolü sırasında sakal, bıyık veya yüzdeki herhangi bir yara, maskenin sızdırmazlık performansını doğrudan olumsuz etkiler; bu nedenle kullanıcıların yüz temizliği ve traş durumu önemlidir.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Operasyonel Gözlem ve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Dolum ve boşaltma operasyonları süresince, operatörün alanı terk etmemesi ve süreci sürekli gözlem altında tutması, 6331 sayılı İş Sağlığı ve Güvenliği Kanunu'nun gerektirdiği iş güvenliği önlemlerinin bir parçasıdır. Herhangi bir sızıntı, koku veya ekipman arızası tespit edildiğinde operasyon derhal durdurulmalı, güvenli tahliye prosedürleri başlatılmalı ve ilgili birimlere acil bildirimde bulunulmalıdır.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Takma ve Yerleştirme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doğru takılması, koruma etkinliğini belirleyen temel unsurdur; donanım, üretici talimatlarına uygun şekilde, hiçbir boşluk kalmayacak şekilde yüze veya vücuda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Maske veya gözlük gibi ekipmanların bantları, baskıyı eşit dağıtacak şekilde ayarlanmalıdır; çok sıkı bantlar ciltte tahriş yaparken, gevşek bantlar ekipmanın yerinden kaymasına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takılmadan önce, donanımın üzerinde herhangi bir çatlak, delik veya esneme olup olmadığı kontrol edilmelidir; hasarlı donanımlar asla kullanılmamalı ve derhal rapor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Takma işlemi sırasında, ellerin temiz olması ve donanımın iç kısmına kirli ellerle dokunulmaması gerekmektedir; bu durum hem donanımın ömrünü uzatır hem de hijyenik koruma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Tekrarlayan Eğitimler ve Periyodik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eğitimi tek seferlik bir süreç değildir; Çalışanların İş Sağlığı ve Güvenliği Eğitimlerinin Usul ve Esasları Hakkında Yönetmelik gereği, çalışma koşulları değiştikçe eğitimler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Kullanıcının yüz yapısında meydana gelen değişimler, ciddi kilo kaybı veya cerrahi müdahaleler sonrası fit testleri mutlaka yenilenmelidir; bu değişiklikler maske sızdırmazlığını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Donanımların periyodik kontrolleri, üreticinin belirlediği takvime göre uzman personel tarafından yapılmalı ve bu süreçte donanımın fonksiyonelliği teknik testlerle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periyodik olarak tekrarlanması, çalışanların KKD kullanımı konusundaki hafızalarını taze tutar ve olası ihmallerin önüne geçerek güvenlik kültürünü pekiştirir.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ve Test Kayıtlarının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fit testleri, eğitimler ve sızdırmazlık kontrolleri, işyerindeki yasal sorumluluğun bir parçasıdır; bu kayıtlar, olası bir iş kazasında işverenin ve çalışanın yükümlülüklerini belgeleyen resmi evraklardır.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çalışanın hangi donanımı, hangi tarihte ve hangi eğitimle aldığını kanıtlar; bu belgeler İSG müfettişlerinin denetimlerinde ilk bakılan dokümanlar arasında yer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kayıtlarında, eğitimin konusu, süresi, eğiticinin bilgileri ve katılımcıların imzası mutlaka bulunmalıdır; eksik imzalı veya belgesiz eğitimler yasal olarak geçersiz kabul edilmektedir.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düzenli tutulması, donanımların kullanım ömrünün takibini kolaylaştırır ve hangi çalışanın ne zaman yeniden eğitime girmesi gerektiğini belirleyen bir takip sistemi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Dökülme Acil Müdahale Planı ve Ekip Yapılanması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dökülme acil müdahale planı, 6331 sayılı İş Sağlığı ve Güvenliği Kanunu ve Kimyasal Maddelerle Çalışmalarda Sağlık ve Güvenlik Önlemleri Hakkında Yönetmelik gereği zorunlu bir prosedürdür. Acil durum planı, dökülme anında kimin ne yapacağını, hangi ekipmanın kullanılacağını ve hangi iletişim kanallarının izleneceğini belirleyen yazılı bir dokümandır. Ekip organizasyonu, vardiya düzenine göre 7/24 hazır olacak şekilde yapılandırılmalı ve tüm ekip üyelerinin sorumlulukları netleştirilmelidir.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Ekibinde Görev Dağılımı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ekibi; ekip lideri, müdahale sorumlusu, ilk yardım sorumlusu ve güvenlik görevlisi olarak profesyonelce ayrılmalıdır. Lider müdahaleyi yönetirken, dökülme sorumlusu kaynağı kontrol altına alır; ilk yardım sorumlusu ise yaralanmalara müdahale eder. Görevli her personel, Kimyasal Maddelerle Çalışmalarda Sağlık ve Güvenlik Önlemleri Hakkında Yönetmelik kapsamında gerekli yetkinlik eğitimlerini almış ve tatbikatlara katılmış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Dökülmeye İlk Müdahale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müdahale, dökülen maddenin Güvenlik Bilgi Formu (MSDS) incelenerek ve uygun kişisel koruyucu donanım (KKD) seçilerek başlatılmalıdır. Müdahale sırasında dökülmenin yayılmasını engelleyecek emici bariyerler ve pedler kullanılmalı, dökülen sıvı kaynağına göre nötralizasyon veya mekanik toplama işlemi uygulanmalıdır. Bu süreçte temel öncelik, müdahale eden çalışanın güvenliği ve çevresel kirlenmenin en aza indirilerek yayılımın durdurulmasıdır.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Alan İzolasyonu ve Tahliye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Dökülme anında alan derhal izole edilmeli ve yetkisiz personelin girişi engellenerek emniyet şeritleri ile bölge çevrilmelidir. Havalandırma sistemleri, dökülen maddenin buharlaşma riskine göre ayarlanmalı veya tamamen kapatılmalıdır; ortamdaki gaz yoğunluğu periyodik olarak ölçülmelidir. İzolasyon süreci, 6331 sayılı İş Sağlığı ve Güvenliği Kanunu uyarınca ortamdaki riskler tamamen bertaraf edilip alan güvenli hale gelene kadar sürdürülmelidir.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Tatbikatları ve Sürekli Gelişim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dökülme tatbikatları, teorik planların pratikteki eksiklerini görmek ve ekibi dinamik tutmak için yılda en az bir kez düzenli olarak gerçekleştirilmelidir. Tatbikat sonrasında yapılan değerlendirme toplantıları ile müdahale süresi, ekip koordinasyonu ve ekipman performansı analiz edilerek planlar güncellenmelidir. Bu süreç, İlkyardım Yönetmeliği ile uyumlu şekilde tıbbi destek ihtiyaçlarını da kapsayacak şekilde genişletilmelidir.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Dökülme Müdahale Kitleri ve Seçim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Dökülme müdahale kitleri, işyerinde meydana gelebilecek kimyasal sızıntıları kontrol altına almak amacıyla kullanılan setlerdir; içeriği çalışma alanındaki kimyasalların türüne (asit, baz, çözücü) göre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Kit seçimi yapılırken dökülme hacmi ve potansiyel riskler göz önüne alınmalı, Kimyasal Maddelerle Çalışmalarda Sağlık ve Güvenlik Önlemleri Hakkında Yönetmelik gereği risk değerlendirmesi sonuçlarına göre ekipman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Temel kit içeriğinde uygun emici pedler, sosisler, kişisel koruyucu donanımlar (eldiven, gözlük, tulum) ve atık torbaları bulunmalıdır; eksik ekipman müdahale başarısını doğrudan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Kitin kapasitesi, en büyük kap hacminden daha fazla dökülmeyi absorbe edebilecek düzeyde olmalı ve acil durumlarda pratik kullanıma uygun şekilde tasarlanmalıdır.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Emici ve Nötralizan Maddelerin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Emici maddeler, sıvı döküntüyü hapsetmek için kullanılan materyallerdir; genel amaçlı emiciler su bazlı sıvılar için uygunken, kimyasal emiciler özel olarak işlenmiş polipropilen veya benzeri yapıda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Nötralizan maddeler, dökülen kimyasalın pH değerini değiştirerek tehlikesiz hale getirilmesi için kullanılır; asidik dökülmelerde bazik, bazik dökülmelerde ise asidik nötralizanlar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Kullanılacak nötralizan madde, dökülen kimyasalın MSDS (Güvenlik Bilgi Formu) bilgilerine uygun seçilmelidir; yanlış kimyasal seçimi reaksiyona ve ısı artışına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Emici materyallerin doygunluk seviyesi takip edilmeli, atık yönetimi prosedürlerine uygun olarak bertaraf edilmek üzere sızdırmaz konteynerlere yerleştirilmelidir.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Tank Temizliği Öncesi Atmosfer Ölçümü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Tank temizliği öncesi ortam havasının ölçülmesi, Kimyasal Maddelerle Çalışmalarda Sağlık ve Güvenlik Önlemleri Hakkında Yönetmelik ve 6331 sayılı Kanun risk değerlendirmesi gereği zorunludur. Yanıcı, patlayıcı veya zehirli gazların varlığı, giriş yapacak personelin hayatını doğrudan tehdit etmektedir.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cihazlarının günlük kalibrasyonları ve fonksiyon testleri mutlaka yapılmalıdır; cihazın batarya ve sensör durumu, ölçümün doğruluğu için kritik öneme sahiptir. Hatalı veya kalibresiz cihaz kullanımı, tehlikeli gazların tespit edilememesine yol açarak ölümcül sonuçlar doğurabilir.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Tankın sadece giriş ağzından değil, alt, orta ve üst seviyelerinden örnekleme yapılarak ölçüm gerçekleştirilmelidir. Gaz yoğunlukları farklılık gösterebileceği için, tankın her bölgesinde hava kalitesinin güvenli olduğu teyit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ölçüm sonuçları, ölçümü yapan personel tarafından yazılı kayıt altına alınmalıdır. Kayıtlı veriler, tanka giriş izni verilmeden önce yetkili kişi tarafından incelenmeli ve güvenli çalışma sınırları içinde olduğu onaylanmalıdır.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Uyumluluk ve Malzeme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uyumluluk, dökülme kitindeki malzemenin dökülen maddeyle tepkimeye girmemesi prensibidir; uyumsuz malzeme seçimi, müdahale sırasında yangın veya toksik gaz çıkışı gibi daha büyük riskler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Kit içeriği oluşturulurken 6331 sayılı İş Sağlığı ve Güvenliği Kanunu çerçevesinde yapılan risk değerlendirmesi temel alınmalı, özellikle yanıcı ve parlayıcı kimyasallar için antistatik özellikli malzemeler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seçiminde kimyasalın fiziksel ve kimyasal özellikleri (viskozite, uçuculuk, reaktivite) detaylı incelenmeli ve her ekipman parçası için üretici onaylı test raporları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asit ve bazlarla çalışılan alanlarda, ekipmanların korozyona dayanıklı materyallerden üretilmiş olması, uzun süreli depolama ve acil durum performansı açısından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Erişilebilirlik ve Stratejik Konumlandırma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Dökülme müdahale kitleri, dökülme potansiyeli yüksek olan bölgelere, kolayca erişilebilir ve engellenmemiş noktalara yerleştirilmelidir; acil durumlarda saniyeler bile kazanın büyümesini engellemede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Kitlerin bulunduğu alanlar, belirgin işaretlemelerle (levhalar, zemin işaretleri) işaretlenmeli ve tüm çalışanlar bu noktaların yerini bilmelidir; 6331 sayılı İSG Kanunu uyarınca acil durum ekipmanlarına ulaşım yolu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Konumlandırma yapılırken, dökülmenin yayılma yönü ve personelin kaçış yolları dikkate alınmalı, kiti kullanan kişinin güvenli bölgede kalması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Kitler, kilitli dolaplar içinde tutulmamalı veya anahtarları her an ulaşılabilir bir yerde bulunmalıdır; müdahale sırasında kitin kilitli olması, yasal sorumluluk doğuracak bir ihmaldir.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Yenileme ve Bakım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Dökülme müdahale kitleri kullanıldıktan sonra vakit kaybetmeden eksik malzemeler tamamlanmalı, kullanılan her parça orijinali ile değiştirilerek kit tekrar kullanıma hazır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Kitlerin periyodik bakımları, belirlenen bir takvim dahilinde yapılmalı ve içeriklerin son kullanma tarihleri (özellikle KKD'ler ve bazı emiciler)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kayıtları, İş Sağlığı ve Güvenliği Yönetim Sistemi kapsamında tutulmalı ve eksiklikler yönetime raporlanmalıdır; periyodik kontrollerin yapılmaması, denetimlerde uygunsuzluk olarak kaydedilir.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raf ömrü, saklama koşulları (nem, sıcaklık, güneş ışığı) göz önünde bulundurularak değerlendirilmeli, bozulma gösteren veya hasar alan tüm parçalar derhal yenisiyle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Buhar Bulutu Kontrolü ve Nötralizasyon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Buhar bulutları, kimyasal sızıntı sonucu oluşan ve hızla yayılan tehlikeli gaz kütleleridir; 6331 sayılı İş Sağlığı ve Güvenliği Kanunu kapsamında bu bulutların kaynağında kontrol altına alınması temel bir işveren yükümlülüğüdür.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stratejisi, bulutun yayılım hızını kesmek ve kimyasal reaktivitesini durdurmak üzerine kurgulanmalıdır; sızıntı kaynağına müdahale ederken mutlaka uygun kimyasal dirençli kişisel koruyucu donanımlar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Nötralizasyon süreci, kimyasalın türüne göre (asidik veya bazik) uygun tamponlayıcı maddelerin seçilmesiyle gerçekleştirilir; bu işlem sırasında oluşan ekzotermik reaksiyonlar ve sıcaklık artışı mutlaka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uyarınca, sızıntı bölgesine müdahale eden ekiplerin eğitimli ve acil durum ekipmanlarına tam erişiminin olması gerekmektedir.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Su Perdesi Uygulamaları ve Buhar Bastırma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perdeleri, buhar bulutlarının yayılmasını fiziksel olarak engellemek ve gazı yere çökertmek için kullanılan en etkili mühendislik önlemlerinden biridir; sızıntı alanının rüzgar yönüne göre uygun açıyla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İnce su zerrecikleri (fog nozzle) kullanarak yapılan uygulamalar, kimyasal buharın suyla temas ederek seyrelmesini sağlar; bu işlem gazın toksik konsantrasyonunu hızla düşürerek solunabilir seviyelere indirir.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perdesi kurulumunda, suyun kimyasal ile reaksiyona girip girmediği önceden mutlaka değerlendirilmelidir; reaktif maddelerle su kullanımı tehlikeyi artırabilir, bu yüzden malzeme güvenlik bilgi formları (MSDS)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çerçevesinde, acil durum ekipmanlarının periyodik kontrolleri yapılmalı ve su perdesi sistemlerinin basınç değerleri operasyonel hazır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Nötralizasyon Teknikleri ve Uygulama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Sızıntı yapan kimyasalın nötralizasyonu, maddenin tehlikeli karakterini (asitlik/bazlık) ortadan kaldırmak için yapılır; asidik dökülmelerde zayıf bazlar, bazik dökülmelerde ise zayıf asitler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Nötralizasyon maddesi dökülme üzerine doğrudan değil, çevreleyen kenarlardan merkeze doğru uygulanmalıdır; bu yöntem, kimyasalın etrafa saçılmasını önleyen kontrollü bir bariyer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 sırasında pH göstergeleri kullanılarak reaksiyonun tamamlanıp tamamlanmadığı sürekli kontrol edilmelidir; nötralize edilen atık, yönetmeliklere uygun olarak tehlikeli atık sınıfında bertaraf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dökülme kontrol malzemeleri (emiciler, nötralizatörler) her an ulaşılabilir yerde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Stratejileri ve Konsantrasyon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buhar bulutunun ortamdaki konsantrasyonunu patlama alt sınırının (LEL) veya toksik sınır değerlerin altına düşürmek için kritik bir idari ve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oluşan buhar birikimlerinde, cebri havalandırma (fanlar, aspiratörler) kullanılarak hava değişimi hızlandırılmalıdır; havalandırma sistemleri kıvılcım çıkarmayan (ex-proof) özellikte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Doğal havalandırma, rüzgar yönü ve bina yapısı dikkate alınarak desteklenmelidir; kapı ve pencerelerin stratejik açılması, bulutun tahliye edilmesine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uyarınca, ortamdaki gaz konsantrasyonları sürekli ölçülmeli ve havalandırma kapasitesinin yeterliliği risk değerlendirmesi raporlarında güncel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Uzaklaşma ve Tahliye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Buhar bulutu kontrol altına alınamadığında, en güvenli yaklaşım acil durum tahliyesidir; çalışanlar belirlenen acil toplanma alanlarına, rüzgarı arkalarına alarak hızlıca ulaşmalıdır.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rotaları üzerinde engelleyici hiçbir malzeme bulunmamalı ve acil çıkış kapıları her zaman dışarıya doğru kolayca açılabilmelidir; bu yolların aydınlatması yedek güç kaynaklarıyla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sırasında panik yapılmamalı ve görevli ekiplerin yönlendirmelerine uyulmalıdır; geride kalan veya yaralanan kimse olup olmadığı hızlıca kontrol edilerek yetkililere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Yönetmelik'e göre, tahliye tatbikatları düzenli aralıklarla yapılarak tüm çalışanların süreçteki rolleri pekiştirilmelidir.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Yangınlarda Söndürme Ajanı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yangınlarda söndürme ajanı seçimi, yangının türüne ve yanan maddenin kimyasal özelliklerine göre yapılmalıdır; bu seçim, Binaların Yangından Korunması Hakkında Yönetmelik gereği yangın risk analizi ile belirlenir.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söndürme ajanı kullanımı, kimyasal tepkimeleri hızlandırarak yangının büyümesine veya zehirli gaz çıkışına neden olabilir; bu nedenle her kimyasalın Güvenlik Bilgi Formu (GBF) dikkatle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Söndürme sistemleri tasarlanırken, tesis bünyesindeki kimyasal maddelerin fiziksel ve kimyasal riskleri göz önünde bulundurulmalı ve uygun sistemler kurulmalıdır; bu süreçte uzman görüşü almak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anında müdahale edecek personelin, hangi söndürme ajanıyla hangi kimyasala müdahale edileceği konusunda teorik ve pratik eğitime sahip olması hayati önem taşır; eğitimsiz müdahale büyük riskler doğurur.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Kimyasala Uygunluk ve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maddelerin özelliklerine uygun yangın söndürme yöntemlerinin belirlenmesini zorunlu kılar; bu uyum, tesisteki tüm kimyasal depolama alanları için geçerlidir.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maddelerin depolandığı alanlarda söndürme ajanları, reaksiyon oluşturmayacak şekilde seçilmelidir; özellikle oksitleyici maddeler ile yanıcı maddeler için kullanılacak ajanların birbirine zıt etkileri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Bilgi Formları (GBF), yangın söndürme stratejisinin temel kaynağıdır; her kimyasalın 5. bölümünde yer alan yangınla mücadele bilgileri, acil durum ekipleri tarafından ezberlenmeli ve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yangınlarda kullanılan ajanların çevresel etkileri de değerlendirilmelidir; söndürme sonrası oluşan atıkların kontrolü ve bertarafı, çevre mevzuatına uygun şekilde planlanarak kirlilik riski minimize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Sınır Değerleri: LEL, O2 ve Toksik Gazlar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Oksijen seviyesi yüzde 19,5 ile 23,5 aralığında olmalıdır; bu değerlerin dışındaki ortamlar boğulma veya yangın riski taşır. Düşük oksijen seviyesi, tank içindeki inert gazlar veya kimyasal reaksiyonlar nedeniyle hızla oluşabilir.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gazlar için LEL (Alt Patlama Sınırı) seviyesi, yüzde 0 olarak ölçülmelidir; yüzde 10 LEL üzerindeki ortamlar ciddi patlama riski içerir. Yanıcı gazların varlığı, statik elektrik veya kıvılcımla birleştiğinde tankın patlamasına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Zehirli gazların (H2S, CO gibi) maruziyet sınır değerleri (STEL ve TWA), ilgili İSG mevzuatında belirtilen eşik değerleri aşmamalıdır. Bu gazların tespiti için ortamın sürekli izlenmesi, temizlik süreci boyunca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ölçüm cihazları, alarm seviyeleri ayarlanmış şekilde kullanılmalı ve personel, alarm durumunda yapması gerekenleri bilmelidir. Alarm çalması, tankın güvensiz olduğunu ve derhal terk edilmesi gerektiğini gösteren kritik bir uyarı sistemidir.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Su Reaktif Maddeler ve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ile şiddetli reaksiyona giren maddeler (su reaktifleri), kimyasal yangınlarda en dikkat edilmesi gereken gruptur; bu maddelere su sıkılması, patlamalara veya yanıcı gaz çıkışına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kapsamında, su reaktif maddelerin bulunduğu alanlarda su bazlı söndürme sistemlerinden kaçınılmalı ve alternatif ajanlar (kuru kimyasal toz, inert gazlar)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reaktif maddelerin etiketlenmesi ve depolanması, diğer maddelerden ayrı ve özel bir alanda yapılmalıdır; suyla temasını önleyecek nem bariyerli depolama yöntemleri, yangın riskini doğrudan azaltan bir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ekipleri, su reaktif maddelerin bulunduğu tesislerde müdahale planlarını buna göre güncellemelidir; müdahale anında su kullanımı kesinlikle yasaklanmalı ve sadece onaylı kuru söndürme ajanları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Köpük ve Kuru Kimyasal Toz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Köpük (foam) sistemleri, özellikle sıvı kimyasal yangınlarında yüzeyi kaplayarak oksijenle teması keser ve soğutma etkisi sağlar; alkole dayanıklı köpükler, polar çözücü kimyasallarda en etkili çözüm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 kimyasal tozlar, kimyasal zincirleme reaksiyonunu durdurarak söndürme sağlar; bu tozlar çok yönlüdür ancak kullanıldıktan sonra temizlenmesi zor olabilir ve hassas ekipmanlara zarar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uyarınca, seçilen söndürme ajanının ortamdaki kimyasalla uyumu test edilmelidir; köpük veya tozun kimyasal yapısının, yangın anında yeni bir reaksiyon başlatmadığından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Söndürme ekipmanlarının periyodik bakımları, ajanların etkinliğini korumak için kritik öneme sahiptir; köpük konsantrelerinin raf ömrü ve toz tüplerinin basınç değerleri, düzenli olarak uzman ekiplerce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Uzman Görüşü ve Acil Durum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yangınlarda söndürme ajanı seçimi, sadece teknik bir konu değil aynı zamanda bir uzmanlık gerektiren yönetim sürecidir; bu nedenle tesislerde bir yangın güvenliği uzmanı veya İSG uzmanı ile çalışılmalıdır.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 işveren, acil durum planlarını hazırlatmak ve çalışanlarını bu konuda eğitmekle yükümlüdür; bu planlar, kimyasal yangın müdahale prosedürlerini detaylıca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Uzman görüşü, tesisin risk profiline göre en doğru ajanın seçilmesini sağlar; özellikle çoklu kimyasal içeren karmaşık depolama alanlarında, tek bir ajanın yeterli olmadığı durumlarda hibrit çözümler geliştirilmelidir.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müdahale ekiplerinin düzenli tatbikat yapması, söndürme ajanı seçiminde hız ve doğruluk sağlar; tatbikatlar, olası bir kaza anında uzman rehberliğinde uygulanan senaryolarla pratik yetkinliği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Tahliye Senaryoları ve Toplanma Noktaları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her kimya tesisi olası tehlikelere karşı özel tahliye senaryoları hazırlamalıdır; bu senaryolar yangın, patlama veya kimyasal sızıntı gibi farklı risk senaryolarını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Toplanma noktaları, tesisin yapısal özellikleri ve kimyasal stok alanları dikkate alınarak belirlenmeli; bu noktalar çalışanların güvenli bir şekilde ulaşabileceği, dış etkenlerden korunabileceği açık alanlar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yolları, her zaman açık ve engelsiz tutulmalı; çıkış kapıları dışarıya doğru kolayca açılabilir özellikte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Toplanma noktalarının kapasitesi, tesisin vardiya düzeni ve maksimum çalışan sayısı göz önüne alınarak periyodik olarak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Rüzgar Yönü ve Güvenli Alan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 tesislerinde acil durum anında rüzgarın yönü, tahliye stratejisini belirleyen en kritik faktördür; bu nedenle tesisin farklı noktalarına rüzgar tulumları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Toplanma noktaları, tesisin hakim rüzgar yönü dikkate alınarak seçilmeli ve kimyasal yayılım durumunda rüzgarın alt tarafında kalmayacak şekilde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tahliye anında rüzgar yönünü kontrol ederek, sızıntının veya dumanın gelmediği aksi yöne doğru hareket etme konusunda eğitilmelidir.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kapsamında, acil durum ekipleri rüzgar yönüne göre alternatif tahliye yollarını belirlemeli ve bunu periyodik tatbikatlarda test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Tahliye Krokileri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krokileri, tesisin tüm bölümlerinde çalışanların kolayca görebileceği noktalara asılmalı; kroki üzerinde bulunulan yerin konumu ve en yakın çıkış yolu net bir şekilde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uyarınca, krokiler üzerinde kaçış yolları, yangın söndürme cihazları ve ilk yardım ekipmanlarının yerleri standart sembollerle gösterilmelidir.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Krokiler, tesisin güncel yerleşim planına uygun olmalı; yeni bir makine kurulumu veya alan değişikliği yapıldığında derhal revize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oryantasyon eğitimi sırasında bu krokilerin nasıl okunacağı anlatılmalı ve acil durum anında hangi sembolün nereyi işaret ettiği pratik olarak gösterilmelidir.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Tahliye Sonrası Sayım ve Kontrol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tahliyesi sonrası toplanma noktasında mutlaka personel sayımı yapılmalı; bu sayım, vardiya amirleri veya belirlenmiş acil durum sorumluları tarafından görev listeleri üzerinden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Kayıp çalışan olması durumunda, bu bilgi derhal acil durum koordinatörüne ve tesise gelen kurtarma ekiplerine (itfaiye, 112) iletilmelidir.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Ziyaretçiler, stajyerler ve taşeron firma personeli için de ayrı bir kayıt sistemi tutulmalı; tahliye anında bu kişilerin de güvenli alanda olup olmadığı teyit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 işveren tüm çalışanların güvenliğinden sorumlu olduğundan, sayım sonuçları kayıt altına alınmalı ve eksiklikler tatbikat raporlarına işlenmelidir.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İşaretleri ve İkaz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Yönetmeliği'ne uygun olarak kullanılan acil çıkış levhaları, fotolüminesans (karanlıkta parlayan) özellikte olmalı ve elektrik kesintisinde dahi görünürlüğünü korumalıdır.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Sesli ve ışıklı ikaz sistemleri, tesisin her noktasından duyulabilecek ve görülebilecek şekilde tasarlanmalı; periyodik olarak test edilerek çalışır durumda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tesislerde, farklı tehlike sınıfları için (örneğin yangın vs. kimyasal sızıntı) farklı ses tonları veya uyarı frekansları kullanılması, müdahale hızını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İkaz sistemlerinin bakım kayıtları tutulmalı; arızalı olan cihazlar derhal onarılmalı veya yenisiyle değiştirilerek güvenlik zafiyeti oluşması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Tatbikatları ve Hazırlık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belirlenen acil durum planlarının etkinliğini test etmek için düzenli aralıklarla tatbikat yapılması yasal bir zorunluluktur ve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 çalışanların acil durum anında nasıl davranacaklarını, tahliye yollarını ve toplanma alanlarını ne kadar iyi bildiklerini ölçmek için tasarlanmış gerçekçi simülasyonlardır.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Hazırlık değerlendirmesi, tatbikat öncesinde tüm ekipmanların (yangın söndürücüler, acil çıkış levhaları, ilk yardım çantaları) işlerliğinin kontrol edilmesini ve eksikliklerin önceden giderilmesini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sonunda yapılan değerlendirme toplantıları, planlanan prosedürler ile sahadaki uygulamanın ne kadar uyumlu olduğunu analiz ederek güvenlik kültürünün gelişmesine doğrudan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Etkili Tatbikat Senaryosu Oluşturma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Başarılı bir tatbikat, işyerinin risk analizinde belirlenen en tehlikeli senaryolara (kimyasal sızıntı, yangın, patlama) odaklanmalı ve tüm çalışanları kapsayacak şekilde kurgulanmalıdır.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Senaryo hazırlanırken vardiya değişimleri, dışarıdan gelen ziyaretçiler ve yüklenici firma çalışanları gibi değişkenlerin acil durum planına nasıl entegre edileceği detaylıca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Gerçekçi bir senaryo, çalışanların panik yapmadan doğru ekipmanı kullanma ve iletişim zincirini takip etme becerilerini test etmek için beklenmedik durumları da içerecek şekilde çeşitlendirilmelidir.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uyarınca, senaryoların yıllık olarak güncellenmesi ve işyeri risk profilindeki değişimlere göre yeniden kurgulanması büyük önem arz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Zorunlu Havalandırma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Tank temizliği sürecinde, doğal havalandırma yetersiz kalacağı için mekanik havalandırma sistemleri kullanılmalıdır. Havalandırma, tankın içine temiz hava basılması veya kirli havanın tahliyesi şeklinde, prosese uygun olarak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sisteminin kapasitesi, tankın hacmine göre hesaplanmalı ve hava değişim hızı güvenli sınırları sağlamalıdır. Yetersiz havalandırma, zehirli veya yanıcı gazların tank içinde birikmesine ve temizlik yapan personelin zehirlenmesine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çıkışları, tank çevresindeki diğer çalışanları etkilemeyecek şekilde güvenli bir yöne yönlendirilmelidir. Tahliye edilen havanın içeriği, kimyasal özelliklerine göre gerekirse filtreleme sistemlerinden geçirilerek atmosfere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süreci kesintisiz devam etmeli ve tanka giriş yapıldıktan sonra da hava kalitesi sürekli izlenmelidir. Havalandırma sisteminde yaşanacak bir arıza, anında tanka girişin durdurulmasını ve personelin tahliye edilmesini gerektiren acil bir durumdur.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Tatbikat Süre Yönetimi ve Gözlem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Tatbikatın başarısı, tahliye süresinin acil durum planında hedeflenen süre ile uyumuna bağlıdır; bu süre, en uzak noktadaki çalışanın tahliye edilmesi esas alınarak ölçülmelidir.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sırasında gözlemciler, çalışanların davranışlarını, kaçış yollarındaki engelleri ve acil durum ekiplerinin müdahale hızını tarafsız bir şekilde not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sistemlerinin (anons, siren, telsiz) tatbikat anında tüm bölümlerden duyulup duyulmadığı ve tüm çalışanların talimatları anlayıp anlamadığı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 yönetimi, sadece tahliyeyi değil, aynı zamanda güvenli bölgeye ulaşıldıktan sonra yapılan sayım süresini de kapsamalıdır; eksik personel tespiti en kritik aşamadır.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Eksiklerin Tespiti ve Gözlem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Tatbikatın hemen ardından yapılan değerlendirme toplantısında, gözlemcilerin raporları ışığında aksayan noktalar, tıkalı yollar veya iletişim hataları tarafsız bir şekilde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Çalışanlardan alınan geri bildirimler, tatbikatın saha uygulaması ile teorik plan arasındaki farkları anlamak için çok değerli bir veri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çerçevesinde, tespit edilen eksikliklerin nedenleri (donanımsal, eğitsel veya organizasyonel) kök neden analizi ile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Eksiklerin tespiti bir suçlama değil, bir öğrenme süreci olarak değerlendirilmeli; çalışanların tatbikat sırasındaki hataları, eğitim ihtiyaçlarını belirlemek için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İyileştirme ve Aksiyon Planı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sonuçlarına göre acil durum planı revize edilmeli; tespit edilen eksiklikler için somut düzeltici faaliyetler (düzeltici ve önleyici faaliyetler)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İyileştirme süreci, sadece prosedür değişikliği ile sınırlı kalmamalı, gerekli görüldüğü takdirde teknik ekipman yatırımları veya ilave çalışan eğitimleri ile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Alınan tüm aksiyonlar 6331 sayılı İş Sağlığı ve Güvenliği Kanunu uyarınca kayıt altına alınmalı ve bir sonraki tatbikatta bu iyileştirmelerin etkinliği tekrar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iyileştirme döngüsü (PDCA), acil durum yönetiminin temelidir; her tatbikat bir öncekinden daha donanımlı ve daha güvenli bir işyeri hedeflemelidir.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ATEX ve Patlayıcı Atmosfer Bölgeleri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ATEX direktifi, patlayıcı ortamların tehlikelerinden korunmayı amaçlayan yasal çerçevedir. Bu düzenleme, Çalışanların Patlayıcı Ortamların Tehlikelerinden Korunması Hakkında Yönetmelik ile ülkemiz mevzuatına uyumlaştırılmıştır.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Zone 0, patlayıcı ortamın sürekli veya uzun süreli bulunduğu alanları ifade eder. Bu bölgeler, kapalı tank içleri gibi patlama riskinin en yüksek olduğu ve sürekli gaz çıkışının olduğu kritik noktalardır.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Zone 1, normal çalışma koşullarında patlayıcı ortamın oluşma ihtimalinin olduğu yerlerdir. İşlemler sırasında gaz sızıntısı gibi durumların beklendiği, orta düzeyde risk içeren alanlar bu kategoride değerlendirilir.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Zone 2, normal çalışma şartlarında patlayıcı ortamın oluşma ihtimalinin olmadığı veya çok kısa süreli oluştuğu alanlardır. Bu bölgeler, genellikle sızıntı ihtimalinin düşük olduğu çevresel alanları kapsar.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ve Toz Ortamlarında Sınıflandırma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atmosferler, hava ile yanıcı maddelerin karışımı sonucu oluşur. Çalışanların Patlayıcı Ortamların Tehlikelerinden Korunması Hakkında Yönetmelik gereği, bu ortamların doğru ayrıştırılması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ve buhar kaynaklı ortamlar G harfi ile sınıflandırılırken, yanıcı toz kaynaklı ortamlar D harfi ile ifade edilir. Her iki tür için de ayrı risk değerlendirmesi yapılması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bölgeleri Zone 0, 1 ve 2 olarak tanımlanırken, tozlu ortamlar Zone 20, 21 ve 22 olarak sınıflandırılır. Toz patlamaları, yüzey alanının genişliği nedeniyle gaz patlamalarından farklı fiziksel özellikler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Tozlu ortamlarda birikim miktarı ve partikül boyutu patlama şiddetini doğrudan etkiler. Bu nedenle temizlik prosedürleri, toz birikimini engelleyecek şekilde, yönetmelik standartlarına uygun periyotlarla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Patlayıcı Ortamların Oluşum Sıklığı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ortamın oluşum sıklığı, bölge sınıflandırmasının temelini oluşturur. Ortamın sürekli, periyodik veya nadiren bulunması, seçilecek ekipmanların koruma seviyesini ve güvenlik önlemlerini belirleyen en kritik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(Continuous) varlık, patlayıcı atmosferin yıl boyunca uzun süreler boyunca mevcut olduğu durumu tanımlar. Bu ortamlar, en yüksek güvenlik seviyesine sahip ekipmanların kullanılmasını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(Intermittent) varlık, normal çalışma sırasında patlayıcı atmosferin ara sıra oluştuğu durumlardır. Bu bölgelerde mühendislik önlemleri ve havalandırma sistemleri riski yönetmek için ana araçlardır.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Nadir (Rare) varlık, patlayıcı atmosferin oluşma ihtimalinin çok düşük olduğu durumlardır. Ancak oluştuğunda kısa süreli etkili olur; yine de gerekli önleyici tedbirler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Patlayıcı Ortam Sınıflandırma Metodolojisi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Sınıflandırma süreci, işyerindeki patlayıcı ortamların belirlenmesi ve haritalanması işlemidir. Bu çalışma, Çalışanların Patlayıcı Ortamların Tehlikelerinden Korunması Hakkında Yönetmelik uyarınca yetkili uzmanlarca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verileri, sızıntı kaynakları ve havalandırma kapasitesi analiz edilir. Her bir bölge için patlama riski hesaplanarak, bölge sınırları kesin çizgilerle belirlenmeli ve görsel işaretlemelerle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sınıflandırmanın temel taşıdır. Sadece ekipman seçimi değil, çalışma yöntemleri ve eğitim süreçleri de bu değerlendirmenin sonuçlarına göre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Sınıflandırma statik bir belge değildir; ekipman değişikliği, süreç iyileştirmesi veya yeni madde kullanımı durumunda güncellenmelidir. Her değişiklik, patlama riskini yeniden hesaplamayı gerektirir.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name="Slide 1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Patlamadan Korunma Dokümanı (PKD)</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Patlamadan Korunma Dokümanı (PKD), işverenin patlama riskini kontrol altına almak için hazırladığı temel teknik belgedir. Bu doküman, tüm patlayıcı ortam sınıflandırmalarını ve önlemleri içermek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PKD içerisinde risk değerlendirmesi sonuçları, patlama riskine karşı alınan teknik ve idari önlemler yer alır. Ayrıca, çalışanların bu ortamlarda güvenli çalışması için gereken eğitim ve prosedürler tanımlanır.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 işyerindeki tüm patlayıcı bölgelerin detaylı haritalarını ve bu bölgelerdeki ekipmanların uygunluk belgelerini içerir. Çalışanların Patlayıcı Ortamların Tehlikelerinden Korunması Hakkında Yönetmelik gereği, işveren bu dokümanı hazır bulundurmalıdır.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PKD, acil durum planlarıyla entegre çalışmalıdır. Patlama anında yapılacak tahliye, müdahale ve bildirim süreçleri dokümanda açıkça belirtilmeli ve düzenli aralıklarla tatbikatlarla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name="Slide 1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Parlama Noktası ve Tutuşma Sıcaklığı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Parlama noktası, yanıcı bir sıvının üzerinde yanıcı bir buhar-hava karışımı oluşturacak en düşük sıcaklıktır; bu değer sıvının tehlike sınıfını belirlemede temel teknik kriterdir.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Tutuşma sıcaklığı ise, maddenin herhangi bir dış ateşleme kaynağına ihtiyaç duymadan, kendiliğinden yanmaya başladığı en düşük ortam sıcaklığı olarak tanımlanır.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gereği, bu kritik sıcaklık değerleri kimyasal depolama ve işleme süreçlerinde mutlaka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Parlama noktası düşük olan maddeler oda sıcaklığında bile buharlaşarak ateşleme kaynağı ile temasında yangın riski oluşturabilir, bu yüzden bu maddelerle çalışırken yeterli havalandırma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name="Slide 1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Tutuşabilirlik ve Yanma Mekanizması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Yanma olayı, yanıcı madde, oksijen ve ateşleme kaynağının bir araya gelmesiyle gerçekleşen kimyasal bir reaksiyondur; bu üçlüden birinin eksikliği yangını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 sektöründe proses güvenliğini sağlamak için yakıt, oksitleyici ve enerji kaynağının kontrol altında tutulması, Çalışanların Patlayıcı Ortamların Tehlikelerinden Korunması Hakkında Yönetmelik ile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Tutuşabilirlik, maddenin fiziksel haline ve ortamdaki oksijen konsantrasyonuna bağlı olarak değişir; özellikle toz halindeki yanıcı maddeler yüzey alanı genişliği nedeniyle daha kolay tutuşabilir.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madde sızıntılarının önlenmesi ve ortamdaki oksijenin inert gazlarla (azot gibi) uzaklaştırılması, tutuşabilirliği azaltmak için kullanılan en etkili mühendislik önlemlerindendir.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İzinli Çalışma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 çalışması (tank temizliği), yetkili bir amir tarafından verilen Kapalı Alan Çalışma İzni olmaksızın asla başlatılmamalıdır. İzin formu, yapılacak işin tanımını, riskleri, alınan önlemleri ve sorumlu kişileri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formu, çalışmanın yapılacağı vardiya süresince geçerlidir ve değişen şartlarda (gaz değerlerinde artış, hava durumu) tekrar düzenlenmelidir. İzin süreci, 6331 sayılı Kanun kapsamında işverenin riskleri kontrol altına alma sorumluluğunun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formunda belirtilen tüm güvenlik önlemlerinin, çalışma başlamadan önce sahada fiilen kontrol edilmesi ve onaylanması gereklidir. İzin veren kişi, işin güvenli olduğunu teyit etmeden onay imzasını atmamalıdır.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belgesi, tank girişine asılarak tüm personelin bilgilendirilmesi sağlanmalı ve çalışma tamamlandığında arşivlenmelidir. Bu belge, denetimlerde ve olası bir kaza durumunda yasal süreçlerde işvereni koruyan en önemli dokümandır.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name="Slide 1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Patlama Limitleri: LEL ve UEL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Alt Patlama Limiti (LEL), havada yanıcı gazın patlamaya neden olabilecek en düşük konsantrasyonudur; bu değerin altındaki karışımlar yanmak için çok fakirdir.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Üst Patlama Limiti (UEL) ise gazın yanabileceği en yüksek konsantrasyonu ifade eder; bu değerin üzerindeki karışımlar ise oksijen yetersizliği nedeniyle yanmak için çok zengindir.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ortamların tehlikelerinden korunmak için ortamdaki gaz konsantrasyonunun LEL değerinin çok altında tutulması, yasal mevzuat gereği temel güvenlik gereksinimidir.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LEL ve UEL değerleri arasındaki bölge tehlikeli patlama aralığıdır; bu aralıkta bir ateşleme kaynağı, endüstriyel tesislerde yıkıcı patlamalara ve ciddi iş kazalarına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1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Konsantrasyonu Ölçümü ve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Ortamdaki yanıcı gaz seviyelerini sürekli izlemek için sabit gaz dedektörleri, proses hatlarında ve depolama alanlarında kritik noktalara yerleştirilerek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güvenliğini sağlamak amacıyla, özellikle kapalı alan çalışmalarında portatif gaz ölçüm cihazları ile LEL seviyeleri düzenli aralıklarla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ölçüm cihazları periyodik olarak kalibrasyon testlerine tabi tutulmalı ve cihazın düzgün çalıştığı, üretici talimatlarına uygun şekilde doğrulanarak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sonuçlarının yasal sınırların üzerinde çıkması durumunda, acil durum planı devreye alınmalı ve ortam derhal tahliye edilerek havalandırma sistemleri en yüksek kapasitede çalıştırılmalıdır.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name="Slide 1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Patlama Önleme ve Kontrol Tedbirleri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Patlamadan korunma dokümanı, Çalışanların Patlayıcı Ortamların Tehlikelerinden Korunması Hakkında Yönetmelik gereği, tüm patlayıcı ortam yönetimi için hazırlanması zorunlu olan temel dokümandır.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ortamların oluşmasını önlemek için uygun havalandırma sistemleri kurulmalı, sızıntı kaynakları minimize edilmeli ve elektrikli ekipmanlar ex-proof (patlamaya dayanıklı)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Ateşleme kaynaklarının kontrolü kapsamında, statik elektrik birikimini önlemek için tüm metalik ekipmanlar topraklanmalı ve çalışma alanlarına kıvılcım çıkarıcı alet sokulmamalıdır.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 konusunda eğitilmesi ve acil durumlarda yapılacakların tatbikatlarla pekiştirilmesi, iş kazalarını önlemede en kritik idari önlemler arasında yer almaktadır.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name="Slide 1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Ex-proof Ekipman Seçimi ve Kurulum İlkeleri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ortamların bulunduğu kimya tesislerinde, kıvılcım veya ısı kaynağı oluşturmayacak şekilde tasarlanmış ex-proof ekipman seçimi hayati önem taşır; ekipmanlar, ortamın patlayıcı gaz veya toz yoğunluğuna göre sınıflandırılmalıdır.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Kurulum aşamasında, ekipmanın montajı yapılan bölgenin zon sınıflandırması ile tam uyumlu olması gereklidir; yanlış bir kurulum, ekipmanın ex-proof özelliğini tamamen yitirmesine ve patlama riskinin artmasına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kurulumu sırasında kullanılan kablo rakorları ve bağlantı elemanları da mutlaka patlamaya dayanıklı (ex-proof) sertifikalara sahip olmalıdır; standart bağlantı parçaları, sızdırmazlık sağlamayarak tehlike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Kurulum sonrasında yapılacak ilk testlerde, topraklama sürekliliğinin sağlandığından emin olunmalı ve tüm bağlantı noktalarının üretici talimatlarına uygun olarak sıkıştırıldığı detaylı bir kontrol listesi ile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name="Slide 1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Zon Sınıflandırmasına Uygun Koruma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atmosferin oluşma sıklığına ve süresine göre yapılan zon sınıflandırmasına uygun koruma yöntemleri (Ex d, Ex e, Ex i vb.) seçilmelidir; örneğin, sürekli tehlike olan bölgelerde en yüksek koruma sınıfı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veya tozun bulunduğu bölgeye göre ekipmanın sıcaklık sınıfı (T1-T6) belirlenmelidir; ekipmanın dış yüzey sıcaklığı, ortamdaki yanıcı maddenin tutuşma sıcaklığının altında kalacak şekilde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Kanunu kapsamında, risk değerlendirmesi sürecinde belirlenen zon haritaları, ekipman seçiminde temel referans doküman olarak kullanılmalı ve bu haritalar periyodik olarak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seçimi sırasında, ortamdaki kimyasal maddelerin korozif etkileri de göz önünde bulundurulmalı; paslanmaz çelik veya özel kaplamalı ekipmanlar, kimyasal tesisteki ömrü uzatarak güvenlik risklerini minimize edecektir.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name="Slide 1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Sertifikasyon ve Uygunluk Belgelerinin Doğrulanması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Satın alınan her ex-proof ekipmanın, ATEX veya IECEx gibi uluslararası geçerliliği olan bir sertifikaya sahip olması zorunludur; uygunluk beyanı ve test raporları dokümantasyon dosyasında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 bulunan etiketlerde, cihazın hangi zon, sıcaklık sınıfı ve koruma tipi için uygun olduğu net bir şekilde okunabilir olmalıdır; silinmiş veya okunamayan etiketli ekipmanlar güvensiz kabul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gereğince, ekipmanların piyasa gözetimi ve denetimi kapsamında sahip olması gereken CE işaretlemesi ve ex-işareti, ekipmanın yasal gereklilikleri karşıladığının en somut kanıtıdır.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Sertifika sahteciliğine karşı, ekipman tedarikçilerinin güvenilirliği sorgulanmalı ve üretici tarafından sağlanan orijinal doğruluk sertifikaları, bakım ve kurulum dosyalarına eklenerek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name="Slide 1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Bakım ve Onarım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Ex-proof ekipmanların güvenliği, kurulumla bitmez; periyodik bakım programları oluşturulmalı ve bu bakımlar, konusunda uzman yetkili teknik personel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sırasında ekipman gövdelerinde çatlak, sızdırmazlık contalarında deformasyon veya bağlantı noktalarında gevşeme olup olmadığı kontrol edilmelidir; en küçük bir hasar, patlama riskini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Onarım işlemleri kesinlikle orijinal yedek parçalar kullanılarak yapılmalıdır; orijinal olmayan parçalar, cihazın ex-proof sertifikasını geçersiz kılar ve yasal sorumluluk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kayıtları, yapılan işlemler, değiştirilen parçalar ve kontrolleri yapan kişinin imzası ile birlikte saklanmalı; bu kayıtlar, denetimlerde ve olası bir kaza incelemesinde en önemli kanıt niteliğindedir.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name="Slide 1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İşletme Uygunluğu ve Sürekli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yapılan her türlü proses değişikliği, ex-proof ekipmanların uygunluğunu yeniden gözden geçirmeyi gerektirir; ortamdaki yanıcı madde değişimi, mevcut ekipmanı yetersiz kılabilir.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ortamlarda çalışma ve ex-proof ekipman kullanımı konusunda sürekli eğitilmesi, güvenlik kültürünün bir parçasıdır; bilinçli personel, olası bir arızayı erkenden fark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gereğince, patlayıcı ortamların güvenliği kurul gündemine alınmalı ve periyodik olarak saha denetimleri ile uygunluk teyit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denetimlerinde, ekipmanların üzerine izinsiz müdahale (ek kablo, etiket yapıştırma, boyama vb.) yapılıp yapılmadığı kontrol edilmeli ve uygunsuzluk görülen ekipmanlar derhal devre dışı bırakılmalıdır.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name="Slide 1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Tasarım İlkeleri ve Mevzuat Uyumu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Tasarım süreci, Binaların Yangından Korunması Hakkında Yönetmelik esaslarına uygun olarak profesyonel mühendislik hesaplamalarıyla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 tesislerinde yangın yükü analizi, depolanan maddelerin parlayıcılık ve patlayıcılık özellikleri baz alınarak detaylı bir şekilde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Algılama sistemleri, yangını başlangıç aşamasında tespit edecek şekilde tüm kapalı ve açık çalışma alanlarını kapsayacak şekilde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Tasarım aşamasında farklı yangın senaryoları oluşturulmalı ve acil durum tahliye planlarıyla tam entegrasyon sağlanarak sistemin güvenilirliği artırılmalıdır.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name="Slide 1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ve Alev Dedektörleri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dedektörleri, ortamdaki yanıcı veya toksik gaz konsantrasyonunu anlık olarak ölçerek belirlenen alarm seviyelerini tetiklemelidir.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Alev dedektörleri, özellikle açık alevin oluşabileceği kritik noktalara, çevresel toz ve nem etkilerinden korunacak şekilde stratejik olarak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Dedektörlerin yerleşimi, gazın yoğunluğu (havadan ağır veya hafif olması) ve tesis içindeki hava akış yönleri dikkate alınarak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Dedektörlerin tepki süresi, kimyasal süreçlerin risk seviyesine uygun olarak optimize edilmeli ve hatalı alarmları önleyecek filtreleme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Gözcü Personel Sorumlulukları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Tank temizliği sırasında, dışarıda mutlaka sürekli olarak Gözcü Personel görevlendirilmelidir. Gözcü, tank içindeki personel ile kesintisiz iletişim halinde olmalı ve tanka girenlerin kimliklerini takip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Gözcü, tank içindeki personeli sürekli izlemeli ve herhangi bir olumsuzlukta (fenalaşma, gaz alarmı) acil kurtarma planını başlatmalıdır. Gözcünün başka bir işle meşgul olması veya görev yerinden ayrılması, kesinlikle yasak olan bir güvenlik ihlalidir.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Gözcü personelin, acil durumda kullanması gereken kurtarma ekipmanları (kurtarma tripodu, solunum cihazı, halat) hazır olmalıdır. Gözcü, tank içine asla izinsiz girmemeli, kurtarma için profesyonel ekipleri çağırmalıdır.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Gözcü ile tank içindeki personel arasında kullanılan haberleşme yöntemi (telsiz, el işareti, ip çekme) önceden belirlenmelidir. Haberleşmenin kesilmesi, tank içindeki çalışma için doğrudan bir durdurma ve tahliye sebebidir.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name="Slide 1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Otomatik Söndürme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söndürme sistemleri, Binaların Yangından Korunması Hakkında Yönetmelik gereği yangının türüne ve kimyasal madde yapısına göre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depolama alanlarında köpüklü söndürme sistemleri, sıvı yangınlarını boğma etkisiyle etkili şekilde kontrol altına almak için en uygun çözümdür.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ekipmanların bulunduğu bölümlerde, ekipmana zarar vermeyen ve kalıntı bırakmayan gazlı söndürme sistemleri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Söndürme sistemlerinin tetiklenmesi, dedektörlerden gelen sinyallerle otomatik olarak gerçekleşmeli ve gerektiğinde manuel müdahale imkanı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name="Slide 1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ve Kayıt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algılama ve söndürme sistemlerinin periyodik bakımı, üretici talimatları ve ilgili mevzuat uyarınca düzenli olarak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süreçlerinde dedektörlerin temizliği, kalibrasyonu ve yedek batarya performansları titizlikle kontrol edilerek detaylı olarak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Arızalı veya ömrünü tamamlamış komponentler, sistemin güvenilirliğini artırmak için derhal orijinal yedek parçalarla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işlemleri, İSG uzmanı gözetiminde yetkili teknik personel tarafından yürütülmeli ve tüm işlem bakım kartlarına işlenmelidir.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name="Slide 1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Test ve Doğrulama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Sistemlerin devreye alınması öncesinde, tüm fonksiyonel testler ve entegrasyon kontrolleri eksiksiz şekilde tamamlanmalıdır.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senaryosu testleri, havalandırma sisteminin otomatik kapatılması ve enerji kesilmesi gibi eylemlerin doğruluğunu kanıtlamalıdır.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sonuçları, Binaların Yangından Korunması Hakkında Yönetmelik kapsamında yetkili makamların denetimlerine hazır şekilde dosyalanmalıdır.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tatbikatlar ve fonksiyonel testler, sistemin acil durumlarda hatasız çalışmasını garanti altına alan en önemli önleyici faaliyettir.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name="Slide 1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İşlerde Yangın Önleme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işler; kaynak, kesme, taşlama gibi kıvılcım veya ısı üreten çalışmaları kapsar ve Binaların Yangından Korunması Hakkında Yönetmelik uyarınca özel izin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 çevresindeki tüm yanıcı ve parlayıcı maddeler en az 11 metre uzaklaştırılmalı veya yanmaz örtülerle koruma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yapılacağı ortamdaki zemin temizlenmeli, zeminde çatlak veya açıklık varsa kıvılcımların alt seviyelere düşmesini engellemek için kapatılmalıdır.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iş izni, çalışmanın yapılacağı gün ve saat dilimini kapsayacak şekilde düzenlenmeli, sadece onaylı alanlarda ve yetkili personel tarafından yürütülmelidir.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name="Slide 1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Ortam Gaz Ölçüm ve Kontrol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 yapılacak kapalı veya dar alanlarda, patlayıcı atmosfer oluşumunu engellemek için çalışmaya başlamadan önce mutlaka gaz ölçümü yapılmalıdır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Ortamdaki yanıcı gaz konsantrasyonu alt patlama limitinin (LEL) yüzde sıfır olması hedeflenmeli, oksijen seviyesi ise yüzde 19.5 ile 23.5 aralığında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ölçüm cihazları, kullanılmadan önce mutlaka kalibrasyonları kontrol edilmeli ve güncel sertifikaya sahip cihazlarla ölçüm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sıcak iş izni formuna işlenmeli ve değerler güvenli sınırların dışına çıktığında çalışma derhal durdurulmalıdır.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name="Slide 1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Söndürme Ekipmanı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sıcak işlerin yapıldığı her bölgede en az iki adet uygun kapasiteli yangın söndürücü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Söndürücülerin tipi, ortamda bulunan yanıcı maddelerin sınıfına (A, B veya C sınıfı) uygun seçilmeli ve anında erişilebilir mesafede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Söndürücülerin periyodik bakımları ve dolum tarihleri kontrol edilmeli, hasarlı veya basıncı düşmüş cihazlar asla iş sahasına kabul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Söndürücüye ek olarak, yangın hortumu veya yangın battaniyesi gibi ikincil söndürme ekipmanlarının da hazır bulundurulması güvenlik seviyesini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name="Slide 1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Gözcüsünün Görev ve Sorumlulukları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işlerin yapıldığı alanlarda, çalışmanın güvenli yürütülmesini izlemek ve olası bir yangına anında müdahale etmek üzere bir yangın gözcüsü görevlendirilmelidir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Gözcü, kaynak işlemi bittikten sonra en az 30 dakika boyunca alanı gözetim altında tutarak görünmeyen kıvılcım veya köz kaynaklı yangınları kontrol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Gözcünün, acil durumlarda çalışmayı durdurma yetkisi bulunmalı ve acil durum planı ile haberleşme yöntemleri hakkında tam eğitimli olması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Gözcü, sıcak iş yapılan bölgede başka bir görevle meşgul olmamalı, sadece yangın güvenliğine odaklanarak çevredeki riskleri sürekli gözlemlemelidir.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name="Slide 1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İş İzni ve Operasyonel Onay</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her sıcak iş için yazılı izin formu düzenlenmesi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formu; yapılacak işin tanımını, gaz ölçüm değerlerini, kullanılan KKD bilgilerini ve yangın önlemlerini içermeli, yetkili yönetici tarafından onaylanmalıdır.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bittikten sonra alan tekrar kontrol edilmeli, yangın riskinin ortadan kalktığından emin olunduktan sonra izin formu kapatılmalıdır.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süreci, sadece yetkilendirilmiş personel tarafından yürütülmeli ve çalışma sırasında izin belgesi herkesin görebileceği bir noktada asılı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name="Slide 1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İnert Gaz ve Oksijen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İnert gaz kullanımı, genellikle azot (N2) yardımıyla ekipman içindeki oksijen konsantrasyonunu yanma sınırının altına çekmeyi hedefleyen temel bir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gereği, patlayıcı atmosferin oluşumunu engellemek için inertleme sistemleri sürekli ve kontrollü çalışmalıdır.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tasarımı, tank veya boru hattı içindeki oksijen konsantrasyonunun her zaman sınırlayıcı oksijen konsantrasyonunun (LOC) altında kalmasını garanti altına alacak şekilde yapılandırılmalıdır.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Oksijen konsantrasyonunun sürekli izlenmesi, inert gazın sisteme giriş debisi ve basıncı ile optimize edilerek güvenli bir çalışma ortamı tesis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name="Slide 1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Patlayıcı Ortamlarda Tutuşmayı Önleme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uyarınca, tutuşma kaynaklarının kontrolü patlamayı önlemede en kritik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elektrik birikimini önlemek için tüm metalik ekipmanlar topraklanmalı ve iletken bağlantılar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yüzeyler, kıvılcım çıkaran el aletleri ve açık alev gibi potansiyel tutuşma kaynakları, patlayıcı ortamın bulunduğu bölgelerden kesinlikle izole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tüm elektrikli ekipmanlar, ilgili yönetmeliklere uygun olarak patlayıcı ortam sınıflarına göre seçilmiş ex-proof özellikli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 Giriş Prosedürleri ve Hazırlık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 girişi, önceden belirlenmiş yazılı prosedürlere göre yapılmalı ve çalışma öncesinde tüm tehlikeler tanımlanmalıdır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ortamının fiziksel yapısı (tanklar, silolar, boru hatları) incelenmeli ve mekanik/elektriksel enerji izolasyonu (LOTO) eksiksiz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Giriş öncesinde tüm çalışanlara alanın özel riskleri, acil durum yöntemleri ve kullanılacak ekipmanlar hakkında özel eğitim verilerek hazırlık süreci tamamlanmalıdır.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Alan içerisinde yapılacak işin niteliğine göre uygun KKD seçimi yapılmalı ve ekipmanların hasarsız olduğu çalışma başlamadan önce mutlaka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name="Slide 1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Oksijen Seviyesi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Oksijen seviyesinin yanma limitlerinin altında tutulması, patlayıcı ortam oluşumunu engellemek için uygulanan temel mühendislik kontrol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 güvenliği kapsamında, oksijen konsantrasyonu sürekli ölçülmeli ve belirlenen eşik değerlerin üzerine çıkıldığında otomatik müdahale sistemleri devreye girmelidir.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mevzuata uygun olarak, oksijen sensörleri düzenli olarak kalibre edilmeli ve sensör hata payları dikkate alınarak güvenlik marjları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Oksijen seviyesindeki ani değişimler, sistemde bir sızıntı veya inert gaz besleme hatasında bir sorun olduğuna dair ilk uyarı işareti olarak kabul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name="Slide 1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Boğucu Risk ve Kapalı Alan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İnert gaz kullanımı, ortamdaki oksijeni yerinden ederek boğucu bir atmosfer oluşturur ve bu durum özellikle kapalı alanlarda ölümcül risk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ve 6331 sayılı Kanun risk değerlendirmesi gereği, bu alanlara girişlerde oksijen seviyesi mutlaka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alanlara giriş yapmadan önce ortam havası ölçülmeli, gerekli hallerde solunum cihazı kullanılmalı ve gözcü personel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İnert gazın sızma ihtimali olan bölgelerde, çalışanların boğucu gaz etkisine karşı farkındalık eğitimi almaları ve acil durum tahliye planları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name="Slide 1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İzleme ve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İnert gaz sistemlerinin etkinliği, sürekli izleme, periyodik denetimler ve yetkili personel tarafından yapılan kontrollerle garanti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çerçevesinde, gaz algılama sistemleri periyodik olarak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sızdırmazlık kontrolleri, vanaların durumu ve boru hattı bağlantıları, belirlenen periyotlarda uzman personel tarafından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ölçüm, bakım ve denetim faaliyetleri yazılı kayıt altına alınmalı ve olası bir incelemede denetim mercilerine sunulmak üzere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name="Slide 1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Tehlikeli Atık Sınıflandırma ve Etiketleme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Atıkların tehlikeli olarak sınıflandırılması, Atık Yönetimi Yönetmeliği çerçevesinde atığın fiziksel, kimyasal ve biyolojik özelliklerine göre belirlenmektedir; bu süreç atık oluşumundan hemen sonra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atıkların bulunduğu kaplar, içeriği açıkça belirten etiketlerle işaretlenmelidir. Etiket üzerinde atığın adı, kodu, tehlike özellikleri ve oluşum tarihi mutlaka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Etiketleme işlemi, Maddelerin ve Karışımların Sınıflandırılması, Etiketlenmesi ve Ambalajlanması Hakkında Yönetmelik standartlarına uygun olmalı, yazıların silinmez ve okunabilir olması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Etiketler, çalışanların atığın türünü ve risklerini anında anlayabilmesi için uygun boyutlarda ve görülebilir yerlere yerleştirilmelidir; bu uygulama olası kaza durumlarında müdahaleyi kolaylaştırır.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name="Slide 1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Atık Kodlarının Belirlenmesi ve EAK Sistemi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Avrupa Atık Kataloğu (EAK) kodları, atıkların kaynağına ve türüne göre sınıflandırılmasını sağlayan standart bir numaralandırma sistemidir; her atık türü için eşleşen özel bir kod bulunmaktadır.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kodu seçimi yapılırken prosesin doğası ve kimyasal bileşim dikkate alınmalıdır; yanlış kod seçimi, atığın bertaraf yönteminin hatalı belirlenmesine ve yasal sorumluluklara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Yönetimi Yönetmeliği uyarınca, atık kodlarının doğru belirlenmesi üreticinin temel sorumluluğudur. Kodlar, atık beyan sisteminde ve tüm nakliye belgelerinde tutarlı bir şekilde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Kodların belirlenmesinde tereddüt yaşanması durumunda, laboratuvar analizleri veya atık üreticisi verileri referans alınarak en doğru sınıflandırmaya gidilmelidir; bu süreç, yasal denetimlerdeki en kritik kontrol noktasıdır.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name="Slide 1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 Özelliklerinin ve H-Kodlarının Tanımlanması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atıklar, sahip oldukları tehlike özelliklerine göre H1'den H15'e kadar sınıflandırılır; bu özellikler atığın patlayıcı, oksitleyici, yanıcı veya toksik olup olmadığını tanımlar.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Maddelerin ve Karışımların Sınıflandırılması, Etiketlenmesi ve Ambalajlanması Hakkında Yönetmelik kapsamında kullanılan H-kodları (Tehlike İfadeleri), kimyasal risklerin evrensel bir dille ifade edilmesini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Etiketler üzerinde yer alan piktogramlar ve uyarı ifadeleri, atığın insan sağlığı ve çevre üzerindeki olası etkileri hakkında çalışanları bilgilendiren en temel İSG araçlarıdır.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atık türü için tanımlanan tehlike özellikleri, depolama sırasında uyumsuz atıkların birbirinden ayrılmasını sağlamak için hayati öneme sahiptir; bu, kimyasal reaksiyonları önlemek adına temel bir güvenlik kuralıdır.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name="Slide 1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Atıkların Ayrı Toplanması ve Depolanması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atıklar, Atık Yönetimi Yönetmeliği gereği diğer atık türlerinden ve birbirlerinden ayrı toplanmalıdır; karıştırma işlemi yasal olarak kesinlikle yasaktır ve büyük idari cezalar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Atıkların depolanmasında sızdırmaz, dayanıklı ve atığın türüne uygun malzemeden yapılmış kaplar kullanılmalıdır; kapların kapağı her zaman kapalı tutulmalı ve düzenli sızdırmazlık kontrolleri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 çevresel riskleri önlemek adına ikincil koruma havuzları veya sızdırmaz zeminlerle donatılmalı, olası dökülmelere karşı acil durum ekipmanları kolayca ulaşılabilir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tehlikeli atık alanına girerken ilgili KKD'leri (eldiven, koruyucu gözlük, uygun iş kıyafeti) kullanmalı ve atık transferi sırasında gerekli İSG kurallarına tam uyum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name="Slide 1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Tehlikeli Atık Kayıt ve Bildirim Yükümlülükleri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ve Atık Yönetimi Yönetmeliği uyarınca, üretilen tüm tehlikeli atıklar için düzenli kayıt tutulması ve atık beyan sistemine giriş yapılması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Atıkların tesisten çıkışından bertarafına kadar olan süreç, Ulusal Atık Taşıma Formları ile takip edilmelidir; bu formlar yasal denetimlerde ibraz edilmesi gereken en önemli belgelerdir.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süreçlerinde atığın türü, miktarı, çıkış tarihi ve bertaraf yöntemi gibi bilgiler eksiksiz ve gerçeğe uygun şekilde sisteme işlenmelidir; hatalı bildirimler ciddi hukuki yaptırımlara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yönetimi ve İSG uzmanları, atık yönetim verilerini periyodik olarak gözden geçirmeli ve atık miktarını azaltmaya yönelik iyileştirme çalışmaları planlamalıdır; bu yaklaşım çevre performansını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name="Slide 1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Atık Bertarafında Yasal Gereklilikler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Yönetimi Yönetmeliği kapsamında, kimyasal atıkların bertarafı yasal bir zorunluluktur ve işletmeler atıklarını kaynağında azaltmakla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oluşan atıkların türüne göre ayrıştırılması, depolanması ve çevreye zarar vermeyecek şekilde bertaraf edilmesinden doğrudan sorumludur; bu süreçte yönetmelik hükümleri esas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Atıkların bertaraf süreci, hem çevresel koruma hem de çalışan sağlığı açısından kritik bir öneme sahiptir ve mevzuata uygun olmayan uygulamalar ciddi riskler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 atık yönetimi planlarını oluşturarak tüm personeli bu konuda bilgilendirmeli ve atıkların sınıflandırılması konusunda gerekli teknik donanımı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name="Slide 1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Lisanslı Firmalar ile Çalışma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ve tehlikesiz atıkların bertarafı mutlaka Çevre, Şehircilik ve İklim Değişikliği Bakanlığından lisans almış yetkili tesisler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Lisanssız firmalarla çalışmak, işletmeyi ağır idari para cezaları ile karşı karşıya bırakır ve çevresel kirlilikten kaynaklanan tüm hukuki sorumlulukları işletmenin üzerine yıkar.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 atıklarını teslim ettikleri firmanın güncel lisans belgelerini kontrol etmeli ve bu belgeleri her yıl periyodik olarak güncelleyerek dosyalarında muhafaza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Lisanslı firma seçimi, atığın türüne ve bertaraf yöntemine göre yapılmalı, firmanın kapasitesi ve teknik yeterliliği konusunda ön araştırma mutlaka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Atmosferik Gaz Ölçümü ve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çalışma başlamadan önce ve çalışma süresince sürekli olarak atmosferik gaz ölçümleri yapılmalıdır (Kimyasal Maddelerle Çalışmalarda Sağlık ve Güvenlik Önlemleri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Ölçümlerde oksijen seviyesi, yanıcı gazlar (LEL), karbonmonoksit ve hidrojen sülfür gibi toksik gazlar mutlaka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ölçüm cihazları kalibrasyonu güncel olmalı ve ölçüm cihazı kullanacak personel bu konuda yetkilendirilmiş olmalıdır; ölçüm sonuçları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Ortamda sınır değerlerin aşılması durumunda çalışma derhal durdurulmalı, alan tahliye edilmeli ve gerekli havalandırma veya temizlik işlemleri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name="Slide 1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Ulusal Atık Taşıma Formu (UATF)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atıkların tesisten çıkışından bertarafına kadar olan tüm süreçte Ulusal Atık Taşıma Formu (UATF) düzenlenmesi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form, atığın türünü, miktarını ve nihai varış noktasını belgeleyerek taşımacılık sürecinin yasal mevzuata uygun şekilde yürütülmesini ve izlenmesini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UATF, atık üreticisi, taşıyıcı firma ve bertaraf tesisi arasında dijital ortamda onaylanmalı ve tüm taraflar kendi kopyalarını sistem üzerinden saklamalıdır.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Formun eksik doldurulması veya yanlış beyan verilmesi, denetimlerde ciddi usulsüzlük olarak kabul edilir ve işletmeye yönelik hukuki yaptırımları tetikleyebilir.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name="Slide 1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Atık İzlenebilirliği ve Kayıt Tutma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 ürettikleri atıkların miktarını ve bertaraf yöntemlerini içeren yıllık atık beyanlarını sistem üzerinden düzenli olarak girmelidir.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kayıtların, Atık Yönetimi Yönetmeliği kapsamında en az beş yıl süreyle saklanması ve gerektiğinde denetimlerde ibraz edilmesi hukuki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izlenebilirliği, tesisin çevre performansını ölçmek ve yasal mevzuata uyumu kanıtlamak için kullanılan en önemli veri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eksiksiz olması, tesisin çevre ruhsatı süreçlerini hızlandırır ve olası çevre kazalarında işletmenin yasal savunma gücünü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name="Slide 1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Denetim Süreçleri ve Hukuki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Yetkili kurumlar tarafından yapılan denetimlerde, atık kayıtlarının eksiksiz ve güncel olması 6331 sayılı İş Sağlığı ve Güvenliği Kanunu gereği büyük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Denetimlerde tespit edilen usulsüzlükler, çevre mevzuatı uyarınca ciddi yaptırımlara ve tesisin faaliyetlerinin geçici veya kalıcı durdurulmasına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denetimler sırasında tüm çevre izinlerini ve atık bertaraf belgelerini eksiksiz sunmakla ve görevli personelin sorularını yanıtlamakla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 sadece ceza için değil, tesisin yasalara uyumunu ve çevreye olan etkisini iyileştirmek için bir fırsat olarak görülmelidir.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name="Slide 1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Emisyon Kontrolü ve Hava Kalitesi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Emisyon kontrolü, kimya tesislerinde atmosfere salınan gaz ve partikül maddelerin, Sanayi Kaynaklı Hava Kirliliğinin Kontrolü Yönetmeliği çerçevesinde belirlenen sınır değerlerin altında tutulmasını amaçlayan bir süreçtir.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süreç, tesisin çevreye olan etkisini minimize etmek için kaynakta azaltma, uygun arıtma teknolojileri ve düzenli izleme faaliyetlerini kapsayan bütüncül bir yaklaşımı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kalitesinin korunması, yalnızca yasal bir zorunluluk değil, aynı zamanda işletmenin çevresel sürdürülebilirlik hedeflerine ulaşması için kritik bir stratejik önceliktir.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6331 sayılı İş Sağlığı ve Güvenliği Kanunu kapsamında çalışanların ve yakın çevrenin sağlığını korumak amacıyla gerekli teknik önlemleri almakla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name="Slide 1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Baca Ölçüm Yöntemleri ve Yasal Gereklilikler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Baca gazı ölçümleri, İş Hijyeni Ölçüm, Test ve Analizi Yapan Laboratuvarlar Hakkında Yönetmelik gereğince yetkilendirilmiş kuruluşlar tarafından periyodik olarak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yöntemleri, tesisin faaliyet konusuna göre belirlenen standartlara uygun olmalı ve numuneler temsil edici koşullarda alınarak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Elde edilen veriler, tesisin emisyon izin belgesi ve çevre mevzuatında belirtilen sınır değerlerle karşılaştırılarak uygunluk değerlendirmesi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sonuçlarının raporlanması ve uygunsuzluk durumunda derhal düzeltici faaliyetlerin başlatılması, yasal sorumluluğun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name="Slide 1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Filtreleme ve Scrubber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tesislerde gazların arıtılması için kullanılan filtre ve scrubber sistemleri, Kimyasal Maddelerle Çalışmalarda Sağlık ve Güvenlik Önlemleri Hakkında Yönetmelik gereği bakımlı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Filtre sistemleri, toz ve partikülleri tutarken, scrubber üniteleri kimyasal yıkama yöntemiyle asidik veya bazik gazların nötralize edilmesini sağlayarak emisyonu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Sistemlerin verimliliği, basınç farkı ölçümleri ve düzenli temizlik periyotları ile takip edilmeli, arıza durumunda işletme prosedürleri devreye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ekipmanların etkin çalışması, hem çevresel emisyonu azaltır hem de çalışma ortamındaki hava kalitesini iyileştirerek meslek hastalıklarını önler.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name="Slide 1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Emisyon İzinleri ve Lisans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Tesislerin çevreye saldığı emisyonlar için ilgili mevzuat uyarınca emisyon izni alınması ve bu iznin periyodik olarak yenilenmesi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süreçleri, tesisin üretim kapasitesi, kullanılan hammadde türleri ve atık oluşum miktarları gibi teknik verilerin detaylı beyanına dayanır.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Çevre İzin ve Lisans Yönetmeliği ile Sanayi Kaynaklı Hava Kirliliğinin Kontrolü Yönetmeliği, tesislere belirli periyotlarla emisyon verilerini raporlama ve izleme yükümlülüğü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belgelerin eksiksiz olması, tesisin yasal faaliyetini sürdürebilmesi ve denetimlerde olumsuz sonuçlarla karşılaşmaması için temel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name="Slide 1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 Kalitesi İzleme ve Sürekli Ölçüm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Emisyon Ölçüm Sistemleri (SEÖS), baca çıkışındaki gaz değerlerini anlık olarak takip ederek tesisin yasal sınırların içinde kalmasını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sistemler, verileri dijital ortamda kaydederek olası aşım durumlarında alarm sistemlerini tetikleyebilir ve yönetime anlık raporlama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izleme, anlık kaza veya sistem arızalarının tespit edilmesinde ve çevresel risklerin hızla yönetilmesinde en etkili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 6331 sayılı İş Sağlığı ve Güvenliği Kanunu'nun gerektirdiği güvenli çalışma ortamını sağlamak amacıyla bu tür teknolojik izleme çözümlerini benimsemelidir.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name="Slide 1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Atık Su Arıtma ve Deşarj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 tesislerinde oluşan atık sular, çevresel etkileri minimize etmek amacıyla arıtma süreçlerinden geçirilmelidir; bu işlemler Su Kirliliği Kontrolü Yönetmeliği gereğince yürütülür.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Arıtma sistemi, tesisin kimyasal üretim proseslerine ve atık suyun karakteristiğine uygun olarak tasarlanmalı; arıtma verimliliği sürekli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Deşarj standartları, alıcı ortamın hassasiyetine göre belirlenir ve ilgili mevzuattaki sınır değerleri aşmamalıdır; bu değerlerin takibi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suyun arıtılması, sadece yasal bir yükümlülük değil, aynı zamanda ekosistemi korumak adına işverenin gözetme borcu kapsamındaki temel sorumluluğudur.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name="Slide 1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 Arıtma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proseslerden kaynaklanan yoğun kirlilik yüküne sahip atık sular, biyolojik arıtma sistemlerine verilmeden önce mutlaka ön arıtma aşamasından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 arıtma üniteleri (dengeleme havuzları, pH ayarlama üniteleri, yağ ayırıcılar), atık suyun karakteristik özelliklerini düzenleyerek sistemin verimli çalışmasını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atık içeren akışlar, özel ön arıtma yöntemleriyle (koagülasyon, flokülasyon veya kimyasal çöktürme) bertaraf edilerek sisteme gönderilmelidir; bu işlemler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 arıtma sistemlerinin periyodik bakımı ve işletimi, tesisin genel çevre yönetimi planının ayrılmaz bir parçasıdır; operatörler bu konuda düzenli eğitim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Tank ve Depolama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Boru Hatları ve Transfer Sistemleri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Güvenlik ve Toksikoloji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ve Solunum Koruması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ve Kimyasal Dökülme Müdahalesi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Atmosfer ve Yangın Önleme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Çevresel Riskler ve Atık Yönetimi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İzinleri ve Kontrollü Çalışma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Proses Güvenliği Yönetimi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Reaktör ve Kazan Güvenliği (6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Giriş İzin Sistemi ve Gözcü Sorumluluğu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kapalı alan çalışması için yazılı bir giriş izin belgesi düzenlenmeli ve bu belge çalışma süresince giriş noktasında görünür bir şekilde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İçeride çalışan personelle sürekli iletişim kuracak, acil durumda müdahale başlatacak ve giriş-çıkışları kayıt altına alacak bir gözcü (stand-by person) mutlaka görevlendirilmelidir.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Gözcü, içerideki çalışma koşullarını sürekli izlemeli, yetkisiz girişleri engellemeli ve acil durumda kurtarma ekibini hemen haberdar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belgesi, çalışma koşullarında bir değişiklik olduğunda (gaz değeri değişimi, işin niteliği) geçerliliğini yitirir ve yeniden düzenlenmelidir.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name="Slide 2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Deşarj Limitlerine Uyum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Tesislerden kaynaklanan atık suların kanalizasyon sistemine veya doğrudan alıcı ortama deşarjında, ilgili mevzuatta tanımlanan maksimum kirlilik parametreleri esas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Deşarj limitleri, kimyasal oksijen ihtiyacı (KOİ), biyokimyasal oksijen ihtiyacı (BOİ), askıda katı madde (AKM) ve ağır metal seviyeleri gibi kritik parametreleri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Limitlerin aşılması durumunda, kirlilik yükünü azaltıcı ek mühendislik önlemleri derhal devreye alınmalı; idari para cezaları ve yaptırımlardan kaçınmak için süreç titizlikle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Deşarj limitlerine uyum, çevre izinleri ve lisans süreçlerinin devamlılığı için temel kriterdir; bu standartlar tesisin operasyonel faaliyetlerinin yasal zeminini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name="Slide 2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Numune Alma ve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su arıtma tesislerinde çıkış suyunun kalitesi, düzenli olarak alınan numunelerle doğrulanmalı ve bu analizler akredite laboratuvarlar tarafından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Numune alma noktaları, deşarj edilen suyun temsil edilebilirliğini sağlayacak şekilde seçilmeli; otomatik örnekleme cihazları kullanılarak değişken debili atık sular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sonuçları, yasal sınır değerlerle karşılaştırılarak bir veri tabanında saklanmalıdır; bu kayıtlar, denetimler sırasında sunulmak üzere hazır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süreci, sistemdeki olası aksaklıkların erken tespiti ve arıtma performansının optimize edilmesi açısından kritik bir rol oynamaktadır; veriler yönetim sistemine entegre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name="Slide 2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Deşarj İzinleri ve Yasal Süreçler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 tesisleri, faaliyetleri gereği oluşan atık suları deşarj edebilmek için ilgili çevre otoritelerinden Deşarj İzni almak zorundadır; bu izinler belirli periyotlarla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başvurusu sürecinde, tesisin arıtma kapasitesi ve deşarj yöntemini içeren teknik raporlar sunulmalı; yasal mevzuata tam uyum gösterilmelidir.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Deşarj izni, tesisin çevreye olan yasal sorumluluğunu belgeler ve operasyonel sürekliliği sağlar; izinsiz deşarj faaliyetleri ağır hukuki yaptırımlara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Çevre izin ve lisans süreçlerinin takibi, işverenin gözetme borcu çerçevesinde çevre yönetim birimlerinin sorumluluğundadır; yasal değişiklikler sürekli olarak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name="Slide 2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Kirlilik Kaynaklarını Kontrol Etmek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 tesislerinde toprak ve yeraltı suyu kirliliği, depolama ve işleme süreçlerinde meydana gelebilecek sızıntılardan kaynaklanır; bu kirlilik ekosistemi ve insan sağlığını uzun vadede tehdit eden ciddi bir çevresel risktir.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Kirliliği önlemek adına 6331 sayılı İş Sağlığı ve Güvenliği Kanunu çerçevesinde süreç yönetimi yapılmalı; atık yönetimi ve kimyasal madde depolama sahaları, sızıntı riskini minimize edecek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maddelerin işlendiği alanlarda, kirlilik kaynağının kontrolü için teknik önlemler alınmalı; bu önlemler, kimyasalın doğasına ve toprağın geçirgenlik katsayısına göre özelleştirilerek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kimyasal madde dökülmelerine karşı periyodik eğitim almaları ve acil durum müdahale prosedürlerini bilmeleri, kirliliğin büyümeden kontrol altına alınması için hayati önem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name="Slide 2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Geçirimsizliği Sağlamak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 depolama ve işleme sahalarında zemin, sızıntıların toprağa ulaşmasını engelleyecek geçirimsiz malzeme ile kaplanmalıdır; bu malzemeler, kullanılan kimyasal maddelere karşı kimyasal dayanıklılığa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uygulamalarında beton zeminlerin üzerine epoksi kaplama veya kimyasallara dayanıklı özel membranlar serilerek geçirimsizlik seviyesi artırılmalı; çatlak ve kırık oluşumu durumunda zemin derhal onarılmalıdır.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Geçirimsiz zemin uygulamaları, yüzey sularının ve olası sızıntıların belirli toplama kanallarına yönlendirilmesini sağlayacak eğimlerle tasarlanmalı; böylece kimyasal atığın sahada yayılması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geçirimsizliğinin korunması, ilgili İSG mevzuatı gereği düzenli kontrollerle sağlanmalı; yapılan denetimlerde zemin bütünlüğü, aşınma ve kimyasal korozyon belirtileri açısından titizlikle incelenerek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name="Slide 2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Sızıntı Algılama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depolama ünitelerinde ve boru hatlarında meydana gelebilecek sızıntıların erken tespiti için otomatik algılama sistemleri kurulmalı; bu sistemler, anlık veri akışı sağlayarak olası çevre felaketlerini önlemelidir.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Sızıntı algılama sistemleri, kullanılan kimyasalın özelliğine göre gaz sensörleri, sıvı seviye dedektörleri veya basınç düşüşünü izleyen yazılımlarla desteklenmeli; sistemler düzenli olarak kalibre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Yeraltı suyu kirliliğini takip etmek amacıyla tesisin çevresine gözlem kuyuları açılmalı; bu kuyulardan periyodik olarak alınan numuneler, kirlilik parametreleri açısından analiz edilerek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Algılama sistemlerinden gelen uyarılar, acil durum ekiplerine anında iletilmeli; sistemlerin devre dışı kalması durumunda manuel kontrollerle güvenlik sürekliliği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name="Slide 2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İkincil Muhafaza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tankların ve tehlikeli atık konteynerlerinin altına yerleştirilen ikincil muhafaza sistemleri (tavalar, havuzlar), ana tankın delinmesi veya sızdırması durumunda kimyasalın çevreye yayılmasını engelleyen son savunma hattıdır.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İkincil muhafaza kapasitesi, en büyük tankın hacminin en az yüzde 110'unu alabilecek büyüklükte tasarlanmalı; böylece olası bir taşma durumunda çevresel kirlilik riski güvenli bir şekilde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Muhafaza alanlarında toplanan sızıntıların yağmur suyuyla karışmaması için alanlar üstü kapalı veya drenaj sistemlerine bağlı olmalı; toplanan atıklar, ilgili İSG mevzuatı hükümlerine uygun bertaraf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İkincil muhafaza ekipmanları, düzenli olarak temizlenmeli ve hasar kontrolü yapılmalıdır; çatlak veya sızıntı gösteren ekipmanlar derhal değiştirilmeli, muhafaza alanının her zaman boş ve hazır olması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name="Slide 2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Çevresel İzleme ve Kayıt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Çevresel izleme programı, tesis faaliyetlerinin toprak ve yeraltı suyu üzerindeki etkilerini ölçmek için düzenli periyotlarla yürütülmeli; elde edilen veriler trend analizi ile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süreçlerinde, topraktaki ağır metal, hidrokarbon ve diğer kimyasal kirletici konsantrasyonları, mevzuatta belirtilen sınır değerlerle karşılaştırılmalı; aşım durumunda düzeltici ve önleyici faaliyetler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ölçüm sonuçları, 6331 sayılı İş Sağlığı ve Güvenliği Kanunu ve ilgili çevre mevzuatı kapsamında arşivlenmeli; denetimlerde sunulmak üzere güncel kayıtlar düzenli olarak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verileri, tesis yönetiminin çevresel performansını değerlendirmesine olanak tanımalı; iyileştirme hedefleri, bu izleme sonuçlarına göre belirlenerek sürekli gelişimi destekleyen bir yapı kurulmalıdır.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name="Slide 2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Çevresel Olay Bildirim Prosedürü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Çevresel bir olay meydana geldiğinde, ilk müdahaleyi yapan personel durumu derhal sorumlu birime bildirmelidir; bu bildirim, olayın yayılmasını önlemek adına kritik bir ilk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süreci, işletme içi iletişim kanalları üzerinden yazılı veya sözlü olarak yapılmalı ve olayın yeri, zamanı ve niteliği net bir şekilde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bünyesindeki çevresel acil durum ekipleri, bildirimle birlikte olay yerine yönlendirilmeli ve önleyici müdahale prosedürleri derhal devreye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hiyerarşisi, 2872 sayılı Çevre Kanunu çerçevesinde belirlenen sorumluluklar doğrultusunda işletme yönetimine ve ilgili çevre uzmanına aktarılmalıdır.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name="Slide 2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Yasal Bildirim Yükümlülükleri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2872 sayılı Çevre Kanunu kapsamında, çevresel kirliliğe yol açabilecek önemli olayların ilgili çevre ve şehircilik il müdürlüklerine bildirilmesi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süreleri, olayın mahiyetine göre mevzuatta tanımlanmış olup, işletmelerin bu süreleri aşmaması hem hukuki hem de idari açıdan büyük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Çevresel kaza tanımı, sadece büyük ölçekli sızıntıları değil, çevre standartlarını aşan emisyonları veya deşarjları da kapsayacak şekilde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çevresel olayların bildirim süreçlerini şeffaf bir şekilde yönetmekle ve denetimlerde gerekli kayıtları sunmakla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ve Kurtarma Planı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 çalışmalarında, acil durum ve kurtarma planı çalışma başlamadan önce hazırlanmalı ve tüm ekip üyelerine tatbikatla gösterilmelidir (İşyerlerinde Acil Durumlar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planı, içerideki çalışanın tahliyesi için gerekli ekipmanları (üç ayak, kurtarma vinci, sedye, temiz hava solunum cihazı)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ekibi, müdahale için yeterli eğitime ve donanıma sahip olmalı; acil durumda dışarıdan müdahale edebilecek şekilde hazır beklemelidir.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operasyonları, kurtaranın da tehlikeye girmeyeceği güvenli bir yöntemle planlanmalı ve iletişim araçları her zaman çalışır durumda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name="Slide 2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Kök Neden Analizi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Meydana gelen çevresel olayın tekrarlanmaması için kök neden analizi yapılarak olayın temel kaynağına inilmesi gerekmektedir; bu analiz süreci tarafsız bir ekip tarafından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Balık kılçığı diyagramı veya 5 Neden metodu gibi teknikler kullanılarak, olayı tetikleyen insan, makine, yöntem veya çevre faktörleri detaylıca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sürecinde olay anındaki tüm veriler, saha notları ve kamera kayıtları gibi kanıtlar titizlikle toplanarak objektif bir değerlendirme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Kök neden analizi, sadece hatayı bulmak için değil, sistemdeki zayıf halkaları güçlendirmek için bir fırsat olarak görülmelidir.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name="Slide 2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Aksiyon Planı ve İyileştirme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sonucunda belirlenen kök nedenlere yönelik düzeltici ve önleyici faaliyetler, zaman çizelgesi ve sorumlu kişiler atanarak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İyileştirme süreçlerinde, benzer olayların tekrar yaşanmaması için mühendislik önlemleri idari önlemlerin üzerinde tutulmalı ve teknik çözümler geliştirilmelidir.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Planlanan aksiyonların etkinliği, uygulama sonrası periyodik kontrollerle izlenmeli ve hedeflenen risk azaltımına ulaşıldığı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İyileştirme planları, Atık Yönetimi Yönetmeliği gereklilikleri ile uyumlu olmalı ve işletmenin genel çevre yönetimi hedefleriyle bütünleşik yürütülmelidir.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name="Slide 2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Dokümantasyon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Çevresel olaylara ilişkin tüm bildirimler, analiz raporları ve tamamlanan iyileştirme çalışmaları, işletme kayıtlarında düzenli bir şekilde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dokümantasyon, olası denetimlerde yasal uyumluluğun kanıtı olarak sunulmalı ve kurumsal hafızanın korunması için arşivlenmelidir.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İstatistiksel raporlama yapılarak, yıl bazında meydana gelen çevresel olayların trendleri izlenmeli ve genel güvenlik performansının iyileştirilmesinde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güncelliği ve doğruluğu, çevre yönetim sisteminin sürekliliği açısından kritik bir göstergedir ve periyodik olarak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name="Slide 2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İzin Türleri ve Uygulama Alanları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iş izinleri, kaynak, taşlama veya kesme gibi ateşli işlemleri kapsar; bu izin türünde yangın riski en üst seviyededir ve çevredeki yanıcı maddelerin uzaklaştırılması veya korunması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iş izinleri, mekanik bakım veya boru hattı müdahaleleri gibi enerji kaynaklı tehlikeleri barındıran işlemler için kullanılır; enerji izolasyonu (LOTO) bu izin türünün en kritik bileşenidir.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 izinleri, tanklar, reaktörler veya tünel gibi kısıtlı giriş çıkışa sahip yerler için düzenlenir; atmosferik ölçümler (oksijen, yanıcı gaz, toksik gaz) sürekli izlenerek çalışma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izinleri, düşme riski olan iki metre ve üzeri seviyelerdeki işler için gereklidir; yapı işlerinde iş sağlığı ve güvenliği yönetmeliği uyarınca toplu koruma tedbirleri önceliklidir.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name="Slide 2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Öncesi Kontrol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öncesi risk değerlendirmesi, 6331 sayılı İş Sağlığı ve Güvenliği Kanunu gereği sahadaki güncel tehlikelerin belirlenmesi için mutlaka yerinde yapılmalı ve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izolasyonu prosedürleri (LOTO), tüm mekanik ve elektriksel enerji kaynaklarının fiziksel olarak kilitlenmesini ve etiketlenmesini içerir; enerjinin kesildiğinden emin olunmadan asla çalışmaya başlanmamalıdır.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(KKD) seçimi, yapılacak işin risklerine uygun olarak belirlenmeli ve çalışanların bu donanımları doğru kullanıp kullanmadığı izin veren yetkili tarafından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planı, çalışma alanı için özel olarak gözden geçirilmeli; kaçış yolları, toplanma alanları ve yangın söndürme ekipmanlarının erişilebilirliği saha kontrol listesi ile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name="Slide 2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Yetkili Onay ve İmza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veren makam, işin tehlike sınıfına göre belirlenmiş yetkili İSG uzmanı veya ilgili bölüm amiri olmalı; bu kişi saha denetimini bizzat yaparak izin formunu onaylamalıdır.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Onay süreci, sadece kağıt üzerinde değil, sahadaki tüm güvenlik önlemlerinin (havalandırma, bariyerler, izolasyon) fiilen alındığının doğrulanması ile tamamlanmalıdır; eksik önlem varsa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formları, hem işi yapan ekibin sorumlusu hem de izin veren yetkili tarafından imzalanmalı; bu imza, güvenlik kurallarına uyulacağının karşılıklı taahhüdünü temsil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İptal yetkisi, çalışma sırasında koşulların değişmesi veya beklenmedik bir tehlike oluşması durumunda, sahada bulunan herhangi bir çalışana veya denetleyiciye verilmelidir; güvenlikte hiyerarşi yoktur.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name="Slide 2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İzin Kapsamı ve Geçerlilik Süreleri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izinleri, genellikle vardiya süresi ile sınırlı tutulmalı; vardiya değişimi olduğunda izin geçerliliğini yitirmeli ve yeni ekip için yeniden değerlendirme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kapsamı, izin formunda belirtilen iş tanımı ile kesinlikle sınırlı olmalı; formda yer almayan ek işler için yeni bir risk değerlendirmesi ve izin süreci işletilmelidir.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 uzatımı gerektiren durumlarda, çalışma sahası tekrar denetlenmeli ve izin veren yetkilinin onayı ile form güncellenmelidir; süresi dolmuş izinlerle çalışmak ciddi bir ihlaldir.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durdurulması gereken durumlar (beklenmedik hava değişimi, ekipman arızası, gaz sızıntısı), iznin otomatik olarak askıya alınmasını gerektirir ve süreç başa dönmelidir.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name="Slide 2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Arşivleme Yükümlülükleri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izin formları, 6331 sayılı İş Sağlığı ve Güvenliği Kanunu kapsamında yapılan çalışmaların yasal kanıtı niteliğindedir ve belirlenen süreler boyunca düzenli olarak dosyalanmalıdır.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yapılan denetimlerde, geçmişe dönük iş izin formları, risk değerlendirmesi ile uyumlu olup olmadığı açısından incelenir; bu nedenle formların eksiksiz doldurulması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İstatistiki verilerin oluşturulması, hangi iş türlerinde daha fazla kaza riski yaşandığını anlamamızı sağlar; form üzerindeki bilgiler bu analizler için temel veri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formları ve ekleri (ölçüm raporları, kontrol listeleri), işyerinde kolay erişilebilir bir şekilde arşivlenmeli; gerektiğinde İSG kurulu veya denetçilerle paylaşılmaya hazır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name="Slide 2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LOTO Prosedürü ve Enerji İzolasyonu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LOTO (Lock Out Tag Out), bakım ve onarım sırasında ekipmanın enerjisinin kesilmesini ve kaza riskinin ortadan kaldırılmasını sağlayan sistematik bir güvenlik yöntemidir; İş Ekipmanlarının Kullanımında Sağlık ve Güvenlik Şartları Yönetmeliği gereğince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izolasyonu, elektriksel, mekanik, hidrolik veya pnömatik enerji kaynaklarının fiziksel olarak kesilmesini ve yeniden devreye alınamayacak şekilde sabitlenmesini ifade eder; bu adım, tehlikeli enerjinin serbest kalmasını önlemek için temel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enerji kaynakları belirlenmeli ve izolasyon noktaları, ekipman üzerindeki etiketleme şemalarıyla uyumlu olacak şekilde işaretlenmelidir; hatalı izolasyon, ciddi yaralanmalara ve ekipman hasarlarına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enerji izolasyonu ile ilgili prosedürleri yazılı hale getirmeli ve bu prosedürlerin sahada çalışan herkes tarafından eksiksiz anlaşılmasını sağlamalıdır; izolasyon süreci başlamadan önce ilgili tüm çalışanlar bilgilendirilmelidir.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name="Slide 2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Kilitleme ve Etiketleme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 cihazları (kilitler), enerji kesme mekanizmasını fiziksel olarak kilitli konumda tutmak amacıyla kullanılır; her kilidin tek bir anahtarı olmalı ve bu anahtar sadece ilgili bakım personeli tarafından taşınmalıdır.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Etiketleme, kilitlenen ekipmanın üzerine uyarı mesajı yazılmasını sağlar; bu etiketler, 'Çalışma var, çalıştırmayın' gibi net ifadeler içermeli ve çalışanın adını, soyadını ve tarih bilgisini mutlaka taşımalıdır.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Etiketler, kilitlerin yerine geçmez; sadece bir bilgilendirme aracıdır. Kilitler, fiziksel bir engel oluştururken, etiketler ise görsel bir uyarı sağlar; ikisi birlikte kullanıldığında tam koruma sağlanır.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 ve etiketlerin hasar görmesi durumunda derhal yenileri ile değiştirilmeli ve bu ekipmanların kaybolması veya yetkisiz kişilerce açılması kesinlikle yasaklanmalıdır; KKD kullanımı da bu süreçte ihmal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Yöntemleri ve Hava Kalitesi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alanlardaki hava kalitesini korumak için mekanik havalandırma sistemleri kullanılmalı ve temiz hava girişi sağlanmalıdır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ortamdaki kirleticileri uzaklaştıracak veya taze havayı çalışma noktasına ulaştıracak şekilde verimli bir şekilde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boyunca havalandırma sürekli aktif tutulmalı; sistemin durması veya arıza yapması durumunda çalışma hemen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borularının tıkanmaması ve temiz hava akışının kesilmemesi için düzenli kontroller yapılmalı, egzoz gazlarının çalışma alanına geri dönmediğinden emin olunmalıdır.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name="Slide 2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Çoklu Enerji Kaynaklarının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Birçok endüstriyel makine, birden fazla enerji kaynağına (elektrik, buhar, basınçlı hava, kimyasal akış vb.) sahiptir; tüm bu kaynaklar için ayrı ayrı izolasyon ve kilitleme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kaynaklarının listelendiği bir 'Enerji Kontrol Tablosu' oluşturulmalıdır; bu tablo, her bir enerji kaynağının kapatılacağı vana veya şalterin yerini göstermelidir.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Kalan enerjinin boşaltılması süreci (rezidüel enerji tahliyesi) hayati önem taşır; basınçlı hatların havası boşaltılmalı, elektrik kondansatörleri deşarj edilmeli ve hareketli parçalar desteklenerek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çerçevesinde, çoklu enerji kaynaklarına sahip sistemlerin periyodik kontrolleri ve izolasyon testleri yetkili kişilerce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name="Slide 2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İzolasyonu Doğrulama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 ve etiketleme işlemleri tamamlandıktan sonra, enerjinin gerçekten kesildiğinden emin olmak için doğrulama testi yapılmalıdır; bu adım, sistemin 'sıfır enerji' durumuna ulaştığını kanıtlar.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Doğrulama aşaması, makineyi çalıştırmayı deneyerek veya uygun ölçüm cihazları (multimetre, basınç göstergesi vb.) kullanarak gerçekleştirilir; ölçüm cihazları her kullanımdan önce sağlamlığı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Doğrulama sırasında makinenin normal çalışma düğmesine basılmalı, ancak makinenin çalışmadığından emin olunmalıdır; eğer makine çalışırsa, izolasyon işlemi hatalıdır ve sürece en baştan başlanmalıdır.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Doğrulama testi, sadece eğitimli ve yetkili personel tarafından yapılmalıdır; doğrulama yapılmadan kesinlikle bakım veya onarım faaliyetlerine başlanmamalıdır.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name="Slide 2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Grup Kilitleme Sistemleri ve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çalışmalarında birden fazla kişinin aynı ekipman üzerinde çalışması durumunda, grup kilitleme sistemleri (çoklu kilit adaptörleri) kullanılmalıdır; bu sistem, herkesin kendi kilidini takmasına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Grup kilitleme sayesinde, son kilit açılana kadar ekipmana enerji verilmesi engellenir; her bir çalışanın güvenliği, kendi taktığı kilit ile doğrudan ilişkilendirilmiştir.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Vardiya değişimlerinde grup kilitleme prosedürü titizlikle uygulanmalıdır; işi devralan kişi kendi kilidini takmadan, devreden kişi kendi kilidini kesinlikle sökmemelidir.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Grup kilitleme süreci, 6331 sayılı İş Sağlığı ve Güvenliği Kanunu kapsamındaki işverenin gözetim yükümlülüğünün bir parçasıdır; sorumluluklar açıkça tanımlanmalı ve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name="Slide 2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Ölçüm Cihazlarının Çalışma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Portatif gaz dedektörleri, yanıcı gazlar (LEL), oksijen (O2), hidrojen sülfür (H2S) ve karbonmonoksit (CO) seviyelerini eş zamanlı ölçen hassas elektronik cihazlardır.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 elektrokimyasal ve katalitik sensör teknolojileri kullanarak gaz konsantrasyonlarını tespit eder; bu ölçümler, çalışma ortamındaki görünmez tehlikeleri somut veriye dönüştürerek çalışan güvenliğini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kapalı alanlar gibi riskli bölgelere giriş yapmadan önce ortam havasının uygunluğu mutlaka ölçülmeli ve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Monitörlerin kullanımı sırasında sensörlerin zehirlenmesine neden olabilecek silikon veya kükürtlü bileşiklerden uzak tutulması, cihazın ömrünü ve ölçüm hassasiyetini korumak için kritik bir teknik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name="Slide 2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Kalibrasyon Süreçleri ve Yasal Gereklilikler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Kalibrasyon, gaz ölçüm cihazının sensörlerinin bilinen konsantrasyondaki test gazlarıyla karşılaştırılarak doğruluğunun ayarlanması işlemidir; cihazın hatalı ölçüm yapmasını engellemek için periyodik olarak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Üretici talimatlarına göre belirlenen periyotlarda (genellikle altı ayda bir) yetkili servis veya kalibrasyon laboratuvarları tarafından gerçekleştirilen bu işlem, cihazın yasal mevzuata uygunluğunu belgelemektedir.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Kalibrasyon kaydı tutulmayan cihazların sahada kullanılması, iş güvenliği denetimlerinde uygunsuzluk teşkil eder ve ciddi kaza risklerine karşı korunmasız bir çalışma ortamı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Kalibrasyon süresi dolan veya hata veren cihazlar, teknik bakım birimine teslim edilmeli; onarım süreci tamamlanmadan hiçbir şekilde çalışma sahasında kullanılmamalıdır.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name="Slide 2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Ölçüm ve Ortam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 gaz birikme riski bulunan durumlarda, ölçüm sadece giriş anında değil, çalışma süresince belirli aralıklarla veya sürekli olarak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ölçüm yapan cihazlar, ortamdaki ani gaz değişimlerini anlık olarak takip ederek, çalışanları maruziyet başlamadan önce görsel ve işitsel alarmlarla uyarır.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 çalışmalarında, cihazlar çalışanın solunum bölgesine yakın bir noktada taşınmalı veya ortamda gaz birikmesi muhtemel bölgelere sabitlenerek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ölçüm kayıtları, iş güvenliği uzmanları tarafından izlenmeli ve operasyonel süreçlerdeki risk trendlerini belirlemek için periyodik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name="Slide 2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Alarm Eşiği ve Acil Durum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monitörlerinde alarm eşikleri, düşük ve yüksek seviyeler olmak üzere iki kademeli olarak ayarlanır; bu değerler, maruziyet limitlerine göre teknik literatürle uyumlu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LEL (alt patlama limiti) için alarm eşiği genellikle %10 seviyesinde ayarlanırken, O2 için %19.5 (düşük) ve %23.5 (yüksek) değerleri standart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durumunda, çalışanların hiçbir gecikme yaşanmadan çalışma alanını terk etmesi ve acil durum tahliye planına uygun şekilde güvenli bölgeye geçmesi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seviyelerinin yanlışlıkla değiştirilmesini engellemek için cihazlarda şifreli koruma kullanılmalı ve yalnızca yetkili İSG personeli tarafından bu değerlere müdahale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name="Slide 2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Bump Test Uygulamaları ve Doğrulama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Bump test, cihazın sensörlerinin gazı algılayıp algılamadığını ve alarmların çalışıp çalışmadığını kontrol etmek için yapılan basit ve hızlı bir işlevsellik testidir.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Kalibrasyondan farklı olarak bump test, cihazın tam doğruluğunu ölçmez; sadece cihazın gazı tespit ettiğini ve uyarı sistemlerinin aktif olduğunu doğrular.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operasyonlar öncesinde, cihazın her açılışında veya şüpheli durumlarda yapılması gereken bu test, cihaz güvenilirliğini teyit eden en temel saha uygulamasıdır.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Bump testi geçemeyen cihazlar, sensör hassasiyetini kaybetmiş kabul edilmeli ve cihaz tam kalibrasyon işlemine tabi tutulana kadar kullanımdan çekilmelidir.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name="Slide 2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Yüklenici Yönetimi ve Temel Saha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Yüklenicilerin sahaya girişinden önce İSG yeterliliklerinin değerlendirilmesi, 6331 sayılı İş Sağlığı ve Güvenliği Kanunu uyarınca işverenin temel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Yüklenici personeli, sahadaki tüm İSG kurallarına uymakla yükümlüdür; kuralların ihlali durumunda uygulanacak yaptırımlar sözleşme aşamasında netleştirilmelidir.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girişlerinde kişisel koruyucu donanım (KKD) kullanımı zorunludur; uygun olmayan kıyafet veya ekipmanla çalışmaya kesinlikle müsaade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Yüklenici faaliyetleri, Yapı İşlerinde İş Sağlığı ve Güvenliği Yönetmeliği kapsamında planlanmalı ve sahadaki asıl işveren ile uyumlu şekilde yürütülmelidir.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name="Slide 2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Yüklenici Oryantasyon Eğitimleri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sahaya yeni gelen her yüklenici çalışanı zorunlu İSG oryantasyon eğitiminden geçmelidir.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Oryantasyon eğitimi, sahanın özel risklerini, acil durum çıkışlarını, toplanma alanlarını ve kullanılacak ekipmanların güvenli çalışma prosedürlerini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Eğitimin başarıyla tamamlandığına dair belgeler kayıt altına alınmalı ve personelin saha giriş kartları bu eğitim tamamlandıktan sonra aktif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süreci, teorik bilgiyle sınırlı kalmamalı; sahadaki gerçek tehlikeler ve alınması gereken önlemler görsel veya uygulamalı yöntemlerle pekiştirilmelidir.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Statik Elektrik ve Potansiyel Dengeleme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elektrik, iki yalıtkan veya iletken yüzeyin sürtünmesi veya ayrılması sonucu yük dengesizliği ile oluşur; bu durum kimya tesislerinde yanıcı buharla birleştiğinde ciddi patlama riskine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 uyarınca, tüm metalik ekipmanlar, tanklar ve boru hatları elektriksel olarak birbirine bağlanmalı (bonding) ve topraklanmalıdır.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Bonding uygulaması, farklı iletken parçalar arasında potansiyel fark oluşmasını engelleyerek ark atlamalarını (kıvılcım) önleyen kritik bir koruma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sistemi, biriken statik yükü doğrudan toprağa aktararak ekipman üzerindeki gerilimi sıfırlamalı ve sürekli bir iletkenlik yolu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name="Slide 2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İzin Sistemi ve Kontrollü Çalışma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sıcak çalışma veya kapalı alanlarda çalışma gibi yüksek riskli faaliyetler, mutlaka yazılı iş izin sistemi ile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izin formları çalışmanın yapılacağı gün ve saat dilimini, gerekli önlemleri ve sorumlu kişileri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süreci, risk değerlendirmesi yapılmış çalışma alanlarında, gerekli toplu koruma önlemleri alınmadan kesinlikle başlatılmamalıdır.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izni veren yetkili kişi, sahadaki güvenlik önlemlerinin eksiksiz olduğunu doğrulamadan çalışmaya onay vermemeli ve süreci yakından takip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name="Slide 2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Denetim ve Saha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yüklenicilerin faaliyetlerini düzenli aralıklarla denetlemek ve uygunsuzlukları gidermekle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denetimleri, sadece kural ihlallerini tespit etmek değil, aynı zamanda güvenli çalışma kültürünü yaygınlaştırmak amacıyla eğitici bir yaklaşımla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uygunsuzluklar için düzeltici ve önleyici faaliyetler (DÖF) başlatılmalı, riskin devam ettiği durumlarda çalışma derhal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sonuçları, performans takibi amacıyla raporlanmalı ve yüklenici ile yapılan periyodik değerlendirme toplantılarında gündeme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name="Slide 2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Koordinasyon ve İletişim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Birden fazla yüklenicinin aynı sahada çalıştığı durumlarda, Yapı İşlerinde İş Sağlığı ve Güvenliği Yönetmeliği uyarınca koordinasyonun sağlanması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Yükleniciler arası iş birliği, faaliyetlerin çakışmasını engellemek ve ortak risk alanlarını yönetmek için günlük veya haftalık koordinasyon toplantıları ile sürdürülmelidir.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kopukluğu, ciddi iş kazalarına yol açabileceği için tüm yüklenicilerin acil durum planlarına ve ortak güvenlik politikalarına erişimi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Koordinasyon süreçlerinde, asıl işveren veya proje müdürü, tüm tarafların İSG kurallarına uyumunu izlemek ve gerekli yönlendirmeleri yapmakla görevlidir.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name="Slide 2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SIMOPS Risk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SIMOPS (Eş Zamanlı İşler), aynı sahada birden fazla operasyonun yürütülmesi olup, risklerin toplam etkisini değerlendirmek için özel bir analiz gerektirir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süreci, her bir işin bağımsız risklerinin yanı sıra, bu işlerin birbirini nasıl etkileyeceğini (etkileşim analizi) mutlaka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sırasında, bir işin tetikleyebileceği ikincil tehlikeler (örneğin sıcak çalışma sırasında çıkan kıvılcımın yanındaki kimyasal tankı etkilemesi)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bu değerlendirme tüm ekiplerin katılımıyla yapılmalı ve saha riskleri güncel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name="Slide 2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Çakışma Analizi ve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Çakışma analizi, farklı iş gruplarının aynı alanda bulunmasının yarattığı tehlike potansiyelini belirlemek için kullanılan sistematik bir yaklaşımdır.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yüksek riskli işlerin (yüksekte çalışma, sıcak çalışma, kapalı alan girişi) zamanlamaları, birbirini tehlikeye atmayacak şekilde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Çakışma matrisi kullanılarak, hangi işlemlerin aynı anda yürütülmesinin kesinlikle yasak olduğu veya hangi ek önlemlerle yürütülebileceği netleştirilmelidir.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analiz, acil durum senaryolarını da içermeli; bir kaza anında diğer ekiplerin tahliyesinin nasıl etkileneceği önceden öngörülmelidir.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name="Slide 2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Koordinasyon ve İletişim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Eş zamanlı işlerde başarı, ekipler arasındaki kesintisiz koordinasyon ve bilgi akışına bağlıdır; bu süreç İSG mevzuatı kapsamında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saha toplantıları ve vardiya devir teslimlerinde, devam eden tüm işlerin durumu ve diğer ekipler üzerindeki etkileri detaylıca tartışılmalıdır.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Ortak bir iletişim protokolü kullanılarak, bir ekipte meydana gelen aksaklık anında tüm sahanın bilgilendirilmesi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Koordinasyon eksikliği ciddi kazalara yol açabileceğinden, tüm saha çalışanları birbirlerinin faaliyetlerinden haberdar olmalı ve güvenli çalışma alanları sınırlandırılmalıdır.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name="Slide 2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İzin Uyumu ve Onay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izin sistemi, eş zamanlı işlerin güvenli yönetimindeki en kritik araçtır ve çalışma başlamadan önce tüm izinlerin birbiriyle uyumlu olması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veren makam, aynı saha için düzenlenen farklı izinlerin (örneğin aynı anda vinç çalışması ve kaynak işi) çakışmadığından emin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formları üzerinde, işin riskleri, gerekli KKD'ler ve diğer ekiplerle etkileşim noktaları açıkça belirtilmeli; onay süreci bu detaylar üzerinden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süresi dolan veya risk profili değişen işler için çalışmalar derhal durdurulmalı, izinler yeniden değerlendirilerek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name="Slide 2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Gözcü ve Saha Denetimi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Eş zamanlı işlerde görevlendirilen gözcü, sadece kendi ekibini değil, çalışma alanındaki diğer etkileşimleri de izlemekle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Gözcünün temel görevi, tehlikeli durum oluştuğunda çalışmayı derhal durdurma yetkisini kullanmak ve ekipleri güvenli alana yönlendirmektir.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Gözcü, iletişim araçlarına tam erişime sahip olmalı ve diğer ekiplerin gözcüleri ile sürekli temas halinde kalarak sahadaki durumu kontrol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 yüksekte çalışma veya sıcak çalışma gibi kritik işlerde gözcünün bulunması yasal ve operasyonel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name="Slide 2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İzni Denetimleri ve Uygunsuzluk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izin sistemi, yüksek riskli operasyonların güvenli yürütülmesini sağlayan idari bir kontrol mekanizmasıdır; çalışma öncesi tüm risklerin belirlenmesi ve önlemlerin alınması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izni denetimleri, izin formunda belirtilen kontrol listesinin sahada fiilen uygulanıp uygulanmadığını doğrulamak amacıyla yapılır; bu denetimler proaktif bir yaklaşım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Uygunsuzluk tespiti durumunda, çalışma derhal durdurulmalı ve risk bertaraf edilmeden işleme izin verilmemelidir; 6331 sayılı İş Sağlığı ve Güvenliği Kanunu işverene bu sorumluluğu yükler.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Uygunsuzluk yönetimi kapsamında tespit edilen her aksaklık, kök neden analizi yapılarak kayıt altına alınmalı ve benzer durumların tekrarı önlenmelidir.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name="Slide 2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Saha Kontrolü ve Güvenlik Doğrulaması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kontrollerinde, ekipmanların periyodik muayenelerinin yapıldığı ve İş Ekipmanlarının Kullanımında Sağlık ve Güvenlik Şartları Yönetmeliği uyarınca uygun olduğu teyit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ortam ölçümleri (gaz, toz, gürültü) izin öncesinde yapılmalı ve sınır değerlerin üzerinde bir risk varsa teknik mühendislik önlemleriyle ortam güvenli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(KKD) kullanımı, Kişisel Koruyucu Donanımların İşyerlerinde Kullanılması Hakkında Yönetmelik gereği, belirlenen risklere uygun ve tam donanımlı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denetimlerinde çalışanların işe başlamadan önce aldığı İSG eğitimleri ve özel görev talimatları (örneğin yüksekte çalışma eğitimi) mutlaka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Kontrollü Yük Boşaltma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boşaltma prosedürleri, biriken enerjinin kontrollü bir şekilde düşük dirençli hatlar üzerinden toprağa iletilmesini hedefler; bu süreçte ani boşalmalardan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kabloları ve maşaları düzenli olarak korozyon ve kopukluk açısından kontrol edilmeli, yüksek direnç gösteren bağlantılar derhal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 kapsamında, topraklama direnci değerleri periyodik olarak ölçülmeli ve yönetmelikte belirtilen sınır değerlerin altında kalması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 yük boşaltma işlemi sırasında iletken ayakkabı veya ekipman kullanarak vücutlarındaki statik yükü deşarj etmeli, çalışma ortamındaki nem seviyesini kontrol altında tutmalıdır.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name="Slide 2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İzin Kapatma ve Operasyonel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izni, çalışma tamamlandığında veya süresi dolduğunda mutlaka yetkili bir personel tarafından kapatılmalıdır; izni kapatılmamış bir çalışma, saha güvenliği açısından büyük bir zaafiyettir.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sonrası alanın temizliği ve düzeni, 6331 sayılı İş Sağlığı ve Güvenliği Kanunu ve genel İSG prensipleri gereği eski haline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kapatma aşamasında, yapılan işin çevredeki diğer operasyonları etkileyip etkilemediği ve sistemin normal çalışma koşullarına dönüp dönmediği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çalışma tamamlanmamışsa, alanın güvenli bir şekilde terk edildiğinden ve yetkisiz kişilerin girmesinin engellendiğinden emin olunmalıdır.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name="Slide 2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Düzeltici ve Önleyici Faaliyetler (DÖF)</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İzni denetimleri sırasında tespit edilen uygunsuzluklar için İş Sağlığı ve Güvenliği Risk Değerlendirmesi Yönetmeliği çerçevesinde DÖF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DÖF süreci, hatanın nedenini ortadan kaldırmaya yönelik kalıcı çözümler üretmeyi amaçlar; sadece semptomu değil, kök nedeni hedeflemelidir.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uyarınca, tekrarlayan uygunsuzluklar kurul gündemine taşınmalı ve kurumsal iyileştirme kararları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Başlatılan faaliyetlerin etkinliği, belirlenen süre sonunda takip edilmeli ve riskin kabul edilebilir seviyeye indiği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name="Slide 2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İdari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iş izni süreçleri, denetim kayıtları ve DÖF formları, mevzuatın öngördüğü süre boyunca arşivlenmelidir; bu kayıtlar yasal denetimlerde temel kanıttır.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düzenli tutulması, Çalışanların İş Sağlığı ve Güvenliği Eğitimlerinin Usul ve Esasları Hakkında Yönetmelik gereği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kayıt sistemleri, verilerin analiz edilmesini ve trendlerin (en sık kaza/uygunsuzluk türleri) izlenmesini kolaylaştırarak idari denetimlerde şeffaflık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denetimlerde, kayıtların geriye dönük izlenebilirliği işverenin yasal sorumluluğunu kanıtlama noktasında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name="Slide 2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Proses Tehlike Analizi ve HAZOP Yöntemi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PHA, kimyasal proseslerdeki riskleri sistematik olarak tanımlayan bir yöntemdir; Büyük Endüstriyel Kazaların Önlenmesi ve Etkilerinin Azaltılması Hakkında Yönetmelik kapsamında kritik bir süreçtir.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HAZOP, bir sistemin tasarım niyetinden sapmalarını inceleyen yapılandırılmış bir metodolojidir; prosesin tüm aşamalarında potansiyel tehlike kaynaklarını belirlemeyi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Yöntem, prosesin güvenli çalışmasını sağlamak için tehlikelerin önceden tespit edilmesini gerektirir; bu sayede kazaların gerçekleşmeden önce önlenmesi mümkün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HAZOP çalışmaları, prosesin tüm teknik verileri ve operasyonel geçmişi göz önünde bulundurularak gerçekleştirilmeli; çalışma sırasında tüm güvenlik önlemleri titizlikle incelenmelidir.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name="Slide 2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Proseslerde Sapma Analizi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Sapma analizi, proses parametrelerinin (basınç, sıcaklık, akış hızı) tasarım niyetinden farklılaşması durumunda ortaya çıkan riskleri değerlendirir; bu süreç tehlikelerin belirlenmesinde temel yapı taşıdır.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sırasında her bir proses hattı veya düğüm noktası ayrı ayrı ele alınır; tasarım niyeti ile gerçek çalışma koşulları arasındaki farklar teknik belgeler üzerinden karşılaştırılır.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Meydana gelebilecek sapmaların fiziksel sonuçları (patlama, sızıntı, yangın) detaylıca analiz edilmelidir; bu analizler İş Sağlığı ve Güvenliği Risk Değerlendirmesi Yönetmeliği çerçevesinde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Sapmaların nedenleri (mekanik arıza, insan hatası, kontrol sistemi hatası) belirlenerek riskin gerçekleşme olasılığı ve şiddeti üzerinde durulur; böylece gerekli önlemlerin önceliği belirlenir.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name="Slide 2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HAZOP Çalışmasında Kılavuz Kelimeler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Kılavuz kelimeler (daha az, daha fazla, hiç, tersi, başka), proses parametrelerine uygulanarak sistemdeki potansiyel sapmaların sistematik bir şekilde sorgulanmasını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kelimeler sayesinde, tasarımcıların veya operatörlerin gözden kaçırabileceği beklenmedik durumlar mantıksal bir çerçevede gün yüzüne çıkarılır; böylece kapsamlı bir risk analizi yapılır.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Örneğin, akış parametresine hiç kelimesi uygulandığında, hattın tıkanması veya pompanın durması gibi senaryolar incelenir; bu durum prosesin güvenliğine etkileri açısından değerlendirilir.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Kılavuz kelimelerin seçimi, tesisin karmaşıklığına ve prosesin türüne göre uzman ekip tarafından belirlenmelidir; kelimelerin doğru kullanımı analizin kalitesini doğrudan etkiler.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name="Slide 2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Aksiyon Takip ve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HAZOP çalışması sonucunda belirlenen her bir risk için gerekli aksiyon planları oluşturulmalıdır; bu planlar, tehlikenin bertaraf edilmesi veya minimize edilmesi için somut adımlar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Aksiyonların uygulanmasından sorumlu kişiler ve tamamlanma tarihleri net bir şekilde belirlenmeli; süreç, İş Güvenliği Uzmanlarının Görev, Yetki, Sorumluluk ve Eğitimleri Hakkında Yönetmelik gereği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aksiyonlar, riskin kabul edilebilir seviyeye çekilmesi için mühendislik önlemleri veya idari prosedür değişikliklerini kapsamalı; yapılan iyileştirmelerin doğrulanması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Aksiyon takip sistemi, tüm güvenlik iyileştirmelerinin zamanında yerine getirilmesini sağlar; tamamlanmayan aksiyonlar, tesisin güvenli işletimi için ciddi bir risk faktörü oluşturmaya devam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name="Slide 2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Çok Disiplinli Ekip Yapısı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HAZOP çalışmaları, prosesin farklı yönlerine hakim uzmanlardan oluşan çok disiplinli bir ekip tarafından yürütülmelidir; bu ekipte süreç mühendisi, bakım uzmanı ve iş güvenliği uzmanı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üyeleri, prosesin teknik detaylarına, operasyonel zorluklarına ve geçmiş kaza raporlarına hakim olmalıdır; kolektif bilgi birikimi analizin doğruluğunu ve verimliliğini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mevzuatı gereği, ekipte yer alan kişilerin görev ve sorumlulukları net tanımlanmalı; İş Sağlığı ve Güvenliği Hizmetleri Yönetmeliği doğrultusunda yetkinlikleri analiz için yeterli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Farklı disiplinlerden gelen bakış açıları, tehlikelerin daha geniş bir perspektiften değerlendirilmesini sağlar; böylece tek taraflı bir analizden kaçınılarak güvenlik en üst düzeye çıkarılır.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name="Slide 2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Kritik Proses Parametrelerinin İzlenmesi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sıcaklık, seviye ve akış gibi kritik parametreler, kimyasal proseslerin kararlılığını belirleyen temel değişkenlerdir; bu değerlerin anlık takibi, Büyük Endüstriyel Kazaların Önlenmesi ve Etkilerinin Azaltılması Hakkında Yönetmelik gereği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Sensörlerin ve ölçüm cihazlarının periyodik kalibrasyonu, verilerin doğruluğunu garanti altına alarak hatalı okumalardan kaynaklanabilecek operasyonel riskleri en aza indirir.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Proses kontrol sistemlerinde (DCS/PLC) parametrelerin sürekli izlenmesi, sapmaların erken teşhis edilmesini sağlayarak olası tehlikelerin kaynağında müdahale edilmesine imkan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sistemlerinde yedeklilik (redundancy) ilkesi benimsenmeli; kritik ölçüm noktalarında bağımsız yedek sensörler kullanılarak tek nokta hata riskleri bertaraf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name="Slide 2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Alarm Yönetimi ve Önceliklendirme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sistemleri, operatörleri proses sapmaları konusunda uyaran kritik güvenlik katmanlarıdır; ancak gereksiz ve düşük öncelikli alarmlar, 'alarm yorgunluğu' yaratarak önemli ikazların gözden kaçmasına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Alarmlar, risk derecelerine göre sınıflandırılmalı ve operatörün müdahale süresi ile tehlike potansiyeli dikkate alınarak önceliklendirilmelidir; bu süreç, insan faktörü odaklı güvenlik yaklaşımlarının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yönetiminde, Büyük Endüstriyel Kazaların Önlenmesi ve Etkilerinin Azaltılması Hakkında Yönetmelik uyarınca, her bir alarm için net bir müdahale prosedürü tanımlanmış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Sistemdeki alarm yoğunluğu periyodik olarak analiz edilmeli ve sık tekrarlanan hatalı alarmlar (nuisance alarms) kök neden analizi yapılarak sistemden temizlenmelidir.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Transfer Öncesi Güvenlik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kimyasal transferi başlamadan önce, tanklar ve transfer hatları arasındaki elektriksel süreklilik mutlaka doğrulanmalı, tüm bağlantıların sıkılığı gözle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gereği, transfer sırasında oluşabilecek statik yük birikimini minimize etmek için akış hızı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Transfer hattı üzerinde kullanılan hortumların iletkenlik özelliğine sahip olması ve bu hortumların sisteme topraklama sürekliliğini bozmayacak şekilde bağlanması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Sistemde herhangi bir sızıntı veya bağlantı kopukluğu tespit edilirse, transfer işlemi derhal durdurulmalı ve gerekli güvenlik önlemleri alınmadan işleme devam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name="Slide 2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Sınır Değerlerin Belirlenmesi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Proses güvenliği için 'Güvenli Çalışma Aralığı' (Safe Operating Window) tanımlanmalı ve bu aralık, ekipman tasarım sınırları ile yasal mevzuat gereklilikleri gözetilerek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Operasyonel sınır değerler; kritik, yüksek ve normal çalışma seviyeleri olarak ayrılmalı; her seviye için otomatik duruş veya müdahale set değerleri netleştirilmelidir.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 değerlerin belirlenmesinde, Kimyasal Maddelerle Çalışmalarda Sağlık ve Güvenlik Önlemleri Hakkında Yönetmelik çerçevesinde maddelerin fiziksel ve kimyasal özellikleri esas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Değişim yönetimi (Management of Change) süreçleri kapsamında, proses değişikliklerinde sınır değerler mutlaka gözden geçirilmeli ve ilgili tüm personel bu güncellemeler hakkında eğitilmelidir.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name="Slide 2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Otomatik Kontrol ve Güvenlik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İnsan müdahalesine gerek kalmaksızın tehlikeyi önleyen Güvenlik Enstrümanlı Sistemler (SIS), proses güvenliğinin en kritik savunma hattını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kontrol sistemleri, kritik sapmalarda prosesi güvenli duruşa (Emergency Shutdown - ESD) geçirecek şekilde tasarlanmalı ve bu sistemler bağımsız bir güvenlik katmanı olarak kurgulanmalıdır.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Makina Emniyeti Yönetmeliği ve ilgili standartlar gereği, güvenlik fonksiyonlarını yerine getiren sistemlerin donanımsal ve yazılımsal olarak periyodik testleri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kontrol döngülerinde (control loops) yaşanabilecek arızalar, sistemin 'fail-safe' (hatada güvenli) moduna geçmesini sağlayacak şekilde yapılandırılmalıdır.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name="Slide 2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Veri Kaydı ve İzlenebilirlik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Kritik proses verileri, yasal gereklilikler ve iç denetim standartları doğrultusunda, geriye dönük izlenebilirliği sağlayacak şekilde güvenli dijital ortamlarda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Veri kayıtları, 6331 sayılı İş Sağlığı ve Güvenliği Kanunu kapsamında olası kaza veya ramak kala olaylarının kök neden analizinde en temel kanıt kaynağını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Trend analizleri, proses parametrelerindeki uzun vadeli sapmaları göstererek ekipman ömrü ve bakım ihtiyaçları hakkında kestirimci bakım verisi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sistemlerine yetkisiz erişim engellenmeli ve veri bütünlüğü sağlanarak, denetimlerde sunulabilecek güvenilir raporlar oluşturulması hedeflenmelidir.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name="Slide 2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Enstrümanlı Sistem (SIS) Nedir?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Enstrümanlı Sistem (SIS), proses güvenliğini sağlamak amacıyla tehlikeli durumları algılayan ve sistemi güvenli bir duruma getiren bir kontrol mekanizmasıdır; Büyük Endüstriyel Kazaların Önlenmesi ve Etkilerinin Azaltılması Hakkında Yönetmelik gereği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üç ana bileşenden oluşur: Sensörler (algılama), mantıksal çözücü (karar verme) ve nihai elemanlar (vana/motor durdurma). Bu bileşenler, prosesin belirlenen güvenli sınırların dışına çıkmasını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 normal proses kontrol sistemlerinden bağımsız çalışarak, temel kontrol sisteminin başarısız olduğu durumlarda devreye girer. Bu bağımsızlık, sistemin yüksek güvenilirlik ve hata toleransı ile çalışmasını garanti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tasarımı, kurulumu ve bakımı, ilgili teknik standartlar ve yönetmeliklere uygun şekilde yapılmalı ve periyodik olarak doğrulanmalıdır; aksi halde sistemin koruma işlevi yasal olarak geçersiz kabul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name="Slide 2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Bağımsız Koruma Katmanları (IPL)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Bağımsız Koruma Katmanı (IPL), bir tehlikeli olayın meydana gelme olasılığını azaltan veya etkisini hafifleten, proses kontrolünden bağımsız çalışan her türlü sistem veya cihazdır; İş Ekipmanlarının Kullanımında Sağlık ve Güvenlik Şartları Yönetmeliği kapsamında değerlendirilir.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 katmanın IPL olarak kabul edilebilmesi için spesifiklik, bağımsızlık, güvenilirlik ve denetlenebilirlik kriterlerini taşıması şarttır. Başka bir deyişle, bir katmandaki arıza diğer katmanları etkilememelidir.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Örnek koruma katmanları arasında basınç tahliye vanaları, patlama diskleri, acil durdurma sistemleri ve yangın söndürme sistemleri yer alır. Bu katmanlar, riskin kabul edilebilir seviyelere indirilmesi için stratejik olarak yerleştirilir.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Katmanların tasarımı, birbirini tamamlayacak şekilde yapılmalı ve herhangi bir katmanın devre dışı kalması durumunda diğer katmanların riski yönetmeye devam edebilmesi sağlanmalıdır; bu süreç detaylı risk analizleri ile belirlenir.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name="Slide 2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SIL (Güvenlik Bütünlüğü Seviyesi) Kavramı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SIL (Safety Integrity Level), bir güvenlik fonksiyonunun talep edildiğinde başarısız olma olasılığını ifade eden ve 1 ile 4 arasında derecelendirilen bir performans ölçütüdür; prosesin risk seviyesi arttıkça gerekli SIL seviyesi de artar.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SIL 1 en düşük, SIL 4 ise en yüksek güvenlik bütünlüğünü temsil eder; çoğu proses endüstrisi için SIL 2 veya SIL 3 seviyeleri hedeflenir. Risk değerlendirmesi sonuçlarına göre bu seviyeler tasarım aşamasında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SIL seviyesi, talep başına başarısızlık olasılığı (PFD) ile doğrudan ilişkilidir ve sistemin ne kadar güvenilir olduğunu matematiksel olarak kanıtlar. Bu değer, sistemin periyodik testlerle doğrulanması gereken temel parametredir.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SIL gereklilikleri, sistemin donanım mimarisi ve yazılım güvenliği ile sağlanır; yanlış bir SIL seviyesi seçimi, sistemin koruma kapasitesinin yetersiz kalmasına veya gereksiz maliyet artışına yol açar.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name="Slide 2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Test ve Kanıt (Proof Testing)</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Proof test (kanıt testi), bir güvenlik sisteminin talep edildiğinde çalışacağından emin olmak için yapılan periyodik doğrulama işlemleridir; İş Ekipmanlarının Kullanımında Sağlık ve Güvenlik Şartları Yönetmeliği gereği düzenli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testler, sistemin gizli kalmış hatalarını (örneğin vananın sıkışması veya sensörün kirlenmesi) ortaya çıkarmak için tasarlanmıştır. Test yapılmadığı sürece, sistemin güvenilirlik seviyesi zamanla düşer ve sistem işlevsiz hale gelebilir.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süreci, üretici tarafından belirlenen prosedürlere tam uyumlu olmalı ve sonuçlar detaylıca kayıt altına alınmalıdır. Test sıklığı, sistemin SIL seviyesine ve prosesin risk profiline göre teknik uzmanlarca belirlenir.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sırasında güvenlik fonksiyonunun devre dışı kalması gerekiyorsa, prosesin güvenli bir moda alınması veya ilave geçici tedbirlerin alınması zorunludur; aksi halde test süreci yeni bir tehlike kaynağı oluşturabilir.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name="Slide 2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Bütünlüğünün Sürekliliği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bütünlüğü, bir güvenlik sisteminin tüm yaşam döngüsü boyunca (tasarım, kurulum, işletme, bakım, devre dışı bırakma) hedeflenen performans seviyesini korumasıdır; 6331 sayılı İş Sağlığı ve Güvenliği Kanunu'nun genel koruma prensiplerine dayanır.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bütünlüğü, sadece donanım değil, aynı zamanda yazılım, insan faktörü ve operasyonel prosedürlerin toplam kalitesine bağlıdır. Herhangi bir değişiklik veya modifikasyon, sistemin güvenlik bütünlüğünü bozabilir.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Yönetim sistemleri, yapılan her değişikliği yönetmek (management of change) ve bu değişikliğin güvenlik üzerindeki etkilerini analiz etmekle yükümlüdür. Değişiklik yönetimi olmadan yapılan her müdahale, sistemi güvensiz hale getirebilir.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iyileştirme ve düzenli denetimler, sistemin bütünlüğünün korunması için elzemdir; güvenlik bütünlüğünü sadece bir kez kurmak yeterli değildir, bu bir yaşam döngüsü sorumluluğudur.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name="Slide 2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Değişiklik Yönetimi (MOC) Temel İlkeleri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Değişiklik yönetimi, kimya tesislerinde ekipman, proses veya personel değişikliğinin getirebileceği yeni tehlikeleri tanımlamak ve yönetmek için kullanılan sistematik bir süreçtir; Büyük Endüstriyel Kazaların Önlenmesi Hakkında Yönetmelik gereği kritik bir güvenlik uygulamasıdır.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süreç, planlanmamış veya kontrolsüz değişikliklerin sistem güvenliğini bozmasını engellemek amacıyla tasarlanmıştır; her türlü kalıcı veya geçici modifikasyon MOC kapsamında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Değişiklik yönetimi sadece teknik ekipmanı değil, aynı zamanda operasyonel prosedürleri, kimyasal stok değişimlerini ve personel yetkinliklerini de kapsar; kapsamın net belirlenmesi sürecin başarısı için hayati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 değişikliğin doğasına göre risklerin önceden öngörülmesini sağlayarak, kaza olasılığını minimize eder; bu sayede tesisin güvenli çalışma limitleri içerisinde kalması garanti altına alınır.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name="Slide 2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Değişikliklerin Teknik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Değişiklik talebi geldiğinde, İş Sağlığı ve Güvenliği Risk Değerlendirmesi Yönetmeliği uyarınca, değişikliğin mevcut risk profiline etkisi teknik bir ekip tarafından detaylıca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aşamasında, proses güvenliği uzmanları ve mühendisler, değişikliğin diğer ekipmanlar üzerindeki etkileşimlerini (örneğin sıcaklık, basınç veya kimyasal uyumluluk) simülasyon veya hesaplama yöntemleriyle doğrulamalıdır.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sürecinde, değişikliğin acil durum sistemlerini (yangın söndürme, acil durdurma sistemleri) zayıflatıp zayıflatmadığı kontrol edilmelidir; herhangi bir zafiyet tespit edilirse değişikliğe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analizler, değişikliğin tüm operasyonel senaryolar (normal çalışma, başlatma, durdurma ve acil durum) üzerindeki etkisini içermelidir; bu kapsamda gerekli tüm teknik veriler şeffaf bir şekilde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Elektriksel Süreklilik Ölçümleri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Elektriksel süreklilik ölçümleri, sistemin tüm noktalarının toprağa kadar kesintisiz bir iletkenlik yoluna sahip olduğunu kanıtlayan en önemli doğrulama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 uyarınca yapılan ölçümler, kayıt altına alınmalı ve tesisin periyodik bakım planına entegre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sırasında, ekipmanların boyalı veya oksitli yüzeyleri iletkenliğe engel olabileceğinden, ölçüm noktalarında temiz metalik temas sağlanmasına dikkat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Süreklilik değerlerinin standartların üzerinde çıkması, sistemde bir kopukluk veya yüksek dirençli bir bölge olduğunu gösterir; bu durum tesisin patlama riskini doğrudan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name="Slide 2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MOC Sürecinde Onay ve Yetkilendirme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değerlendirmesi tamamlanan değişiklikler, hiyerarşik bir onay mekanizmasından geçmelidir; Büyük Endüstriyel Kazaların Önlenmesi Hakkında Yönetmelik gereği, onay makamları yeterli yetkinliğe sahip kişilerden oluşmalıdır.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Onay süreci, değişikliğin tüm güvenlik gerekliliklerini karşıladığının ve ilgili tüm departmanların (üretim, bakım, İSG, çevre) bilgilendirildiğinin resmi teyidini içerir; onay alınmadan sahada hiçbir işlem başlatılamaz.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Geçici değişiklikler için onay süreci daha sıkı denetlenmelidir; geçici değişikliğin kalıcıya dönüşmesi veya süresinin aşılması durumunda, sürecin derhal yeniden değerlendirilmesi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Onay mekanizması, sorumlulukların net bir şekilde tanımlandığı bir imza sirküsü ile desteklenmelidir; yetkisiz yapılan değişiklikler iş disiplini ve güvenlik ihlali kapsamında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name="Slide 2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Dokümantasyon ve Bilgi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her türlü değişiklik, teknik çizimler, operasyonel talimatlar ve bakım planları üzerinde güncellenmelidir; İş Ekipmanlarının Kullanımında Sağlık ve Güvenlik Şartları Yönetmeliği gereği tüm güncellemeler izlenebilir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Değişiklik sonrası güncellenen dokümanlar, ilgili tüm personele dağıtılmalı ve eski dokümanlar kullanımdan kaldırılarak arşivlenmelidir; hatalı veya eski doküman kullanımı ciddi kaza riski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MOC süreci, geçmişte yapılan tüm değişikliklerin tarihçesini içeren bir veri tabanı ile takip edilmelidir; bu veri tabanı, gelecekteki benzer değişiklikler için referans kaynağı olarak kullanılabilir.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Dokümantasyon yönetimi, değişikliğin gerekçesini, yapılan risk analizini, onayları ve nihai uygulama sonuçlarını içeren bir 'değişiklik dosyası' şeklinde bütünsel bir yapıda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name="Slide 2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Saha Uygulaması ve Süreç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Onaylanan değişikliğin sahada uygulanması, belirlenen prosedürlere uygun olarak ve denetim altında gerçekleştirilmelidir; uygulamada görev alacak personele, yapılan değişiklik hakkında gerekli eğitimler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tamamlandıktan sonra, 'değişiklik sonrası kontrol' (PSSR - Pre-Startup Safety Review) yapılmalıdır; sistemin güvenli bir şekilde devreye alınabileceği, bağımsız bir denetim ekibi tarafından onaylanmalıdır.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Değişiklik sonrası saha gözlemleri, operasyonel performans verileri ile karşılaştırılarak, değişikliğin öngörülen etkilerle uyumlu olup olmadığı belirli periyotlarla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uygulamasında sapma yaşanması durumunda, derhal operasyon durdurulmalı ve MOC süreci tekrar gözden geçirilerek gerekli düzeltici faaliyetler başlatılmalıdır; güvenlikten asla taviz verilmemelidir.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name="Slide 2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Proses Güvenliği Bilgisi ve Dokümantasyon Temelleri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Proses güvenliği bilgisi, işletmedeki tehlikeli kimyasalların riskleri, teknolojik süreçlerin yapısı ve ekipman tasarımı hakkında hazırlanan yazılı dokümanları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Büyük Endüstriyel Kazaların Önlenmesi ve Etkilerinin Azaltılması Hakkında Yönetmelik gereği, tüm proses verileri sistematik bir şekilde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bilgiler, risk değerlendirmesi çalışmalarının ve acil durum planlarının hazırlanmasında temel veri kaynağı olarak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Eksik veya hatalı dokümantasyon, proses sapmalarının zamanında tespit edilememesine ve ciddi endüstriyel kazalara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name="Slide 2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Teknik Dokümantasyon: P&amp;ID ve Veri Sayfaları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Boru ve Enstrümantasyon Diyagramları (P&amp;ID), tesisin tüm fiziksel bağlantılarını, akış hatlarını ve kontrol sistemlerini gösteren en temel teknik dokümandır.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 güvenlik veri sayfaları (GBF), maddelerin fiziksel özellikleri, yanıcılık değerleri ve sağlık riskleri hakkında kritik bilgiler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tasarım özellikleri, basınçlı kaplar ve emniyet ventili verileri, tesisin güvenli işletme sınırlarını belirlemek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verilerin yüksek doğrulukta olması, proses güvenliği denetimlerinde ve operasyonel kararlarda hata payını minimize etmek için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name="Slide 2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Bilgilerin Güncelliği ve Değişim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Proses güvenliği bilgileri, tesiste yapılan her türlü teknik, ekipman veya operasyonel değişiklik ile paralel olarak sürekli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Değişim Yönetimi (MOC) prosedürleri, dokümantasyonun güncelliğini korumak için uygulanan en temel ve etkili mekanizmalardan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Eski veya güncelliğini yitirmiş dokümanların kullanımı, çalışanların yanlış yönlendirilmesine ve tehlikeli durumların göz ardı edilmesine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periyotlarla yapılan doküman gözden geçirmeleri, tesisin mevcut durumu ile dokümanların uyumunu garanti altına alarak güvenliği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name="Slide 2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Dokümanlara Erişim ve Kullanılabilirlik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Proses güvenliği dokümanları, ilgili tüm çalışanların ihtiyaç duyduklarında kolayca erişebileceği şekilde merkezi bir sistemde organize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müdahale ekipleri, tesisin kritik bölgelerine ve kimyasal envanterine dair bilgilere anında ulaşabilmelidir.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doküman yönetim sistemleri bilginin hızlı yayılmasını sağlasa da, elektrik kesintisi gibi durumlara karşı yedekli fiziksel erişim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dokümanlara erişim yetkileri, görev tanımlarına göre belirlenmeli ancak operasyonel güvenlik için gerekli bilgiler herkes için açık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name="Slide 2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Proses Güvenliği Bilgi Yönetim Sistemi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Dokümantasyon yönetimi, sadece bir arşivleme işi değil, sürekli iyileştirme prensibine dayalı dinamik bir yönetim sistemidir.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 tetkikler ve dış denetimler, bilgi yönetim sisteminin etkinliğini ve yasal mevzuata uyumunu periyodik olarak kontrol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Proses güvenliği yönetiminde sorumluluklar net bir şekilde tanımlanmalı ve doküman onay süreçleri titizlikle işletilmelidir.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bilgi yönetimi süreçleri işveren sorumluluğunun ayrılmaz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name="Slide 2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Mekanik Bütünlük Programları ve Test Periyotları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bütünlük programı, proses ekipmanlarının tasarım ömürleri boyunca güvenli çalışmasını sağlamak için oluşturulan teknik sistemlerdir; bu program, ekipmanın fiziksel durumunu periyodik olarak kontrol ederek kaza risklerini minimize etmeyi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test periyotları, üretici tavsiyeleri ve ilgili İSG mevzuatı (6331 sayılı İş Sağlığı ve Güvenliği Kanunu) doğrultusunda belirlenmelidir; periyotların zamanında uygulanması, kritik ekipman arızalarının önlenmesinde temel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basınçlı kaplar, tehlikeli madde depolama tankları ve boru hatları, mekanik bütünlük çalışmalarının merkezinde yer alan en kritik ekipman grubudur; bu ekipmanlarda yapılacak testlerin sıklığı, çalışma koşullarına göre revize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periyotlarının belirlenmesinde, ekipmanın çalışma basıncı, sıcaklığı ve maruz kaldığı kimyasal maddelerin korozyon etkisi dikkate alınmalıdır; doğru belirlenen periyotlar, tesisin güvenli operasyonel sürekliliğini doğrudan desteklemektedir.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name="Slide 2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Muayene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muayeneler, ekipmanların güvenli çalışma koşullarını korumak için yetkili uzmanlar tarafından gerçekleştirilen sistematik kontrollerdir; bu süreç, 6331 sayılı İş Sağlığı ve Güvenliği Kanunu kapsamında işverenin temel sorumlulukları arasında yer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periyotları, ekipmanın tipi, kullanım yoğunluğu ve çevresel faktörlere bağlı olarak teknik standartlar çerçevesinde kesinlikle aksatılmadan planlanmalıdır; planlı muayene takvimi, beklenmedik arızaların önüne geçilmesinde en etkili idari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sürecinde ekipmanın tüm bileşenleri (valfler, göstergeler, emniyet sistemleri) detaylı olarak incelenmeli ve işlevsellikleri test edilmelidir; tespit edilen uygunsuzluklar, operasyonel riskleri engellemek için derhal raporlanarak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Yetkili muayene kuruluşları tarafından hazırlanan raporlar, ekipmanın uygunluk durumunu belgeleyen yasal dokümanlardır; bu raporlar, denetimlerde sunulmak üzere güncel tutulmalı ve ekipman üzerinde kolayca erişilebilir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ATEX ve Ekipman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ortamlarda kullanılan tüm elektriksel ve mekanik ekipmanlar, Çalışanların Patlayıcı Ortamların Tehlikelerinden Korunması Hakkında Yönetmelik gereği ATEX sertifikasına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seçimi, ortamda bulunan yanıcı maddenin parlama noktasına ve ortamın zon (bölge) sınıflandırmasına göre uygun kategoride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ATEX onaylı ekipmanlar, statik elektrik birikimini önleyen özel kaplamalara ve topraklama bağlantı noktalarına sahip olarak üretilmektedir; bu özellikler asla modifiye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ortamlarda kullanılan el aletleri ve yardımcı ekipmanlar da kıvılcım çıkarmayacak malzemelerden seçilmeli ve düzenli olarak ATEX uyumluluğu açısından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name="Slide 2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Tahribatsız Muayene (NDT)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Tahribatsız muayene (NDT) yöntemleri, malzemenin bütünlüğüne zarar vermeden iç yapısındaki hataları veya korozyon izlerini tespit etmemizi sağlar; bu yöntemler, özellikle kimya sektöründeki kritik ekipmanların güvenliğini doğrulamak için vazgeçilmezdir.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Ultrasonik test, radyografik test ve sıvı penetrant gibi yöntemler, metalik yapıdaki çatlakları veya incelmeleri erken evrede fark etmemize olanak tanır; bu sayede, büyük ölçekli endüstriyel kazaların yaşanması engellenmiş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NDT uygulamaları, sadece periyodik bakımda değil, ekipmanda görülen şüpheli durumlarda veya büyük onarımlar sonrasında mutlaka tekrar edilmelidir; uygulama, ilgili İSG mevzuatı çerçevesinde sertifikalı personel tarafından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Tahribatsız muayene sonuçları, ekipmanın kalan ömrünü hesaplamak ve risk bazlı bakım stratejileri geliştirmek için kritik veriler sunar; bu veriler, tesisin genel güvenlik performansını artırmak amacıyla düzenli olarak analiz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name="Slide 2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ve Dokümantasyon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bütünlük çalışmalarına ait tüm test ve muayene kayıtları, ekipmanın geçmiş performansını izlemek için eksiksiz tutulmalıdır; kayıtlar, 6331 sayılı İş Sağlığı ve Güvenliği Kanunu gereği yasal denetimlerde ibraz edilmesi gereken belgelerdir.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Dokümantasyon sürecinde ekipman kimlik kartı, bakım geçmişi, yapılan test sonuçları ve uzman görüşleri mutlaka yer almalıdır; düzenli kayıt tutma, ekipmanın güvenilirliği hakkında kanıta dayalı kararlar almayı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dijital veya fiziksel ortamda uzun süre saklanması, tesis yönetimi açısından stratejik bir öneme sahiptir; geçmiş verilerin analizi, tekrarlayan arıza nedenlerini belirlemede ve önleyici aksiyon planlamada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Dokümantasyonun güncelliği, iş güvenliği uzmanları ve bakım mühendisleri tarafından periyodik olarak kontrol edilmelidir; eksik veya hatalı kayıtlar, güvenlik açıklarına neden olabileceği için süreç titizlikle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name="Slide 2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Önleyici Bakım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Önleyici bakım stratejileri, ekipman arızası meydana gelmeden önce müdahale ederek üretimin durmasını ve kaza riskini engellemeyi amaçlar; bu yaklaşım, sadece ekipman ömrünü uzatmakla kalmaz, aynı zamanda operasyonel güvenliği maksimize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planları, ekipmanın kritiklik derecesine ve geçmiş arıza verilerine göre optimize edilmelidir; 6331 sayılı İş Sağlığı ve Güvenliği Kanunu kapsamında, planlı bakımlar tesis güvenliğinin temel taşını oluşturmaktadır.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Önleyici bakım süreçlerinde, kritik yedek parçaların stok yönetimi ve tedarik süreleri de göz önünde bulundurulmalıdır; ihtiyaç anında doğru parçaya ulaşmak, bakım süresini kısaltarak güvenliği riske atan geçici çözümleri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sonrası yapılan fonksiyonel testler, ekipmanın tekrar devreye alınmadan önce güvenli olduğunu doğrulamak için zorunludur; tüm bakım faaliyetleri, iş güvenliği kurallarına uygun şekilde ve gerekli KKD kullanımıyla yürütülmelidir.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name="Slide 2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Reaktör Operasyonu ve Kontrol Sistemi Temelleri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Reaktör işletimi sırasında basınç, sıcaklık ve akış hızı gibi kritik değişkenlerin sürekli kontrol altında tutulması, İş Ekipmanlarının Kullanımında Sağlık ve Güvenlik Şartları Yönetmeliği gereğince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kararlı çalışması için reaktör ceket sıcaklığı ve karıştırıcı devir hızı gibi temel parametreler, belirlenen işletme talimatlarına uygun olarak operatör tarafından sürekli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sistemlerinde yaşanabilecek herhangi bir sapma, reaksiyonun kontrol dışına çıkmasına ve olası bir ekzotermik reaksiyon sonucunda patlama riskine yol açabileceğinden, sistemin tasarımı güvenli duruş mekanizmalarını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sırasında reaktör içerisindeki kimyasal kütlenin homojen dağılımı sağlanmalı, bu amaçla karıştırıcı motorlarının akım değerleri düzenli aralıklarla kontrol edilerek mekanik arızalar erkenden tespit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name="Slide 2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Parametre Kontrolü ve Eşik Değer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Reaktörlerdeki çalışma sınırları, Büyük Endüstriyel Kazaların Önlenmesi ve Etkilerinin Azaltılması Hakkında Yönetmelik kapsamında belirlenen güvenlik eşiklerine göre titizlikle tanımlanmalı ve dökümante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kritik eşik değerler aşıldığında sistemin otomatik olarak devreye giren alarm mekanizmaları, operatörü anında uyarmalı ve gerekli güvenlik önlemlerini devreye alacak şekilde programlanmalıdır.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Parametrelerde meydana gelen sapmaların kök neden analizi, sistemin geçmiş verileri incelenerek yapılmalı ve benzer durumların tekrar etmemesi için düzeltici faaliyetler vakit kaybetmeden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Eşik değerlerin periyodik olarak kalibre edilmesi, sensörlerin doğruluğunu garanti altına alarak yanlış alarmların oluşmasını engeller ve gerçek tehlike durumlarında sistemin güvenilirliğini en üst seviyede tutar.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name="Slide 2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Otomasyon Sistemlerinin Güvenlik Entegrasyonu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Otomasyon sistemleri, proses güvenliğini sağlamak amacıyla yedekli (redundant) bir yapıda kurulmalı ve herhangi bir kontrol kartı arızasında sistemin güvenli moda geçmesi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PLC ve SCADA yazılımları, siber güvenlik protokolleri ile korunmalı ve yetkisiz kişilerin proses parametrelerini değiştirmesi engellenerek sistemin bütünlüğü sürekli olarak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Otomasyon altyapısının periyodik bakımları, İş Ekipmanlarının Kullanımında Sağlık ve Güvenlik Şartları Yönetmeliği uyarınca yetkili teknik personel tarafından yapılmalı ve yapılan işlemler mutlaka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Yazılım güncellemeleri veya proses değişiklikleri öncesinde, sistem üzerinde kapsamlı bir risk değerlendirmesi yapılmalı ve otomasyonun yeni duruma uyumu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name="Slide 2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Süreç İzleme ve Acil Durum Müdahale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Proses izleme süreçlerinde kullanılan sensörlerin, İş Hijyeni Ölçüm, Test ve Analizi Yapan Laboratuvarlar Hakkında Yönetmelik standartlarına uygunluğu düzenli olarak denetlenmeli ve ölçüm hassasiyetleri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senaryoları, reaktörün kontrol dışı ısınması veya sızıntı durumları için önceden tanımlanmalı ve bu senaryolara yönelik müdahale adımları tüm operatörler tarafından ezbere bilinmelidir.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Sızıntı tespit sistemleri, kimyasalın türüne bağlı olarak uygun dedektörlerle desteklenmeli ve bu dedektörlerin periyodik testleri yapılarak acil durum sistemleri ile entegre çalışması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Olası bir acil durumda, sistemin güvenli bir şekilde kapatılması (emergency shutdown) için gerekli olan tüm vanalar, pompalar ve enerji kaynakları merkezi bir noktadan kontrol edilebilir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name="Slide 2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Operasyonel Yetki ve Sorumluluk Matrisi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Reaktör operasyonunu yürütecek personelin, Tehlikeli ve Çok Tehlikeli Sınıfta Yer Alan İşlerde Çalıştırılacakların Mesleki Eğitimlerine Dair Yönetmelik uyarınca gerekli mesleki eğitimleri almış olması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Operasyonel yetkiler, personelin yetkinlik seviyelerine göre sınırlandırılmalı ve kritik proses değişiklikleri sadece yetkili mühendislik veya süpervizör onayı ile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hazırlanan yetki matrisi, hangi personelin hangi ekipmana müdahale edebileceğini net bir şekilde tanımlamalı ve bu yetkiler düzenli olarak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Yetkisiz müdahalelerin önlenmesi adına, kritik vana ve kontrol üniteleri kilitlenebilir (LOTO) sistemlerle korunmalı ve sadece eğitimli personelin erişimine açık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name="Slide 2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Ekzotermik Reaksiyon Kontrolü ve Soğutma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Ekzotermik reaksiyonlar, kimyasal süreç esnasında dışarıya ısı veren tepkimelerdir ve kontrol edilemediklerinde reaktör basıncının hızla artmasına yol açabilirler. Kimyasal Maddelerle Çalışmalarda Sağlık ve Güvenlik Önlemleri Hakkında Yönetmelik gereği, bu tür süreçlerde reaksiyon ısısının uzaklaştırılması için tasarlanmış etkin soğutma sistemleri kurulması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Soğutma sistemleri, reaktör içerisindeki sıcaklığı belirlenen limit değerlerin altında tutmak için sürekli devir daim yapan soğutucu akışkanlar ile çalışır. Sistemin tasarımı, en kötü durum senaryosu (runaway reaction) baz alınarak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Sıcaklık kontrol döngüleri, reaksiyonun hızını doğrudan etkilediği için sistemin tepki süresi kritik öneme sahiptir. Kontrol üniteleri, reaktör içindeki sıcaklık değişimlerini milisaniyeler içinde algılayarak soğutma kapasitesini otomatik olarak ayarlamalıdır.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Soğutma akışkanının debisi ve giriş sıcaklığı, reaksiyonun türüne göre hassas bir şekilde düzenlenmelidir. Bu süreçte kullanılan vanaların ve pompaların arıza durumunda güvenli konuma (fail-safe) geçmesi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name="Slide 2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Reaksiyon Isısı Çıkışı ve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Reaksiyon süresince açığa çıkan ısının miktarı, kullanılan hammadde miktarı ve katalizör ile doğrudan ilişkilidir ve bu ısı çıkışının hızı prosesin güvenliğini belirler. Isı yönetiminde, reaktörün cidarından (duvarından) geçen ısı transfer miktarı hesaplanmalı ve sistemin ısı çekme kapasitesi, reaksiyonun maksimum ısı üretme kapasitesinden yüksek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 çıkışının izlenmesi için reaktörün farklı noktalarına yerleştirilmiş çoklu sıcaklık sensörleri kullanılmalıdır. Bu sensörler, reaksiyonun homojen ilerleyip ilerlemediğini ve yerel ısınma (hot spot) oluşup oluşmadığını sürekli raporlamalıdır.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Sıcaklık artış hızı (dT/dt), reaksiyonun gidişatını anlamak için en temel parametredir ve bu değerin kritik eşiği aşması durumunda sistem derhal otomatik önlemleri devreye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 transfer yüzeylerinin (serpantinler veya ceketler) kirlenmesi veya kireçlenmesi, ısı çekme kapasitesini düşürür. Bu nedenle, ısı transfer ekipmanlarının periyodik bakım ve temizliği, proses güvenliğinin ayrılmaz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İkincil Muhafaza ve Sızıntı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İkincil muhafaza, tank çevresinde oluşturulan havuzlama sistemidir; sızıntı durumunda kimyasalın çevreye yayılmasını engelleyerek toprak ve su kirliliğini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ve ilgili İSG mevzuatına göre, tank sahaları geçirimsiz zeminle kaplanmalı ve sızdırmazlık özellikleri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İkincil muhafaza duvarları, kimyasal dayanımı yüksek beton veya özel çelik malzemeden inşa edilerek, düzenli aralıklarla sızdırmazlık testlerinden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Havuzlama sistemleri, tanktan gelebilecek ani bir boşalmaya karşı tasarlanmalı ve havuz içinde biriken sıvıların tahliyesi için özel ekipmanlar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name="Slide 2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Soğutma Sistemlerinde Yedeklilik ve Güvenilirlik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Soğutma sistemleri, tek bir noktada hata oluşması durumunda bile çalışmaya devam edebilecek şekilde yedekli olarak tasarlanmalıdır. Büyük Endüstriyel Kazaların Önlenmesi ve Etkilerinin Azaltılması Hakkında Yönetmelik kapsamında, kritik ekipmanlarda yedekleme yapılması zorunluluk arz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Yedekleme, sadece pompaların veya soğutucu ünitelerin yedeğini bulundurmak değil, aynı zamanda enerji kesintilerine karşı acil durum güç kaynaklarının (UPS veya jeneratör) hazır tutulmasını da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Soğutma çevriminde kullanılan vanaların, elektrik kesintisi durumunda açık kalması veya kapanması gereken durumlar prosesin türüne göre önceden belirlenmelidir. Bu durum, elektrik kesintisi anında reaksiyonun güvenli bir şekilde sonlandırılmasını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güvenilirliği, düzenli testlerle doğrulanmalıdır. Soğutma sisteminin yedek bileşenlerinin periyodik olarak manuel veya otomatik olarak devreye alınması, gerçek bir acil durum anında sistemin sorunsuz çalışacağını garanti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name="Slide 2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Kontrollü Madde Ekleme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Ekzotermik reaksiyonlarda reaksiyon hızını kontrol etmenin en etkili yollarından biri, reaktiflerin ortama kontrollü ve kademeli olarak eklenmesidir. Reaktiflerin tamamının tek seferde eklenmesi, reaksiyonun bir anda hızlanmasına ve kontrolsüz bir ısı çıkışına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Madde ekleme hızı, reaktördeki soğutma kapasitesi ile doğrudan orantılı olmalıdır; yani soğutma sistemi, eklenen maddenin oluşturacağı ısıyı çekebilecek kapasitede olduğu sürece besleme devam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Besleme hatlarında kullanılan debimetreler ve kontrol vanaları, yüksek doğrulukla çalışmalı ve debi artışı durumunda sistemi otomatik durduracak kilit mekanizmalarına sahip olmalıdır. Bu kilit sistemleri, proses güvenliği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Besleme hattındaki bir tıkanıklık veya arıza, reaksiyonun durmasına veya hatalı ürün oluşumuna neden olabilir. Bu nedenle, besleme hatlarının basınç ve debi takibi sürekli yapılarak, sapma durumunda operatör uyarılmalıdır.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name="Slide 2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Proses İzleme ve Acil Durum Müdahalesi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Reaksiyonun gidişatı, sıcaklık, basınç, pH ve viskozite gibi parametrelerin gerçek zamanlı izlenmesi ile kontrol altında tutulur. Bu veriler, 6331 sayılı İş Sağlığı ve Güvenliği Kanunu kapsamında belirlenen risk değerlendirmesi sürecine girdi teşkil eder ve prosesin güvenli sınırlarının dışına çıkıp çıkmadığı takip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müdahalesi, sıcaklık veya basıncın kritik sınırları aşması durumunda devreye giren acil soğutma (quenching) veya reaksiyonu durdurucu (inhibitor) enjeksiyon sistemlerini içermelidir. Bu sistemler, operatör müdahalesine gerek kalmadan bağımsız olarak çalışmalıdır.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Operatörlerin acil durum panellerindeki alarmlara anında cevap verebilmesi için düzenli simülasyon eğitimleri yapılmalıdır. Alarm yönetim sistemi, çok sayıda alarmın aynı anda gelmesi durumunda en kritik olanı önceliklendirecek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sonrası reaktörün güvenli bir şekilde boşaltılması veya stabil hale getirilmesi için yazılı bir acil durum prosedürü bulunmalı ve bu prosedür tüm çalışanlarca bilinmelidir.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name="Slide 2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Aşırı Basınç ve Sıcaklık Durumlarında Acil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kapsamında, reaktör veya kazanlarda gözlemlenen basınç ve sıcaklık sapmaları, derhal bir acil durum olarak sınıflandırılmalı ve operatörler tarafından anlık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sistemlerindeki sapmaların (set değerlerinden sapma) nedenleri, teknik arıza mı yoksa proses kaynaklı mı olduğu hızlıca tespit edilmeli ve alarm sistemlerinin tetiklenmesi durumunda derhal müdahale protokolleri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sürecinde, personelin güvenliği için kişisel koruyucu donanımlar eksiksiz takılmalı ve acil durum merkezine (kontrol odası) durumun ciddiyeti hakkında net ve doğru bilgiler aktarılmalıdır.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anında çevredeki diğer çalışanların güvenliği için bölge derhal kordon altına alınmalı ve yetkisiz kişilerin girişleri, ilgili mevzuat hükümlerine uygun şekilde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name="Slide 2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Tahliye (Relief) Sistemlerinin İşleyişi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Aşırı basınç durumunda sistemin korunması için kullanılan emniyet ventilleri (relief valves) ve patlama diskleri, 6331 sayılı İş Sağlığı ve Güvenliği Kanunu'na uygun olarak düzenli periyotlarla test edilmeli ve bakımları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edilen gaz veya sıvıların atmosfere veya çalışma ortamına kontrolsüz salınımını önlemek amacıyla, sistemlerin çıkışları güvenli bir bertaraf hattına (scrubber veya flare sistemi) bağlı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anında çevreye yayılabilecek zehirli veya yanıcı maddelerin etkisini azaltmak için, bu hatların kapasitesi ve çalışma basıncı prosesin en yüksek risk değerlerine göre tasarlanmış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tahliye anında ventillerin takılı kalması veya disklerin açılmaması durumunda, manuel boşaltma yöntemleri (varsa) uzman personel tarafından kontrollü şekilde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name="Slide 2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Soğutma (Quench)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Ekzotermik reaksiyonların kontrolden çıktığı durumlarda reaktör sıcaklığını düşürmek için kullanılan acil soğutma veya quench sistemleri, İşyerlerinde Acil Durumlar Hakkında Yönetmelik esaslarına uygun olarak hazır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Soğutma suyunun veya söndürücü kimyasalın reaktöre enjeksiyonu, reaksiyonun hızını kesecek şekilde tasarlanmalı ve sistemdeki enjeksiyon pompaları bağımsız bir enerji kaynağına bağlı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soğutma sistemlerinin çalıştırılması sırasında operatörler, sıcaklık değişiminin yaratacağı termal şok riskini göz önünde bulundurarak müdahale hızını dengelemelidir.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Soğutma sistemlerinin devreye girmemesi durumunda, reaktör dış cidarının harici olarak soğutulması veya reaksiyonu durdurucu inhibitörlerin eklenmesi gibi alternatif müdahaleler prosedürlerde tanımlanmış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name="Slide 2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Durdurma (Shutdown)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boyutlara ulaşan sapmalarda, 6331 sayılı İş Sağlığı ve Güvenliği Kanunu çerçevesinde tesisin güvenli bir şekilde kapatılması için acil durdurma sistemleri (ESD) devreye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durdurma mekanizmaları, sisteme enerji girişini kesen, besleme pompalarını durduran ve vanaları otomatik olarak izole eden fail-safe (güvenli hata) mantığıyla çalışmalıdır.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kapatılması sırasında prosesin güvenli bir duruma (safe state) geçmesi için gereken süre ve adımlar, tüm çalışanlar tarafından ezbere bilinmeli ve tatbikatlarda düzenli olarak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durdurma butonları, operatörlerin kolayca ulaşabileceği ancak kazara basılmasını engelleyecek korumalı yuvalarda bulunmalı ve bu butonların aktifliği periyodik olarak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name="Slide 2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Müdahale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aşırı basınç ve sıcaklık durumlarına yönelik hazırlanan yazılı acil durum prosedürleri, tüm personelin erişimine açık olmalı ve düzenli olarak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Prosedürlerde, olayın tespitinden sonuçlandırılmasına kadar geçen tüm aşamalar; sorumluluklar, iletişim kanalları ve müdahale yöntemleri açısından detaylandırılmış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ve tatbikatlar, bu prosedürlerin uygulanabilirliğini test etmek için teorik değil, senaryo bazlı ve pratik olarak (yılda en az bir kez)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sonrası, olayın kök neden analizi yapılarak acil durum prosedürleri, elde edilen bulgular doğrultusunda revize edilmeli ve bu değişiklikler tüm çalışanlara eğitim yoluyla aktarılmalıdır.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name="Slide 2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Reaktör Bakım Hazırlığı ve Genel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Reaktör temizliği ve bakım öncesinde, sistemin enerjisi tamamen kesilmeli ve tüm vanalar kilitlenerek etiketlenmelidir (LOTO - Kilitleme Etiketleme Sistemi). Bu uygulama, beklenmedik enerji akışlarını engelleyerek çalışanların hayati riskini sıfıra indirmeyi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bakım yapılacak reaktörün basınç altında olmadığı doğrulanmalı ve tahliye hatlarının güvenliği sağlanmalıdır. Basınçlı ekipmanlarda yanlış bir müdahale, patlama veya zehirli gaz çıkışı gibi ciddi sonuçlar doğurabilir.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öncesi hazırlık aşamasında, reaktörün içindeki kimyasalın türüne uygun kişisel koruyucu donanımlar (kimyasal dirençli eldiven, tulum ve gözlük) eksiksiz olarak kuşanılmalıdır. Donanımların hasarsız olduğu, kullanım öncesinde mutlaka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Reaktörün bulunduğu ortamda yeterli havalandırma sağlanmalı ve olası dökülmelere karşı absorban malzemeler hazır bulundurulmalıdır. Acil durum planları, bakım süreci başlamadan önce ilgili tüm personele hatırlatılmalıdır.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name="Slide 2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Boşaltma ve Nötralizasyon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Reaktör içindeki tehlikeli kimyasalların tamamen boşaltılması, Kimyasal Maddelerle Çalışmalarda Sağlık ve Güvenlik Önlemleri Hakkında Yönetmelik gereğince kapalı sistemlerle gerçekleştirilmelidir. Boşaltma işlemi sırasında vakum veya inert gaz süpürme yöntemleri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Kalan kimyasal kalıntıların reaktör yüzeyinden uzaklaştırılması için nötralizasyon veya uygun solventlerle yıkama işlemi uygulanmalıdır. Bu işlem, sonraki aşamalarda oluşabilecek tepkime risklerini bertaraf etmek için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yönetimi süreçleri çerçevesinde, boşaltılan kimyasal atıklar sızıntısız kaplarda toplanmalı ve Atık Yönetimi Yönetmeliği hükümlerine uygun olarak bertaraf tesislerine gönderilmelidir. Çevreye doğrudan deşarj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Nötralizasyon işlemi sırasında oluşabilecek ısı artışı veya gaz çıkışı gibi egzotermik tepkimeler yakından izlenmelidir. Kimyasalın karakteristik özelliklerine göre belirlenen soğutma ve havalandırma protokolleri titizlikle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Depolama: %110 Hacim Kuralı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İkincil muhafaza havuzlarının hacmi, tankın toplam kapasitesinin en az yüzde 110'unu alacak şekilde hesaplanarak projelendirilmelidir.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hacim kuralı, tankta meydana gelebilecek olası bir arıza veya patlamada, tüm kimyasal içeriğin dışarı taşmadan havuz sınırları içinde kalmasını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Birden fazla tankın bulunduğu sahalarda, havuz hacmi en büyük tankın kapasitesine göre veya toplam tank kapasitesi esas alınarak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Büyük Endüstriyel Kazaların Önlenmesi ve Etkilerinin Azaltılması Hakkında Yönetmelik, bu tür depolama sahalarında taşıma kapasitesinin doğru hesaplanmasını zorunlu tutmaktadır.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name="Slide 2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 Çalışmalarında Güvenlik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Reaktör içleri, yeterli havalandırması olmayan ve sınırlı giriş-çıkışa sahip kapalı alanlar olarak kabul edilir. Bu alanlara giriş yapmadan önce mutlaka bir risk değerlendirmesi yapılmalı ve İş Sağlığı ve Güvenliği Risk Değerlendirmesi Yönetmeliği çerçevesinde gerekli önlemler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alana giriş yapacak olan personelin, acil durumlarda kurtarma operasyonunu yürütebilecek eğitimli bir gözcü (bekçi) tarafından dışarıdan izlenmesi zorunludur. Gözcü, iletişim araçlarıyla sürekli irtibat halinde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Giriş yapacak personelin, kapalı alana özel kurtarma ekipmanlarına (tripod, emniyet kemeri, kurtarma vinci) sahip olması şarttır. Emniyet kemeri, herhangi bir acil durumda personeli yukarı çekebilecek şekilde tasarlanmış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alanda çalışma süresi, ortamın ısısı ve oksijen seviyesine göre kısıtlanmalıdır. Uzun süreli çalışmalarda personelin dinlendirilmesi ve ortamın sürekli havalandırılması, iş sağlığı açısından vazgeçilmez bir uygulamadır.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name="Slide 2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Tehlikeli Gaz Ölçümü ve İzleme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alana giriş öncesinde ve çalışma süresince, atmosferik gaz ölçümleri (oksijen, yanıcı gazlar, zehirli gazlar) çoklu gaz dedektörleri ile yapılmalıdır. Ölçümler, ortamın alt, orta ve üst kısımlarından alınarak kapsamlı bir analiz sunmalıdır.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Hijyeni Ölçüm, Test ve Analizi Yapan Laboratuvarlar Hakkında Yönetmelik gereğince, gaz ölçüm cihazlarının kalibrasyonları güncel olmalıdır. Kalibrasyonu yapılmamış cihazların verdiği hatalı değerler, personeli yanlış bir güven duygusuna sürükleyebilir.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Oksijen seviyesinin %19.5'in altına düşmesi veya %23.5'in üzerine çıkması durumunda, derhal çalışma durdurulmalı ve alan tahliye edilmelidir. Zehirli gazlar için belirlenen sınır değerler aşıldığında ise solunum koruyucu donanımlar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çalışma izin belgesine kaydedilmeli ve tüm süreç boyunca güncel tutulmalıdır. Ani bir gaz sızıntısı riski varsa, sürekli ölçüm yapan sabit sistemler veya kişisel dedektörler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name="Slide 2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İzin Sistemi ve Çalışma Onayları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Reaktör temizliği gibi yüksek riskli işler, mutlaka yazılı bir 'İş İzin Sistemi' (Permit to Work) çerçevesinde yürütülmelidir. Bu sistem, İş Sağlığı ve Güvenliği Hizmetleri Yönetmeliği kapsamında işin güvenli bir şekilde planlanmasını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belgesinde; yapılacak işin tanımı, risk analizi, gerekli KKD'ler, gaz ölçüm sonuçları, gözcü bilgileri ve acil durum prosedürleri yer almalıdır. İzin belgesi, ilgili İSG uzmanı veya yetkili amir tarafından imzalanmadan işe başlanmamalıdır.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süresi bittiğinde veya işin niteliği değiştiğinde, izin belgesi güncellenmeli veya yeni bir izin alınmalıdır. İzin belgesi, çalışma alanında kolayca görülebilecek bir yerde asılı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sistemi, sadece bir kağıt parçası değil, işin güvenli yapıldığının yasal kanıtıdır. İzin belgesindeki tüm maddelerin eksiksiz uygulanması, işveren ve çalışanın sorumluluğundadır; eksik uygulama denetimlerde cezai yaptırımlara neden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name="Slide 2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Kaçak Reaksiyon ve Termal Patlama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reaksiyonlar, kimyasal süreçlerde kontrol edilemeyen ısı artışı ile meydana gelen tehlikeli durumlardır; İş Sağlığı ve Güvenliği Risk Değerlendirmesi Yönetmeliği kapsamında bu riskler mutlaka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 güvenliği analizi, reaktör içindeki sıcaklık, basınç ve konsantrasyon değişimlerini izleyerek olası bir termal patlamayı önceden tespit etmeyi amaçlar; bu analizler periyodik olarak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Reaksiyon hızı kontrolden çıktığında, sistemdeki soğutma kapasitesinin aşılması kaçınılmazdır; bu nedenle kritik sistemlerde yedekli soğutma ve acil durdurma sistemleri (ESD) mutlaka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sırasında, geçmişteki benzer kaza verileri ve literatürdeki kimyasal uyumsuzluk bilgileri dikkate alınarak, en kötü durum senaryoları (worst-case scenario) detaylıca simüle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name="Slide 2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Süreçlerde Kinetik Analiz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Kinetik analiz, reaksiyonun hızını ve enerji açığa çıkarma potansiyelini belirlemek için kullanılan temel bir yöntemdir; Kimyasal Maddelerle Çalışmalarda Sağlık ve Güvenlik Önlemleri Hakkında Yönetmelik ve Büyük Endüstriyel Kazaların Önlenmesi ve Etkilerinin Azaltılması Hakkında Yönetmelik gereği süreçlerin güvenliği kanıtlanmalıdır.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Diferansiyel taramalı kalorimetri (DSC) gibi teknikler, numunelerin termal kararlılığını test etmek için kullanılır; bu analizler, reaksiyonun hangi sıcaklıkta bozulmaya başlayacağını kesin olarak ortaya koyar.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Elde edilen kinetik veriler, reaktör tasarımında ısı transfer katsayılarının doğru hesaplanmasını sağlar; böylece reaktörün kendi kendini soğutma kapasitesinin yeterli olup olmadığı belirlenmiş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sonuçları, operasyonel limitlerin (sıcaklık ve basınç set değerleri) belirlenmesinde temel teşkil eder; operasyonel limitlerin dışına çıkıldığında sistem otomatik olarak müdahale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name="Slide 2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Çalışma İçin Emniyet Marjları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marjı, operasyonel sıcaklık ile reaksiyonun bozulma sıcaklığı arasındaki güvenli aralıktır; 6331 sayılı İş Sağlığı ve Güvenliği Kanunu uyarınca bu marjların korunması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Tasarım aşamasında belirlenen emniyet marjları, beklenmedik dalgalanmaları (örneğin güç kesintisi veya karıştırıcı arızası) tolere edebilecek şekilde geniş tutulmalıdır; bu marjlar asla operasyonel kazanç için daraltılmamalıdır.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 kontrol sistemleri, belirlenen emniyet marjlarına yaklaşıldığında kademeli alarm mekanizmalarını devreye sokmalıdır; ilk alarm uyarı amaçlı, ikinci alarm ise acil müdahale amaçlı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marjları, periyodik denetimlerde ve risk değerlendirme güncellemelerinde yeniden gözden geçirilmeli; ekipman yaşlanması veya korozyon gibi etkenler dikkate alınarak gerekirse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name="Slide 2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 Tahliye ve Güvenlik Tasarımı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tahliye sistemleri (patlama diskleri ve emniyet valfleri), kaçak reaksiyon durumunda reaktörün fiziksel bütünlüğünü korumak için son savunma hattıdır; İşyerlerinde Acil Durumlar Hakkında Yönetmelik ile uyumlu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sisteminin kapasitesi, reaksiyonun en kötü durum senaryosunda üreteceği gaz çıkış hızı ve basınç artış hızı hesaplanarak belirlenmelidir; valf çapı bu hesaplamalara göre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edilen kimyasalın çevreye ve çalışanlara zarar vermemesi için güvenli bir toplama sistemine veya scrubber (yıkayıcı) ünitesine yönlendirilmesi gerekmektedir; doğrudan atmosfere salınım kesinlikle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valflerinin ve patlama disklerinin periyodik olarak test edilmesi, korozyon veya tıkanıklık kontrolünün yapılması zorunludur; aksi takdirde acil durumda sistem çalışmayabilir.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name="Slide 2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Tehlikeli Durumlar İçin Senaryo Planlama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senaryoları, reaksiyonun kontrolden çıktığı varsayılarak hazırlanmalı ve tüm operasyonel personel bu senaryolarda eğitilmelidir; bu planlar İş Sağlığı ve Güvenliği Risk Değerlendirmesi Yönetmeliği'nin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Senaryo geliştirme sürecinde, kaçak reaksiyonun başlangıç anından nihai tahliyeye kadar geçen süre (tepki süresi) net bir şekilde tanımlanmalı ve personel bu sürede neler yapacağını 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Senaryolar, sadece teorik kalmamalı; yılda en az bir kez saha tatbikatı ile test edilmeli, tatbikat sonrasında eksiklikler tespit edilerek acil durum planları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Personelin acil durumda panik yapmaması için kararların önceden belirlenmiş prosedürlere dayalı olması gerekir; sorumluluklar (kimin valfi kapatacağı, kimin tahliye başlatacağı) net olarak dağıtılmalıdır.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name="Slide 2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Basınçlı Ekipmanlarda Periyodik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basınçlı ekipmanlar işletmeye alınmadan önce ve periyodik olarak yetkili kişilerce muayene edilmelidir. Bu kontroller, ekipmanın güvenli çalışma sınırları içinde olduğunu doğrulamak amacıyla yapılır ve iş kazalarını önlemede temel bir savunma hattıdır.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muayeneler, ekipmanın tasarım özelliklerine, işletme koşullarına ve üretici talimatlarına göre belirlenen periyotlarda gerçekleştirilmelidir. Kontrol süreci, ekipmanın üzerindeki plakaların okunabilirliği, bağlantı elemanlarının durumu ve genel fiziksel bütünlüğün gözle incelenmesiyle başlar.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kapların periyodik kontrolleri, bağımsız ve tarafsız bir inceleme süreci olup, ekipmanın uzun süreli güvenli kullanımını garanti altına alır. Uzman teknik personel tarafından yapılan bu kontroller, olası korozyon, çatlama veya deformasyon gibi yapısal riskleri erken aşamada tespit etmeyi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periyodik kontrollerin eksiksiz ve zamanında yapılmasından yasal olarak sorumludur. Kontrol edilmemiş veya uygunsuz bulunan basınçlı ekipmanların kullanımı, 6331 sayılı İş Sağlığı ve Güvenliği Kanunu kapsamında ağır idari yaptırımlara ve operasyonel durdurmalara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name="Slide 2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Hidrostatik Test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ekipmanların sızdırmazlık ve mukavemetini doğrulamak için yapılan hidrostatik testler, ekipmanın işletme basıncının 1,5 katı basınç uygulanarak gerçekleştirilir. Bu test, ekipmanın yapısal bütünlüğünü kanıtlayan en temel ve güvenilir yöntem olup, standartlarda aksi belirtilmedikçe ana test metodudur.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Hidrostatik test süreci, kontrollü bir ortamda ve uzman personel gözetiminde uygulanmalı, test sırasında basınç değerleri kademeli olarak yükseltilmelidir. Test sırasında basınçlı ekipman çevresinde güvenlik zonu oluşturulmalı ve yetkisiz personelin alana girişi kesinlikle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sıvısı olarak genellikle su kullanımı tercih edilmekte olup, ekipmanın iç yüzeyinde korozyona neden olmayacak ve donma riski taşımayan temiz su seçilmelidir. Test sonunda ekipmanda kalıcı bir şekil değişikliği, sızıntı veya çatlak olup olmadığı titizlikle incelenerek test raporu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Hidrostatik testlerin yapılamadığı durumlarda, ilgili yönetmeliklerde belirtilen tahribatsız muayene yöntemleri uygulanabilir. Bu durumda, muayene yönteminin seçimi uzman teknik personel tarafından gerekçelendirilerek kayıt altına alınmalı ve güvenlik seviyesinin hidrostatik testle eşdeğer olduğu kanıtlanmalıdır.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Kimyasal-Tank Uyumluluk Matrisinin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depolama tanklarında, depolanacak akışkanın fiziksel ve kimyasal özelliklerine göre tank malzemesinin seçimi, Kimyasal Maddelerle Çalışmalarda Sağlık ve Güvenlik Önlemleri Hakkında Yönetmelik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Uyumluluk matrisi; tankın iç yüzeyi, contalar ve boru hatları ile kimyasalın reaksiyon vermeyeceğinin doğrulanmasını sağlayan teknik bir referans belgesidir.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matris, depolanan maddenin konsantrasyonu, sıcaklığı ve basınç değişimleri gibi faktörleri dikkate alarak, tankın yapısal bütünlüğünü korumak için kritik bir rehberdir.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Sızıntı Algılama ve İzleme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Sızıntı algılama sistemleri, tank çevresindeki ikincil muhafaza havuzlarında biriken sıvıları anında tespit eden sensörlerle donatılmalıdır.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Elektronik seviye dedektörleri, sıvı seviyesindeki anormal yükselmeleri kontrol odasına ileterek operatörleri acil müdahale için anlık olarak uyarır.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sızıntıların izlenmesi iş kazalarını önlemede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Sensörler, tankın içindeki kimyasalın türüne uygun seçilmeli ve düzenli kalibrasyonları yapılarak sistemin doğruluğu her zaman garanti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name="Slide 3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Tahribatsız Muayene (NDT)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ekipmanların yapısal bütünlüğünü incelemek için kullanılan tahribatsız muayene (NDT) yöntemleri, ekipmana zarar vermeden iç ve dış kusurları tespit etmemizi sağlar. Ultrasonik test, radyografik muayene veya manyetik parçacık testi gibi yöntemler, ekipmanın malzeme yorgunluğunu belirlemede kritik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hidrostatik testin uygulanamadığı veya risk teşkil ettiği durumlarda, NDT yöntemleri basınçlı kapların periyodik kontrolünde birincil seçenek haline gelir. Bu yöntemler, kaynak dikişlerindeki gözenekleri, çatlakları veya metal kalınlığındaki azalmayı hassas bir şekilde ölçerek güvenlik risklerini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NDT uygulamaları, sadece sertifikalı ve yetkin uzmanlar tarafından gerçekleştirilmeli, muayene sonuçları uluslararası kabul görmüş standartlara göre değerlendirilmelidir. Muayene sırasında elde edilen veriler, ekipmanın geçmişteki verileriyle karşılaştırılarak korozyon hızı ve ömür tahmini yapılabilir.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Tahribatsız muayene raporları, ekipmanın mevcut durumunu ve gelecekteki bakım gereksinimlerini belirten teknik belgelerdir. Bu raporlar, basınçlı ekipmanın güvenli bir şekilde operasyona devam edip edemeyeceğine dair nihai teknik kararı destekleyen en önemli kanıt niteliğindedir.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name="Slide 3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Emniyet Valfleri ve Güvenlik Donanımları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valfleri, basınçlı ekipmanlarda aşırı basınç artışını önleyen en kritik güvenlik elemanları olup, ekipmanın patlamasını engelleyen son savunma hattıdır. Bu valfler, ayarlanan basınç değerine ulaşıldığında otomatik olarak açılarak fazla basıncı tahliye etmeli ve ekipmanı korumalıdır.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valflerinin periyodik kontrolü, ekipmanın genel muayenesinden ayrı olarak değerlendirilmeli ve valflerin çalışır durumda olduğu düzenli aralıklarla doğrulanmalıdır. Valflerin tutukluk yapması veya yanlış basınç değerinde açması, tüm basınçlı sistemin güvenliğini doğrudan tehlikeye atan ciddi bir teknik hatadır.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valfi ayarları, ekipmanın tasarım basıncı ile uyumlu olmalı ve yetkili teknik servis tarafından mühürlenmelidir. Mührü bozulmuş veya yetkisiz müdahale görmüş valfler, güvenli kabul edilemez ve derhal kalibre edilerek sertifikalandırılmalıdır.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sırasında emniyet valflerinin çevresinde herhangi bir engelleme veya tıkanıklık olmadığından emin olunmalı, tahliye hatları güvenli bir alana yönlendirilmelidir. Valflerin doğru çalıştığının düzenli testi, ekipmanın patlama riskini minimize eden en temel operasyonel güvenlik uygulamasıdır.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name="Slide 3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ve Belgelendirme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ekipmanlara ait tüm periyodik muayene raporları, hidrostatik test sonuçları ve NDT verileri, ekipmanın ömrü boyunca işyerinde muhafaza edilmelidir. Bu kayıtlar, iş kazası veya denetim süreçlerinde işverenin yasal sorumluluğunu kanıtlayan en önemli belgelerdir.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 raporlarında; muayeneyi yapan uzmanın bilgileri, ekipmanın teknik özellikleri, uygulanan test yöntemi ve sonuçları açıkça belirtilmelidir. Eksik veya hatalı düzenlenen raporlar, denetimlerde geçersiz sayılacak olup, yasal yaptırımlara ve iş kazası durumunda sorumluluk doğuracaktır.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süreci, ekipmanın geçmişine dair izlenebilirlik sağlar ve periyodik kontrol takviminin yönetilmesini kolaylaştırır. Dijital veya basılı olarak arşivlenen bu belgeler, ekipmanın revizyon geçmişini ve yapılan onarımları takip etmek için teknik bir hafıza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gereğince, periyodik kontrol raporları denetimlerde istendiğinde yetkili mercilere sunulmak üzere hazır tutulmalıdır. Düzenli tutulan kayıtlar, işyerinde bir güvenlik kültürü oluşturulmasına katkı sağlar ve sürekli iyileştirme süreçlerini destekler.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name="Slide 3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Kimya Sektörü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name="Slide 304">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Drenaj ve Tahliye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İkincil muhafaza havuzlarındaki yağmur suyu gibi birikintilerin tahliyesi, çevre kirliliğini önlemek adına kontrollü drenaj vanalarıyla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Drenaj vanaları normal şartlarda kapalı tutulmalı ve sadece biriken temiz suyun tahliyesi sırasında yetkili personelce açılmalıdır.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edilen su, kimyasal kontaminasyon riski açısından analiz edilmeli, kirlilik tespit edilirse atık yönetimi prosedürlerine uygun bertaraf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Yönetimi Yönetmeliği uyarınca, havuzdan çıkan atık suların doğrudan çevreye verilmesi yasaktır ve bu işlem mutlaka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ve Denetim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İkincil muhafaza havuzlarında oluşabilecek çatlaklar, derz bozulmaları veya korozyon, sızdırmazlığı doğrudan etkilediği için düzenli olarak bakım görmelidir.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çerçevesinde, tank sahası ve muhafaza sistemleri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süreçlerinde kullanılan malzemelerin, tankın içerdiği kimyasal maddeyle uyumlu olması ve zamanla bozunmaması büyük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bakım ve denetim faaliyetleri, iş güvenliği dosyalarında saklanmalı ve denetimlerde sunulmak üzere dijital veya yazılı kaydedilmelidir.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Boru Hattı Malzeme Uyumu ve Tasarım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Boru hattı tasarımı, taşınacak akışkanın kimyasal özellikleri ile boru malzemesinin uyumuna dayanmalıdır; İş Ekipmanlarının Kullanımında Sağlık ve Güvenlik Şartları Yönetmeliği uyarınca, ekipmanlar kullanım amacına uygun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seçimi, akışkanın pH değeri, reaktivitesi ve potansiyel tehlikeleri göz önünde bulundurularak yapılmalı; uyumsuz malzeme kullanımı kimyasal sızıntılara ve patlayıcı ortam oluşumuna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Tasarım aşamasında boru hattının maruz kalacağı fiziksel gerilmeler, genleşme payları ve titreşim etkileri hesaplanmalı; hat boyunca oluşabilecek mekanik yorgunluklar önceden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Boru hattı bileşenlerinin montajında kullanılan contalar, vanalar ve birleştirme parçaları, ana boru malzemesiyle aynı kimyasal dayanım özelliklerine sahip olmalıdır; aksi takdirde bağlantı noktaları en zayıf halka haline gelir.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Korozyon ve Direnç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korozyon riski taşıyan süreçlerde koruyucu önlemler alınmalıdır; korozyon, hat bütünlüğünü zamanla zayıflatan en büyük risktir.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Korozyon direnci için paslanmaz çelik, özel alaşımlar veya polimer kaplamalar tercih edilebilir; seçilecek yöntemin, işletme sıcaklığı ve basınç altında kararlılığını koruması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Sistematik bir korozyon izleme programı uygulanmalı; boru cidar kalınlıkları periyodik ultrasonik ölçümlerle takip edilerek, incelme oranları kayıt altına alınmalı ve kritik eşiklere ulaşılmadan değişim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Katodik koruma veya korozyon inhibitörleri gibi aktif koruma yöntemleri, yeraltı veya dış ortam hatlarında uygulanmalı; bu sistemlerin sürekliliği ve etkinliği düzenli aralıklarla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 ve Sıcaklık Parametreleri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Ekipmanlar Yönetmeliği kapsamında, boru hattı işletme basıncı ve sıcaklığı, sistemin tasarım limitlerini hiçbir koşulda aşmamalıdır; aşırı basınç koruması için emniyet ventilleri mutlaka tesis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Sıcaklık değişimlerinin boru hatlarında neden olduğu termal genleşme, uygun genleşme körükleri veya loop sistemleri ile sönümlenmeli; aksi takdirde boru mesnetlerinde ve kaynak noktalarında ciddi hasarlar oluşabilir.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ve sıcaklık sensörleri, sistemin anlık verilerini kontrol odasına iletmeli; kritik sapmalarda otomatik alarm sistemleri devreye girerek akışın güvenli bir şekilde kesilmesini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sırasında basınç dalgalanmaları veya koç darbesi (water hammer) riski varsa, bu etkileri minimize edecek damperler veya yavaş açılan vanalar tasarıma dahil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Standartlar ve Yasal Uygunluk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işyerindeki tüm ekipmanların güvenli olmasını şart koşar; boru hattı tasarımları uluslararası kabul görmüş standartlara (API, ASME, DIN) göre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Tasarım aşamasında hazırlanan teknik dosyalar ve uygunluk beyanları, denetimlerde ibraz edilmek üzere muhafaza edilmelidir; uygunsuz veya standart dışı üretimler yasal yaptırımlara konu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Boru hattı üzerinde yer alan tüm bileşenlerin (vana, flanş, conta) CE işareti veya eşdeğer kalite sertifikalarına sahip olması, ekipman güvenilirliğinin temel göstergesidir.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kontrollerde, boru hattının tasarlandığı standartlara uygunluğu kontrol edilmeli; tasarım ömrünü tamamlamış veya deforme olmuş hatlar derhal devre dışı bırakılmalıdır.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Sistemli Malzeme Seçim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çerçevesinde, boru hattı malzeme seçimi bir risk analizi süreci olarak ele alınmalı; seçimin gerekçeleri yazılı olarak dokümante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sürecinde bakım kolaylığı, yedek parça bulunabilirliği ve öngörülebilir arıza durumlarındaki müdahale imkanları göz önüne alınmalı; karmaşık malzemeler yerine standart ve kanıtlanmış çözümler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seçiminde tedarikçi teknik verileri ile saha gerçekleri karşılaştırılmalı; gerekirse laboratuvar testleri ile malzemenin kimyasal direnci doğrulanarak nihai karar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Kurulan sistemin dokümantasyonu, boru hattının tüm ömrü boyunca güncel tutulmalı; yapılan değişiklikler, kullanılan yeni malzemeler ve test sonuçları, işletme el kitabına işlenmelidir.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Pompa ve Kompresör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Pompa ve kompresörlerin işletimi sırasında mekanik riskleri azaltmak için tüm hareketli parçalar koruyucu muhafazalarla kapatılmalı; bu muhafazalar ekipman çalışırken asla çıkarılmamalıdır.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bağlantıları, ekipmanın patlayıcı ortamlarda çalışıp çalışmadığına göre uygun koruma sınıfına (Ex-proof) sahip olmalı ve düzenli olarak topraklama kontrolleri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ekipmanların güvenli kullanımı için üretici el kitaplarında belirtilen limitler ve çalışma prosedürleri eksiksiz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sistemi anında durdurabilecek acil durdurma butonları, operatörlerin kolayca ulaşabileceği noktalara yerleştirilmeli ve düzenli aralıklarla fonksiyonel testleri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Sızdırmazlık Sistemleri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Pompa sistemlerinde akışkan kaçaklarını önlemek için mekanik salmastra ve conta sistemlerinin durumu periyodik olarak kontrol edilmeli, aşınma belirtisi gösteren parçalar derhal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yanıcı, zehirli veya korozif maddelerin transferinde kullanılan pompalarda sızdırmazlık elemanlarının kimyasal uyumluluğu, ekipmanın güvenlik ömrü açısından kritik bir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Sızdırmazlık elemanlarının arızalanması durumunda yaşanabilecek çevresel kirlilik ve yangın risklerini önlemek amacıyla, ekipman çevresinde uygun toplama havuzları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Ekipmanlar Yönetmeliği kapsamında, sızdırmazlık sistemlerinin bütünlüğü ekipman güvenliğinin temel bir parçasıdır; sızıntı tespit sistemleri sürekli izlenmelidir.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Korozyon ve Kimyasal Reaksiyon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Korozyon, depolama tanklarının yapısal bütünlüğünü tehdit eden en büyük risklerden biridir; özellikle asidik veya bazik maddelerin metalik yüzeylerle teması, hızlı bir aşınma sürecini tetikler.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reaksiyonlar; tank içerisinde istenmeyen gaz çıkışına, sıcaklık artışına veya basınç birikimine yol açarak patlama risklerini beraberinde getirebilir.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Tankların iç yüzey kaplamaları, kimyasalın agresifliğine karşı dirençli olmalı ve 6331 sayılı İş Sağlığı ve Güvenliği Kanunu kapsamında düzenli olarak korozyon izleme testlerine tabi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Aşırı Basınç ve Koruma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Kompresör ve pompa hatlarında basınç artışlarını kontrol altında tutmak amacıyla, sistemin tasarım basıncına uygun emniyet ventilleri (relief valve) mutlaka monte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ventillerinin ayarları, Basınçlı Ekipmanlar Yönetmeliği standartlarına uygun olmalı ve yetkili personel tarafından periyodik olarak kalibrasyonları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Sistemdeki basınç değişimlerini anlık takip edebilmek için manometreler veya dijital basınç sensörleri kullanılmalı, kritik basınç değerlerinde görsel ve işitsel alarmlar devreye girmelidir.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Aşırı basınç durumunda sistemin kendini tahliye etmesini sağlayan patlama diskleri (rupture disc), özellikle yüksek basınçlı kompresör hatlarında ikincil bir güvenlik önlemi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ve Onarımda İş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 gerçekleştirilecek her türlü bakım ve onarım çalışmasında, enerji kaynaklarının tamamen kesilmesini sağlayan kilitleme ve etiketleme (LOTO) prosedürleri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Pompa ve kompresörlerin rulman, yağlama ve filtre değişimleri gibi önleyici bakım faaliyetleri, üretici tavsiyeleri doğrultusunda oluşturulan bakım planına göre eksiksiz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gereğince, tüm bakım kayıtları düzenli olarak tutulmalı ve ekipmanın güvenli çalışma geçmişi her zaman izlenebilir durumda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sırasında kullanılacak yedek parçaların ekipman spesifikasyonlarına uygunluğu denetlenmeli, orijinal olmayan veya uygunsuz parçaların kullanımı risk oluşturabileceği için tercih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İzolasyon ve Fiziksel Bariyerler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sıcaklıkta çalışan kompresör ve hatların, çalışanların temasını önlemek amacıyla ısı yalıtımı ile kaplanması iş sağlığı açısından zorunlu bir güvenlik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izolasyonu, sistemin devre dışı bırakıldığı durumlarda yanlışlıkla başlatılmasını önlemek için vana kilitleri ve enerji kesme anahtarları kullanılarak fiziksel olarak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çalışmaları, Basınçlı Ekipmanlar Yönetmeliği standartları çerçevesinde yürütülmeli ve yalıtım malzemelerinin yanmazlık veya kimyasal direnç özellikleri operasyonel şartlara uygun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 izolasyonun sürekliliği görsel olarak kontrol edilmeli, yalıtımın hasar gördüğü veya eksik olduğu bölgelerde dokunma riskine karşı uyarı levhaları asılmalıdır.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Boru Hattı Bakımında İş İzin Sistemi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Boru hattı bakım ve onarım çalışmalarına başlamadan önce mutlaka yazılı bir iş izin sistemi uygulanmalıdır; bu sistem, yapılacak işin türünü, risklerini ve alınacak önlemleri tanımlar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izin formu, çalışacak personelin yetkinliğini, gerekli KKD'leri ve acil durum planlarını içermelidir; izin süresi, çalışmanın mahiyetine göre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 yetkisiz girişleri önlemek amacıyla fiziksel bariyerlerle çevrilmeli ve gerekli uyarı levhaları asılmalıdır; izin alınmadan hiçbir müdahale başlatılmamalıdır.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izni, çalışmanın bitiminde kapatılmalı ve yapılan işin güvenli bir şekilde sonuçlandırıldığı saha sorumlusu tarafından teyit edilmelidir; bu kayıtlar yasal mevzuat gereği arşivlenmelidir.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Boru Hatlarında Basınç Boşaltma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öncesinde boru hattı içerisindeki akışkanın tamamen boşaltılması ve basıncın sıfırlanması hayati önem taşır; basınçlı hatlar, ani boşalmalar sonucu ciddi yaralanmalara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boşaltma işlemi sırasında uygun tahliye vanaları kullanılmalı ve akışkanın çevreye veya çalışanlara zarar vermemesi için güvenli bir toplama hattına yönlendirilmesi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Sistemdeki basıncın sıfırlandığı, manometre veya dijital basınç göstergeleri ile kontrol edilmeli; hattın tamamen boşaldığından emin olunmadan hiçbir flanş veya bağlantı açılmamalıdır.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tahliyesi esnasında oluşabilecek sızıntılara karşı, çalışanlar uygun kimyasal koruyucu giysiler ve yüz koruyucular kullanmalıdır (Kimyasal Maddelerle Çalışmalarda Sağlık ve Güvenlik Önlemleri Hakkında Yönetmelik ve Kişisel Koruyucu Donanımların İşyerlerinde Kullanılması Hakkında Yönetmelik).</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Tehlikeli Enerji Kontrolü: LOTO Uygulaması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onarım çalışmaları sırasında, sistemin beklenmedik şekilde enerjilenmesini veya çalışmasını önlemek için LOTO (Kilitleme ve Etiketleme) sistemi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kaynakları (elektrik, mekanik, hidrolik, pnömatik) kapatılmalı, kilitlenmeli ve üzerine uyarı etiketi asılmalıdır; kilit, çalışmayı yapan her bir personelin kendi şahsi kilidi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LOTO uygulamasından sonra, enerji kaynağının gerçekten kesildiğinden emin olmak için deneme çalışması (test) yapılmalıdır; sistemin hiçbir şekilde hareket etmediği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 ve etiketler, çalışma tamamlanmadan ve ilgili personel alandan güvenli bir şekilde ayrılmadan asla kaldırılmamalıdır; LOTO kurallarına uyum, 6331 sayılı Kanun kapsamındaki işverenin koruma yükümlülüğünün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Öncesi Gaz Ölçümleri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Boru hattı içindeki akışkanın yanıcı, patlayıcı veya zehirli olma riski göz önüne alınarak, çalışma öncesinde mutlaka gaz ölçümü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Ölçümler, ortamdaki oksijen seviyesi, yanıcı gazların alt patlama sınırı (LFL) ve zehirli gazların maruziyet limitleri (TWA/STEL) için ayrı ayrı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cihazları, çalışma ortamının özelliklerine uygun olmalı ve cihazların kalibrasyonlarının güncel olduğu, cihaz üzerindeki etiketlerden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ölçüm sonuçları, iş izin formuna kaydedilmeli; eğer ortamda riskli seviyede gaz tespit edilirse, havalandırma veya boşaltma işlemleri tamamlanmadan çalışmaya başlanmamalıdır (yanıcı gaz için Çalışanların Patlayıcı Ortamların Tehlikelerinden Korunması Hakkında Yönetmelik; toksik gaz maruziyeti için Kimyasal Maddelerle Çalışmalarda Sağlık ve Güvenlik Önlemleri Hakkında Yönetmelik).</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Boru Hattı Temizliği ve Arındırma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Boru hattı içerisinde kalan kimyasal kalıntıların giderilmesi, bakım ekibinin kimyasal maruziyetini önlemek adına gerçekleştirilen en kritik temizlik aşamasıdır.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işlemi, hattın içeriğine uygun nötralizasyon veya yıkama yöntemleri ile yapılmalı; atıklar, ilgili çevre mevzuatına uygun şekilde bertaraf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Arındırma işlemi sonrasında, boru içerisinde tehlikeli madde kalmadığına dair kimyasal analizler veya görsel kontroller yapılmalı, temizlik süreci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sırasında kullanılan temizlik maddelerinin güvenlik bilgi formları (GBF) incelenmeli, gerekli KKD'lerin bu maddelere karşı koruyucu olduğundan emin olunmalıdır (6331 sayılı İş Sağlığı ve Güvenliği Kanunu).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Flanş Sızıntı Kontrolü ve Conta Seçimi Temelleri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Flanş bağlantılarında sızıntı kontrolü, sistemin bütünlüğü ve kimyasal risklerin önlenmesi için kritik bir adımdır; periyodik kontrollerde gözle muayene, sızıntı izleri ve anormal sesler titizlikle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Conta seçimi, flanşın maruz kalacağı basınç, sıcaklık ve akışkanın kimyasal özellikleri dikkate alınarak yapılmalıdır; İş Ekipmanlarının Kullanımında Sağlık ve Güvenlik Şartları Yönetmeliği uyarınca, ekipmanlar her zaman tasarım değerlerine uygun işletilmelidir.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conta seçimi, flanş yüzeylerinin pürüzlülüğüne ve cıvata yükleme kapasitesine doğrudan bağlıdır; uygun olmayan bir conta, zamanla deformasyona uğrayarak sızıntı yollarının açılmasına ve ciddi iş kazalarına sebebiyet verebilir.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 Conta Seçimi ve Malzeme Uyumluluğu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contanın akışkan ile kimyasal uyumluluğu hayati önem taşır; Kimyasal Maddelerle Çalışmalarda Sağlık ve Güvenlik Önlemleri Hakkında Yönetmelik gereği kullanılan malzemelerin güvenlik bilgi formları (GBF)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Metalik, yarı metalik ve metalik olmayan conta tipleri arasından seçim yaparken, flanşın çalışma sıcaklığı ve basınç değerleri sınırları aşmamalıdır; spiral sarımlı contalar yüksek basınçlı sistemlerde daha güvenli bir sızdırmazlık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Conta değişimi sırasında flanş yüzeylerinin temizliği ve eski conta artıklarının tamamen uzaklaştırılması gerekir; yüzeydeki çizikler veya korozyon izleri, yeni contanın sızdırmazlık performansını düşüreceğinden, montaj öncesi yüzey kalitesi mutlaka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 Malzeme Seçimi ve Teknik Standartlar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malzeme seçimi, tankın kullanım ömrünü uzatırken aynı zamanda sızıntı ve çevre kirliliği risklerini minimize eder; paslanmaz çelik, polietilen veya cam elyaf takviyeli plastikler farklı kimyasallar için farklı performans sergiler.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seçim aşamasında, depolanacak maddenin kimyasal formülü kadar, depolama ortamının iklimsel koşulları ve tankın maruz kalacağı mekanik stresler de titizlikle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malzemenin uluslararası standartlara uygunluğu, üretici tarafından sağlanan teknik dokümanlar ve malzeme güvenlik bilgi formları ile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Torklama Teknikleri ve Cıvata Gerilimi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Flanş bağlantılarında sızdırmazlığı sağlayan temel unsur, cıvatalara uygulanan doğru tork değeridir; düzensiz veya aşırı tork, contanın tek taraflı ezilmesine ve sızıntı kanallarının oluşmasına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Cıvataların sıkılması sırasında üretici tarafından belirlenen çapraz sıkma yöntemi kullanılmalı ve tork anahtarları düzenli olarak kalibre edilmelidir; İş Ekipmanlarının Kullanımında Sağlık ve Güvenlik Şartları Yönetmeliği uyarınca kullanılan el aletlerinin bakımı önemlidir.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Sıkma işlemi tek seferde bitirilmemeli, kademeli olarak tork değerleri artırılmalıdır; son tork değerine ulaşıldığında, cıvataların eşit yüklendiğinden emin olmak için tekrar kontrol edilmeli ve gerekirse tork anahtarı ile doğrulama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Sızıntı Algılama ve İzleme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Tesis genelinde sızıntıların erken tespiti, büyük endüstriyel kazaların önlenmesi için Büyük Endüstriyel Kazaların Önlenmesi ve Etkilerinin Azaltılması Hakkında Yönetmelik kapsamında kritik bir güvenlik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 gaz algılama sistemleri, ultrasonik kaçak dedektörleri ve periyodik basınç testleri, gözle görülmeyen mikro sızıntıların zamanında fark edilmesini sağlar; özellikle yanıcı veya zehirli gaz hatlarında bu sistemlerin sürekliliği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Sızıntı algılama cihazlarının periyodik kalibrasyonları ve fonksiyon testleri aksatılmadan yapılmalı, operatörler cihazların vereceği alarmlara karşı eğitilmelidir; sistemden gelen veriler, bakım planlamasında girdi olarak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Kaçak Durumunda Acil Müdahale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 sızıntı durumunda, İşyerlerinde Acil Durumlar Hakkında Yönetmelik gereği belirlenen acil durum planları derhal devreye alınmalı; ilk müdahale, sızıntının kaynağını izole etmeye yönelik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Sızıntı bölgesindeki çalışanların güvenliği için ortamın havalandırılması sağlanmalı ve gerektiğinde kişisel koruyucu donanım (KKD) kullanımı zorunlu hale getirilmelidir; 6331 sayılı İSG Kanunu uyarınca çalışanların sağlığı her şeyden önceliklidir.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giderildikten sonra, olayın kök neden analizi yapılmalı ve benzer durumların tekrarını önlemek için bakım kayıtları güncellenmelidir; meydana gelen olay, yasal bildirim yükümlülükleri çerçevesinde ilgili birimlere raporlanmalıdır.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Transfer Sürecinde Sızdırmazlık ve Bağlantı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transfer hattı bağlantıları, sızdırmazlık testleri yapılmış uygun contalar ve flanşlarla titizlikle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hat üzerinde oluşabilecek kaçaklara karşı mekanik engeller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Transfer öncesinde tüm hortumlar ve vanalar, aşınma veya korozyon belirtilerine karşı mutlaka görsel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Transfer işlemi sırasında oluşabilecek basınç dalgalanmalarını önlemek adına tahliye hatlarının her zaman açık olduğundan emin olunmalıdır.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Seviye ve Akış Kontrol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Tanklar ve reaktörler, taşma riskini minimize etmek için otomatik seviye sensörleri ve alarm sistemleri ile donatılmalıdır.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Akış kontrolü, aşırı dolumu önlemek adına debimetreler veya yüksek seviye anahtarları ile otomatik olarak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ekipmanların periyodik bakımları yapılarak sensörlerin doğruluğu sürekli teyit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Seviye göstergelerinin okunabilirliği, operatörün hatalı müdahale riskini azaltacak şekilde ergonomik bir konumda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İkincil Muhafaza ve Havuzlama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ve transfer alanları, döküntülerin çevreye yayılmasını önlemek amacıyla sıvı geçirmez havuzlama sistemleri ile çevrilmelidir.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İkincil muhafaza alanlarının kapasitesi, en büyük tankın hacminin en az yüzde 110'unu alabilecek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uyarınca, muhafaza alanlarında biriken sular düzenli olarak tahliye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Muhafaza zeminleri, kullanılan kimyasalın türüne göre korozyona dayanıklı özel kaplamalarla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İzleme ve Gözlem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Transfer süreci, eğitimli bir operatör tarafından sürekli gözlem altında tutulmalı ve hiçbir zaman başıboş bırakılmamalıdır.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Uzaktan izleme sistemleri kullanılarak, transfer hattındaki olası kaçaklar merkezden anlık olarak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sızıntı veya anormal koku gibi tehlike sinyallerini fark ettiklerinde derhal önleyici aksiyon alacak şekilde yetkilendirilmelidir.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uyarınca, çalışanlara acil durum gözlem ve bildirim süreçleri hakkında periyodik eğitimler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Kapatma ve Müdahale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Transfer hatlarında, acil durumlarda akışı anında kesebilecek uzaktan kumandalı veya manuel acil kapatma vanaları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kapatma sistemlerinin konumu, operatörlerin tehlike anında kolayca erişebileceği şekilde belirlenmeli ve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acil kapatma prosedürleri düzenli tatbikatlarla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kapatma anında sistemin basıncını tahliye edecek güvenli bir bay-pas hattı veya geri dönüş tankı sistemi kurulmalıdır.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Boru Hattı İşaretleme ve Renk Kodlama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Boru hatlarının içerdiği kimyasal maddelerin türünü ve tehlikelerini belirtmek amacıyla yapılan işaretleme, Sağlık ve Güvenlik İşaretleri Yönetmeliği gereğince zorunludur. Yanlış müdahaleleri önlemek için her boru hattı, içeriği tanımlayan etiketler ve renk kodları ile net bir şekilde ayırt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işaretleme sistemi, hem rutin bakım süreçlerinde hem de acil durumlarda çalışanların doğru ekipmanı tanımasına olanak tanır. İşaretlemelerin standartlara uygunluğu, iş kazası riskini azaltan kritik bir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boru hatlarındaki tehlikelerin çalışanlar tarafından kolayca anlaşılmasını sağlamakla yükümlüdür ve bu sistemin sürekliliğini denetlemelidir.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Akışkan Türü ve Akış Yönünün Belirlenmesi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Boru hatları üzerindeki işaretlemeler, boru içindeki maddenin ismini veya kimyasal formülünü içermeli ve akış yönünü gösteren ok işaretleri ile desteklenmelidir. Akış yönü, özellikle vana operasyonları ve acil durum tahliye süreçlerinde yanlış vana kapatılmalarını engelleyen en önemli güvenlik detaylarından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 yapılırken akışkanın fiziksel hali (gaz, sıvı, buhar) ve tehlike sınıfı mutlaka dikkate alınmalıdır. Sağlık ve Güvenlik İşaretleri Yönetmeliği uyarınca bu bilgiler, hattın tüm kritik noktalarında (vana girişleri, duvar geçişleri) görünür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 işaretlerinin netliği, karmaşık sistemlerde bile operatörlerin akışın nereden gelip nereye gittiğini saniyeler içinde anlamasını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Tank Etiketleme ve Kimlik Tanımlama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tanklarının üzerine, içerisinde bulunan kimyasalın adı, tehlike sınıfı ve acil durum müdahale yöntemlerini içeren kalıcı ve okunabilir etiketler yerleştirilmesi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Etiketleme sisteminde GHS piktogramlarının kullanılması, çalışanların tehlikeyi anında algılamasını sağlar ve olası bir kaza anında doğru müdahale edilmesine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Tankın dolum ve boşaltım noktalarında, kimyasalın özelliklerine göre belirlenmiş olan renk kodlamaları ve uyarı levhaları, operasyonel hataları önlemek için her zaman görünür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Standart Renk Kodlaması ve Anlamları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Boru hatlarında kullanılan renk kodları, evrensel bir güvenlik dili oluşturarak tehlikeyi anında ayırt etmeyi sağlar; örneğin yangın söndürme hatları için kırmızı, su hatları için yeşil veya mavi, gaz hatları için ise sarı renk tercih edilmektedir. Bu renkler, 6331 sayılı İş Sağlığı ve Güvenliği Kanunu kapsamında belirlenen güvenlik işaretleme prensipleri ile uyumlu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Renk kodlaması sadece borunun tamamını boyamakla kalmayıp, boru üzerindeki etiketleme bantları ile de desteklenebilir. Bu uygulama, özellikle farklı kimyasalların taşındığı karmaşık tesislerde hata payını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Standart renklerin kullanımı, tesis içindeki tüm çalışanların (taşeronlar dahil) eğitim almadan bile temel riskleri kavramasına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İşaretlemelerin Görünürlüğü ve Yerleşimi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Boru hattı etiketleri, ışıklandırmanın zayıf olduğu bölgelerde bile okunabilir olmalı ve yansıtıcı veya fosforlu malzemelerden üretilmelidir. İşaretlemelerin, boru hattının her iki tarafından da görülebilmesi için borunun çevresini saran etiketler veya borunun her iki yanına yerleştirilen işaretler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Etiketler, boru üzerindeki vana, bağlantı noktası, duvar geçişi veya dirsek gibi operasyonel olarak müdahale edilen bölgelere yakın yerleştirilmelidir. Bu yerleşim, çalışanların müdahale anında doğru boru hattına odaklanmasını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Boru hattı işaretlemelerinin düzenli aralıklarla kontrol edilmesi, toz, korozyon veya boya ile kapanan işaretlerin yenilenmesi gerekir.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Güncel Mevzuat ve Standartlara Uyum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Boru hattı işaretleme standartları zamanla güncellenebilir; bu nedenle işletmeler, Sağlık ve Güvenlik İşaretleri Yönetmeliği'ndeki değişiklikleri takip ederek sistemlerini periyodik olarak revize etmelidir. İşyerindeki her türlü hat değişikliği, yeni boru montajı veya içerik değişimi durumunda işaretleme sistemi eşzamanlı olarak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Güncel olmayan, solmuş veya yanlış anlamaya müsait işaretler, iş kazalarına davetiye çıkarabilir; bu nedenle yıllık iç denetimlerde işaretleme standartlarına uyum mutlaka kontrol edilmelidir. İşveren, bu denetimlerin kayıtlarını tutmalı ve çalışanlara güncel işaretleme sistemleri hakkında düzenli bilgi vermelidir.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Unutmayın, standartlara uyum sadece yasal bir zorunluluk değil, aynı zamanda güvenli çalışma kültürünün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Bilgi Formlarının 16 Bölümlük Yapısı ve Eğitimi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Zararlı Maddeler ve Karışımlara İlişkin Güvenlik Bilgi Formları Hakkında Yönetmelik gereği, GBF'ler 16 zorunlu bölümden oluşmalıdır; bu bölümler madde kimliği, tehlike tanımları, bileşenler ve ilk yardım gibi kritik bilgileri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yönelik eğitimlerde, GBF'nin sadece bir evrak olmadığı, kimyasalın risklerini anlamak için temel kılavuz olduğu vurgulanmalıdır; çalışanlar formun hangi bölümünde hangi bilginin yer aldığını 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içeriği, kimyasalın fiziksel ve kimyasal özellikleri, toksikolojik bilgiler ve bertaraf yöntemleri gibi teknik detayları kapsayacak şekilde uzmanlar tarafından hazırlanmalıdır.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bu 16 bölümlük yapıyı okuyup anlayabildiğinden emin olmak için periyodik değerlendirmeler yapmalıdır.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Bilgi Formlarına Kesintisiz Erişim Sağlanması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 kullanılan tüm kimyasallara ait GBF'ler, çalışanların ihtiyaç duydukları anda anında ulaşabileceği şekilde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erişim sistemleri kullanılabilir; ancak sistemin elektrik kesintisi veya teknik arıza gibi durumlarda dahi çalışması veya yedekli fiziksel kopyaların dosyalanmış olması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noktaları, kimyasalın kullanıldığı çalışma alanına yakın olmalı ve çalışanlar bu formların yerini ezbere bilmelidir; özellikle acil durumlarda vakit kaybı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güvenliği uzmanı veya saha sorumlusu, erişilebilirlik süreçlerini düzenli olarak denetlemeli ve eksik formları derhal tamamlamalıdır.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Bilgi Formlarında Dil ve İletişim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Zararlı Maddeler ve Karışımlara İlişkin Güvenlik Bilgi Formları Hakkında Yönetmelik uyarınca, Türkiye'de piyasaya arz edilen tüm kimyasalların GBF'leri Türkçe olmak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Yabancı dildeki formların kullanımı, çalışanların tehlikeyi yanlış anlamasına veya hatalı önlem almasına neden olabileceğinden kesinlikle yasaktır; tercümeler yeminli ve teknik terminolojiye hakim kişilerce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Formlardaki ifadeler, çalışanların anlayabileceği düzeyde açık, net ve teknik açıdan doğru olmalıdır; karmaşık hukuksal terimler yerine uygulamaya yönelik net ifadeler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formların Türkçeye uygunluğunu kontrol etmekle yükümlüdür ve denetimlerde yabancı dilde form bulundurulması ciddi idari yaptırımlara konu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Bilgi Formlarının Güncellenmesi ve Takibi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GBF'ler dinamik belgelerdir; formun hazırlandığı tarihten sonra kimyasalın içeriği, tehlike sınıfı veya mevzuatta bir değişiklik olduğunda form derhal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Tedarikçiden alınan güncel GBF'ler takip edilmeli ve eski tarihli formlar sistemden kaldırılarak yerine yenileri eklenmelidir; eski formların sahada kalması büyük risk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kimyasal stok yönetimi yapan birim, her yeni alımda formun güncelliğini kontrol etmeli ve ilgili birimlere güncel versiyonu iletmelidir.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birimi, güncel olmayan GBF kullanımı nedeniyle oluşabilecek kazalardan işverenin hukuki ve cezai sorumluluğu olduğunu unutmamalıdır.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Bilgi Formlarının Saha Uygulaması ve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GBF'ler, sadece dosyalarda bekletilmek için değil, risk değerlendirmesi çalışmaları, kişisel koruyucu donanım seçimi ve acil durum planlarının oluşturulması için temel kaynaktır.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bir kimyasalla çalışmaya başlamadan önce GBF'nin 'Maruz Kalma Kontrolleri / Kişisel Korunma' bölümünü okuyarak hangi eldiven, gözlük veya solunum cihazını kullanacağını öğrenmelidir.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ekipleri, kimyasal sızıntı veya yangın anında GBF'nin ilgili bölümlerindeki müdahale talimatlarını (Bölüm 4 ve 5) takip ederek doğru ekipmanla müdahale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tüm çalışanlara GBF okuryazarlığı eğitimi verilmeli ve bu formların sahada pratik bir araç olarak kullanılması bir iş güvenliği kültürü haline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Toksik Etki ve Maruziyet Limitleri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Toksik maddeler, canlı dokularla etkileşime girerek biyolojik sistemlerde hasar oluşturan kimyasal bileşiklerdir; bu maddelerin etkileri maddenin yapısına, giriş yoluna ve vücutta kaldığı süreye bağlı olarak değişir.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mesleki maruziyet sınır değerleri (OEL), çalışanların sağlığını korumak için belirlenen yasal üst limitlerdir.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Zaman ağırlıklı ortalama (TWA) değerleri, sekiz saatlik bir çalışma süresi boyunca maruz kalınan ortalama konsantrasyonu ifade eder ve bu değerlerin aşılmaması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 değerlerin belirlenmesinde, kimyasalın toksisite düzeyi ve uzun süreli maruziyetin sağlık üzerindeki potansiyel etkileri dikkate alınarak bilimsel veriler temel alınır.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Akut ve Kronik Sağlık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Akut etkiler, kimyasala kısa süreli ve yüksek dozda maruziyet sonucu anında ortaya çıkan tahriş, zehirlenme veya solunum güçlüğü gibi durumlardır; bu durumlar acil tıbbi müdahale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Kronik etkiler ise uzun süreli, düşük dozlarda maruziyet sonucunda ortaya çıkar; kanser, organ yetmezliği veya sinir sistemi hasarları gibi kalıcı sağlık sorunlarına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Kimyasal Maddelerle Çalışmalarda Sağlık ve Güvenlik Önlemleri Hakkında Yönetmelik kapsamında, çalışanları her iki maruziyet türüne karşı korumak için gerekli teknik ve idari önlemleri almakla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süreci, özellikle kronik etkilerin erken tespiti için periyodik tıbbi muayenelerin yapılmasını ve maruziyetin izlenmesini zorunlu kılar.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Depolamada Ayırma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Birbiriyle reaksiyona girme potansiyeli olan kimyasallar, depolama tanklarında kesinlikle ayrı alanlarda veya uygun ikincil muhafaza sistemleri içerisinde depolanmalıdır.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 arasındaki fiziksel mesafe, sızıntı durumunda kimyasalların birbirine karışmasını engelleyecek şekilde planlanmalı ve sızıntı toplama havuzları birbirinden bağımsız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uyarınca, uyumsuz kimyasalların aynı depolama sahasında tutulması, ciddi yangın ve zehirlenme risklerini beraberinde getirdiği için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Maruziyetin Ölçülmesi ve İzlenmesi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kimyasal yoğunluğunun tespiti için periyodik olarak ortam ölçümleri yapılmalı ve bu ölçümler yetkili laboratuvarlar tarafından gerçekleştirilerek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Kimyasal Maddelerle Çalışmalarda Sağlık ve Güvenlik Önlemleri Hakkında Yönetmelik hükümlerine göre değerlendirilmeli ve sınır değerlerin üzerinde çıkan sonuçlar için derhal iyileştirici önlemler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maruziyet ölçümleri, bireyin solunum bölgesine yerleştirilen örnekleme cihazları ile yapılarak, çalışanın vardiya boyunca ne kadar kimyasala maruz kaldığı hassas bir şekilde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raporları, işyerinde risk değerlendirmesi dosyasının ayrılmaz bir parçası olarak saklanmalı ve çalışanların erişimine açık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Sınır Değerlerin Aşılması ve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sınır değerlerinin aşıldığı durumlarda, işveren işi durdurma veya çalışma yöntemini değiştirme dahil olmak üzere gerekli tüm teknik önlemleri derhal almak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hiyerarşisi uygulanmalı; öncelikle kimyasalın ikamesi, ardından mühendislik önlemleri (kapalı sistemler, lokal egzoz) ve en son kişisel koruyucu donanım kullanımı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 aşımı durumunda, ilgili bölgedeki çalışanlar bilgilendirilmeli, sağlık gözetimi artırılmalı ve olayın kök nedeni bulunarak tekrarlanmaması için düzeltici faaliyetler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işyerindeki tehlikeyi gidermekle yükümlüdür ve sınır değer aşımı doğrudan bir tehlike göstergesidir.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Sağlığının Korunması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kimyasal maddelerin sağlık etkileri konusunda eğitilmesi ve güvenli çalışma yöntemlerini benimsemeleri, toksik maruziyeti önlemede en etkili bireysel savunma mekanizmasıdır.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hijyen kurallarına uyulmalı, kimyasallarla temas eden giysiler iş sahası dışında tutulmalı ve kişisel temizlik ekipmanları düzenli olarak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çalışanların işe giriş ve periyodik muayeneleri, kimyasal maruziyetin sağlık üzerindeki etkilerini tespit etmek için titizlikle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verileri gizli tutulmalı, sadece işyeri hekimi tarafından değerlendirilmeli ve çalışanın sağlığını tehdit eden durumlarda işyeri hekiminin tavsiyelerine göre iş değişikliği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CMR Maddelerinde Temel Yönetim İlkeleri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Kanserojen, mutajen ve üreme toksik maddeler (CMR), insan sağlığı üzerinde kalıcı hasar bırakabilen kimyasallardır; bu maddelerin yönetimi, Kanserojen veya Mutajen Maddelerle Çalışmalarda Sağlık ve Güvenlik Önlemleri Hakkında Yönetmelik hükümleri esas alınarak titizlikle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CMR maddelerinin varlığını risk değerlendirmesi sürecinde belirlemeli ve bu maddelere maruziyeti önlemek için gerekli teknik ve idari tüm tedbirleri ivedilikle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Maddelerin sınıflandırılması, etiketlenmesi ve güvenlik bilgi formlarının (GBF) güncel tutulması, çalışanların maruz kaldığı risklerin doğru anlaşılması için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bilgilendirilmesi ve eğitilmesi, bu maddelerle güvenli çalışma yöntemlerini içermeli; acil durum prosedürleri ise olası bir sızıntı veya kaza durumunda derhal devreye girecek şekilde tasarlanmalıdır.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Tehlikeli Maddelerde İkame Yöntemi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CMR maddelerinin yönetiminde en etkili kontrol yöntemi ikamedir; yani, kanserojen veya mutajen özelliği olan bir kimyasalın, çalışanların sağlığı açısından daha az zararlı bir madde ile değiştirilmesi öncelikli hedeftir.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İkame süreci, Kanserojen veya Mutajen Maddelerle Çalışmalarda Sağlık ve Güvenlik Önlemleri Hakkında Yönetmelik gereği, teknik olarak mümkün olduğu her durumda uygulanmalı ve alternatif maddelerin güvenliği önceden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İkame yapılamayan durumlarda, kullanılan maddenin miktarı minimize edilmeli ve işlem sürecindeki riskler, mühendislik önlemleriyle mümkün olan en düşük seviyeye çekilmelidir.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İkame edilen maddelerin güvenlik bilgi formları, yeni riskleri içerecek şekilde güncellenmeli ve bu bilgiler çalışanlara eğitimlerle aktarılarak çalışma alışkanlıkları buna göre revize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Sistem ile Güvenli Çalışma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CMR maddeleri ile yapılan çalışmalarda, maddenin çalışanla temasını tamamen kesmek amacıyla kapalı sistem teknolojileri kullanılmalı; bu sistemler, sızıntı riskini minimize edecek şekilde tasarlanmış, sızdırmaz ünitelerden oluşmalıdır.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sistemlerin kurulumu, Kanserojen veya Mutajen Maddelerle Çalışmalarda Sağlık ve Güvenlik Önlemleri Hakkında Yönetmelik uyarınca, teknik standartlara uygun olmalı ve düzenli olarak sızdırmazlık kontrollerinden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Sistemde bir arıza veya sızıntı meydana geldiğinde, otomatik durdurma mekanizmaları devreye girmeli ve ortamdaki havalandırma sistemleri, zararlı maddelerin uzaklaştırılmasını sağlayacak şekilde çalışmalıdır.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sistemlerin bakım ve onarımı, sadece yetkili ve gerekli koruyucu donanımlara sahip personel tarafından yapılmalı; bakım esnasında oluşabilecek ikincil maruziyetler için özel önlemler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Maruziyetin En Düşük Seviyede Tutulması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İkame veya kapalı sistem teknik olarak mümkün olmadığında, çalışanların CMR maddelerine maruziyeti, teknik ve idari kontrollerle teknik olarak mümkün olan en düşük seviyeye indirilmelidir; bu bir yasal sorumluluktur.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 ölçümleri, Kanserojen veya Mutajen Maddelerle Çalışmalarda Sağlık ve Güvenlik Önlemleri Hakkında Yönetmelik gereği, periyodik olarak yapılmalı ve maruziyet sınır değerleri asla aşılmamalıdır.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sürelerinin kısıtlanması ve maruz kalan çalışan sayısının azaltılması gibi idari önlemlerle, bireysel maruziyet süresi ve yoğunluğu minimize edilerek toplam risk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 (KKD), maruziyetin tamamen engellenemediği durumlarda son savunma hattı olarak kullanılmalı; seçilen KKD, maddenin kimyasal yapısına ve maruziyet şekline tam uyumlu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Sağlık Gözetimi ve Tıbbi Tetkikler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CMR maddelerine maruz kalan çalışanların, Çalışanların Sağlık Gözetimine Yönelik Tıbbi Tetkiklerin Usul ve Esasları Hakkında Yönetmelik kapsamında periyodik sağlık kontrollerinden geçirilmesi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işe giriş aşamasında başlamalı ve işin niteliğine bağlı olarak belirlenen aralıklarla devam etmeli; çalışanın maruz kaldığı maddelere özgü biyolojik izleme yöntemleri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tarafından gerçekleştirilen bu kontrollerde, çalışanın sağlık geçmişi ve maruziyet durumu değerlendirilmeli, gerekli durumlarda kişi daha az riskli bir pozisyona kaydırılmalıdır.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 sonuçları, gizlilik kurallarına uygun şekilde kayıt altına alınmalı ve işveren, çalışanın sağlığını korumak adına hekimin önerdiği tüm tıbbi tedbirleri eksiksiz uygulamalıdır.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SVHC Maddelerinin Tanımı ve Özel Kontrol Tedbirleri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Yüksek Önem Arz Eden Maddeler (SVHC), kanserojen, mutajen veya üreme için toksik özellikler gösteren kimyasallardır; bu maddelerin kullanımı Kimyasal Maddelerle Çalışmalarda Sağlık ve Güvenlik Önlemleri Hakkında Yönetmelik kapsamında sıkı denetime tabidir.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SVHC kullanımı, ancak teknik olarak mümkün olan durumlarda ve en üst düzey koruma önlemleri alınarak gerçekleştirilmelidir; çalışanların bu maddelere maruziyeti mümkün olan en düşük seviyede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SVHC içeren maddelerin envanterini düzenli olarak tutmalı ve bu maddelerin işyerindeki kullanım alanlarını belirleyerek risk değerlendirmesini bu maddelere özel olarak güncellemelidir.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Yetkilendirme Süreçleri ve Yasal Zorunluluklar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SVHC listesinde bulunan bazı maddelerin kullanımı özel bir yetkilendirme sürecine bağlıdır; bu süreç, maddenin güvenli kullanımı için gerekli şartların yerine getirilmesini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Yetkilendirme süreci, işletmenin söz konusu madde için alternatif bir çözüm bulamadığını kanıtlamasını gerektirir; bu kanıt sunulmadığı sürece maddenin kullanımı yasal mevzuata aykırı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Yetkilendirme belgeleri işyerinde hazır bulundurulmalı ve denetimler sırasında iş müfettişlerine ibraz edilmelidir; eksik veya geçersiz yetkilendirme, ağır idari para cezaları ile sonuçlanabilir.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Tank Dolum ve Boşaltma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Tank dolum ve boşaltma operasyonları, 6331 sayılı İş Sağlığı ve Güvenliği Kanunu kapsamında belirlenen standartlara uygun olarak, önceden hazırlanmış yazılı prosedürlere göre yürütülmelidir. Operasyon öncesinde tüm hat vanalarının, bağlantı noktalarının ve sızdırmazlık contalarının durumu titizlikle kontrol edilerek, olası kaçakların veya taşmaların önüne geçmek için gerekli emniyet sistemleri devreye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Kayıtlarının Tutulması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SVHC maddelerine maruz kalan tüm çalışanların maruziyet kayıtları detaylı bir şekilde tutulmalıdır; bu kayıtlar, çalışanın sağlık geçmişiyle doğrudan ilişkilidir.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kayıtları, kimyasalın türü, maruziyet süresi, yoğunluğu ve kullanılan koruyucu donanımların etkinliğini içermelidir; bu veriler, meslek hastalığı şüphesi durumunda temel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çalışanın işten ayrılmasından sonra da yasal mevzuatta belirtilen süre boyunca (genellikle uzun yıllar) muhafaza edilmeli ve çalışanın erişimine açık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İkame (Yerine Koyma) Yöntemi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hiyerarşisinin en etkili basamağı olan ikame yöntemi, SVHC sınıfındaki tehlikeli maddelerin daha az tehlikeli veya zararsız maddelerle değiştirilmesini esas alır; bu süreç teknik ve ekonomik açıdan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İkame kararı verilirken, yeni seçilecek maddenin aynı işlevselliği sağlayıp sağlamadığı ve yeni bir risk oluşturup oluşturmadığı (toksikoloji analizi) detaylıca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ikame çalışmalarını periyodik olarak gözden geçirmeli ve teknolojik gelişmeleri takip ederek SVHC kullanımını tamamen ortadan kaldırmayı hedeflemelidir; bu süreç Kimyasal Maddelerle Çalışmalarda Sağlık ve Güvenlik Önlemleri Hakkında Yönetmelik ile desteklenmektedir.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İzleme ve Sağlık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SVHC maddeleri ile çalışanlar için periyodik ortam ölçümleri ve sağlık gözetimleri zorunludur; bu süreçler, olası olumsuz etkilerin erken tespit edilmesini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 ölçümleri, yetkili laboratuvarlar tarafından gerçekleştirilmeli ve sınır değerlerin aşılıp aşılmadığı kontrol edilmelidir; sınır değerlerin aşılması durumunda derhal mühendislik önlemleri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periyodik sağlık kontrolleri, işyeri hekimi tarafından riskli kimyasallara özel protokollerle yapılmalı; biyolojik izleme yöntemleri (kan veya idrar analizi) gerektiğinde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Uyumluluk ve Depolama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birbiriyle reaksiyona girme riski bulunan maddeler kesinlikle aynı alanda depolanmamalıdır; bu durum patlama, zehirli gaz çıkışı veya yangın gibi ciddi kazalara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 kimyasalların fiziksel ve kimyasal özelliklerine göre sınıflandırılmalı ve her madde için güncel Güvenlik Bilgi Formu (GBF) erişilebilir bir noktada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planı yapılırken maddelerin parlama noktaları, reaktivite değerleri ve toksikolojik etkileri dikkate alınmalı, uyumsuz gruplar fiziksel bariyerlerle veya yeterli mesafe ile birbirinden ayrıştırılmalıdır.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kimyasalların depolanması sırasında oluşabilecek riskleri periyodik olarak değerlendirmeli ve çalışanlara bu maddelerin uyumluluk kuralları hakkında özel eğitimler vermelidir.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Asit, Baz ve Oksitleyici Ayrımı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Asitler ve bazlar, kimyasal olarak birbirine zıt karakterde oldukları için aynı depolama alanında tutulmaları durumunda şiddetli nötralizasyon reaksiyonları vererek çevreye ısı ve zararlı buhar yayabilirler.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Oksitleyici maddeler, yanma olayını hızlandıran veya kendiliğinden yanmaya neden olan maddelerdir; bu nedenle yanıcı ve parlayıcı maddelerle asla yan yana depolanmamalıdır.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uyarınca, bu tür maddelerin depolanmasında sızdırmazlık önlemleri alınmalı ve dökülme durumunda birbirine karışmayacak şekilde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sınıflandırması yapılırken maddelerin GHS (Küresel Uyumlaştırılmış Sistem) piktogramları esas alınmalı ve uyumsuz gruplar arasındaki izolasyon, teknik gerekliliklere uygun şekilde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Depolama Matrisi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matrisi, farklı kimyasal sınıflarının birbiriyle olan etkileşimini gösteren rehber bir tablodur; bu tablo sayesinde hangi maddelerin yan yana gelebileceği veya gelmemesi gerektiği hızlıca belirlenir.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maddelerin depolanmasında uyumluluk matrisi kullanımı, hata payını minimize ederek teknik personelin güvenli bir şekilde yerleşim yapmasına olanak sağlar ve yasal mevzuata uyumu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Matris uygulaması sırasında, maddelerin fiziksel halleri (sıvı, katı, gaz) ve ambalaj bütünlükleri göz önünde bulundurulmalı, matriste uyumsuz olarak işaretlenen maddeler için ayrı depolama alanları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bu tür teknik dokümanların işyerinde bulunması ve çalışanların bu matrisi okuyup anlayabilecek düzeyde bilgilendirilmesi yasal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Etiketleme ve Tanımlama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Depolanan her kimyasal ambalajı, içerisinde ne olduğunu ve hangi riskleri taşıdığını net bir şekilde belirten, okunabilir ve kalıcı etiketlerle işaretlenmiş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 üzerinde ürünün ticari adı, kimyasal bileşenleri, tehlike piktogramları, uyarı ifadeleri ve acil durum müdahale yöntemleri mutlaka yer almalıdır; etiket bilgileri yerel mevzuatla uyumlu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orijinal ambalajından boşaltılan kimyasallar için kullanılan ikincil kaplar da aynı etiket bilgilerini taşımalıdır.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Etiketi zarar görmüş, okunmaz hale gelmiş veya içeriği belirsiz olan kimyasal kapları ile işlem yapılmamalı, bu tür kaplar derhal tanımlanmalı ve risk analizine tabi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Bariyerler ve Dökülme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Kimyasalların depolandığı alanlarda, sızıntı veya dökülme durumunda diğer maddelere karışmasını önlemek amacıyla ikincil koruma sistemleri (tavalar, bariyerler, dökülme paletleri)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zeminleri, kimyasallara dayanıklı, sızdırmaz malzemeden yapılmalı ve dökülen maddenin kanalizasyona karışmasını engelleyecek şekilde eğimli veya toplama hazneli olarak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uyarınca, acil durum dökülme kitleri depolama alanına yakın, kolay ulaşılabilir ve ekipman içeriği tam bir şekilde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 uygulamaları, farklı tehlike gruplarını birbirinden ayırarak yangın veya kimyasal reaksiyon gibi acil durumlarda etkinin yayılmasını sınırlandıran kritik bir mühendislik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Biyolojik İzleme ve Sağlık Gözetimi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gözetimi, işyerinde maruz kalınan risklerin etkilerini belirlemek ve önleyici tedbirler geliştirmek amacıyla yapılır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izleme, kimyasal maddelerin vücut üzerindeki etkilerinin ölçülmesi sürecidir ve işyeri hekimi tarafından yönetilir (İşyeri Hekimi ve Diğer Sağlık Personelinin Görev, Yetki, Sorumluluk ve Eğitimleri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işe girişlerde ve belirli periyotlarla gerçekleştirilen muayeneleri kapsar; her çalışanın sağlık dosyası güncel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programlar, çalışanların maruz kaldığı risk faktörlerini minimize etmek ve sağlıklı bir çalışma ortamı yaratmak amacıyla oluşturulur.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Tıbbi Tetkik Yöntemleri ve Uygulamalar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İdrar ve kan tetkikleri, kimyasal maddelere maruziyetin vücuttaki biyolojik yansımasını anlamak için kullanılan temel tıbbi yöntemlerdir (Çalışanların Sağlık Gözetimine Yönelik Tıbbi Tetkiklerin Usul ve Esasları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Tetkiklerin kapsamı, çalışılan kimyasalın türüne ve maruziyet yoğunluğuna göre işyeri hekimi tarafından belirlenir; standart dışı testler gereksiz maliyet ve zaman kaybı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Laboratuvar analizleri akredite kuruluşlar tarafından yapılmalı ve sonuçlar bilimsel referans değerleri ile karşılaştırılarak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Tetkik süreçlerinde çalışanın rızası alınmalı, sonuçlar ise hekim tarafından çalışana detaylıca açıklanmalıdır.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Seviye Kontrolü ve Taşma Önleme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Tank içerisindeki sıvı seviyesinin izlenmesi, dolum esnasında taşmaları önlemek için kritik öneme sahiptir ve bu süreçte otomatik seviye ölçüm cihazları ile mekanik alarm sistemleri birlikte kullanılmalıdır. Tank kapasitesinin üzerinde dolum yapılmasını engellemek amacıyla, kritik doluluk seviyesine ulaşıldığında otomatik olarak dolumu durduran acil kesme valfleri (ESD) aktif durumda tutulmalı ve sistem periyodik olarak test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Maruziyetin Takibi ve İzlenmesi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takibi, iş ortamındaki hava ölçümleri ile biyolojik izleme sonuçlarının karşılaştırılması prensibine dayanır (Biyolojik Etkenlere Maruziyet Risklerinin Önlenmesi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programları periyodik olarak güncellenmeli ve maruziyet limit değerlerinin aşılıp aşılmadığı sürekli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maruziyetlerde, vücuttaki birikim düzeyi izlenmeli ve kümülatif riskler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sonuçları, işyerindeki risk değerlendirme raporlarının güncellenmesinde temel veri kaynağı olarak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Meslek Hastalıklarında Erken Tanı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tanı, meslek hastalıklarının kronikleşmeden durdurulması ve kalıcı hasarların önlenmesi için en kritik aşamadır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Semptomların klinik düzeyde belirginleşmediği dönemde yapılan periyodik muayeneler, hastalığın ilerlemesini engellemekte büyük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teşhis edilen vakalarda, çalışma ortamındaki riskler hızlıca kontrol altına alınmalı ve gerekli mühendislik önlemleri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şikayetlerini hekimle paylaşması, erken tanı sürecinin başarısı için hayati önem taşır; açık bir iletişim kanalı kurulmalıdır.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Verilerinin Korunması ve Gizlilik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verileri kişisel veri niteliği taşır ve bu bilgilerin gizliliği yasal bir zorunluluktur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kayıtları yalnızca yetkili işyeri hekimi tarafından erişilebilir olmalı ve üçüncü şahıslarla paylaşılmamalıdır; verilerin dijital güvenliği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İstatistiksel raporlamalarda çalışanların kimlik bilgileri anonimleştirilerek kullanılmalı, kişilerin tanımlanmasına yol açacak detaylardan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Gizlilik ihlalleri hukuki sorumluluk doğurur ve işyeri hekimliği etik kurallarına aykırıdır; kayıt tutma süreçlerinde şeffaflık ve güven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Koruyucu Giysi Seviyeleri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koruyucu giysiler, maruz kalınan tehlikenin türüne ve yoğunluğuna göre A, B, C ve D olarak dört ana seviyede sınıflandırılır.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Seviye A, en yüksek solunum ve cilt koruması sağlayan tam kapalı giysilerdir; yoğun gaz veya buhar sızıntısı olan riskli alanlarda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Seviye B, yüksek solunum koruması ancak düşük cilt koruması sunarken; Seviye C, hava temizleyici solunum cihazları ile birlikte kullanılan daha az riskli ortam giysileridir.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Seviye D, kimyasal riskin olmadığı veya minimal düzeyde kaldığı genel çalışma ortamlarında kullanılan, temel iş kıyafetlerini ve basit koruyucuları içeren düşük seviyeli korumadır.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Riskine Göre Seçim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Kimyasal Maddelerle Çalışmalarda Sağlık ve Güvenlik Önlemleri Hakkında Yönetmelik gereği risk değerlendirmesi yapılarak uygun koruyucu seviyesi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sürecinde kimyasalın fiziksel durumu (gaz, toz, sıvı, buhar), toksisite düzeyi ve temas süresi gibi parametreler koruyucu giysi seçimini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Maruziyetin tahmin edilemediği veya acil müdahale gerektiren durumlarda, en yüksek koruma düzeyi olan Seviye A ekipmanların tercih edilmesi, çalışan sağlığını güvence altına almak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kimyasal maddeye maruziyetini en aza indirmek için öncelik toplu koruma önlemlerine verilmeli; kişisel koruyucu giysiler ise bu önlemlerin yetersiz kaldığı durumlarda destekleyici olarak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Tam Koruma: Seviye A Giysilerin Özellikleri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Seviye A koruyucu giysiler, kimyasal maddeyle doğrudan temasın kesinlikle istenmediği durumlarda, tam kapalı ve sızdırmaz yapısıyla çalışanları dış etkenlerden izole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giysiler genellikle pozitif basınçlı tüplü solunum cihazı ile birlikte kullanılır ve giysi içindeki basınç, dışarıdan kirli hava sızmasını engellemek üzere tasarlanmıştır.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sızıntıların, radyoaktif tozların veya yüksek derecede korozif maddelerin bulunduğu ortamlarda Seviye A giysilerin kullanımı, ilgili İSG yönetmelikleri çerçevesinde kritik bir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giysilerin kullanımı sırasında, çalışma süresi giysi içindeki hava tüpünün kapasitesiyle sınırlı olduğundan, acil durum planları ve yedek ekipmanlar her zaman hazır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Uygunluk Testleri ve Standartlar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kimyasal koruyucu giysilerin, ilgili Avrupa Birliği ve Türk Standartları Enstitüsü onaylı olması, ürünün performans testlerinden geçtiğinin temel kanıtıdır.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Uygunluk testleri, giysinin kumaşının kimyasala karşı geçiş süresi, delinme direnci ve dikiş yerlerinin sızdırmazlığı gibi spesifik kriterlere göre laboratuvar ortamında gerçekleştirilmektedir.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uyarınca, seçilen koruyucuların çalışanın fiziksel yapısına uygunluğu ve hareket kabiliyetini kısıtlamaması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Giysilerin kullanım ömrü, üretici talimatlarına göre düzenli olarak izlenmeli; koruyuculuk özelliğini yitiren veya hasar gören ekipmanlar derhal hizmetten çekilerek yenisiyle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Kullanım, Bakım ve Bertaraf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koruyucu giysilerin giyilmesi ve çıkartılması, kontaminasyonu önlemek için eğitimli personel tarafından belirli bir prosedür dahilinde ve gözetim altında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sonrası temizlik, üretici talimatlarına uygun şekilde gerçekleştirilmeli ve temizleme sırasında kimyasal maddeyle temas riski oluşmayacak güvenli alanlar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Kirlenmiş veya ömrünü tamamlamış giysiler, tehlikeli atık sınıfına girdiği için çevresel mevzuata uygun şekilde, yetkili kurumlar aracılığıyla bertaraf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bu ekipmanların kullanımı hakkında düzenli uygulamalı eğitimler verilerek, acil durumlarda yanlış müdahale sonucu oluşabilecek kazaların önüne geçilmesi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Koruyucu Eldivenler ve Geçirgenlik Tabloları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maruz kalınan kimyasalın türüne uygun eldiven seçimi hayati önem taşır; geçirgenlik tabloları, eldiven malzemesinin kimyasala karşı direnç süresini belirleyen teknik dokümanlardır.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tablolar, üreticiler tarafından standart test yöntemleri (EN 374 gibi) ile belirlenir ve eldivenin kimyasal ile temasından itibaren koruyuculuğunu ne kadar süre devam ettireceğini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işe başlamadan önce eldiven üzerinde yer alan piktogramları ve teknik veri sayfalarını (MSDS) mutlaka incelemeli, geçirgenlik tablosundaki uygunluk değerlerini teyit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Geçirgenlik tabloları, sadece tek bir kimyasal için değil, karışımlar için de özel değerlendirmeler içerebilir; karışım içeren işlemlerde en az dirençli kimyasala göre eldiven seçimi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Risklerde Malzeme Seçimi ve Uygunluk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kimyasal eldivenler; nitril, neopren, PVC, bütil veya doğal kauçuk gibi farklı polimerik yapılardan üretilmektedir.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Nitril eldivenler, petrol türevleri ve birçok çözücüye karşı yüksek direnç gösterirken, asitlerle çalışmalarda malzemenin kalınlığı ve geçirgenlik süresi mutlaka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seçimi yapılırken kimyasalın fiziksel hali (sıvı, toz, gaz), konsantrasyonu ve çalışma ortamındaki sıcaklık gibi faktörler, malzemenin bozulma (degradasyon) hızını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malzeme her kimyasala karşı koruma sağlamaz; örneğin, bazı eldivenler çözücülerde şişerek koruyucu özelliğini saniyeler içinde kaybedebilir, bu nedenle eldiven materyali ile kimyasal uyumluluğu her zaman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304</Slides>
  <Notes>304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304</vt:i4>
      </vt:variant>
    </vt:vector>
  </HeadingPairs>
  <TitlesOfParts>
    <vt:vector size="30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lpstr>Slide 205</vt:lpstr>
      <vt:lpstr>Slide 206</vt:lpstr>
      <vt:lpstr>Slide 207</vt:lpstr>
      <vt:lpstr>Slide 208</vt:lpstr>
      <vt:lpstr>Slide 209</vt:lpstr>
      <vt:lpstr>Slide 210</vt:lpstr>
      <vt:lpstr>Slide 211</vt:lpstr>
      <vt:lpstr>Slide 212</vt:lpstr>
      <vt:lpstr>Slide 213</vt:lpstr>
      <vt:lpstr>Slide 214</vt:lpstr>
      <vt:lpstr>Slide 215</vt:lpstr>
      <vt:lpstr>Slide 216</vt:lpstr>
      <vt:lpstr>Slide 217</vt:lpstr>
      <vt:lpstr>Slide 218</vt:lpstr>
      <vt:lpstr>Slide 219</vt:lpstr>
      <vt:lpstr>Slide 220</vt:lpstr>
      <vt:lpstr>Slide 221</vt:lpstr>
      <vt:lpstr>Slide 222</vt:lpstr>
      <vt:lpstr>Slide 223</vt:lpstr>
      <vt:lpstr>Slide 224</vt:lpstr>
      <vt:lpstr>Slide 225</vt:lpstr>
      <vt:lpstr>Slide 226</vt:lpstr>
      <vt:lpstr>Slide 227</vt:lpstr>
      <vt:lpstr>Slide 228</vt:lpstr>
      <vt:lpstr>Slide 229</vt:lpstr>
      <vt:lpstr>Slide 230</vt:lpstr>
      <vt:lpstr>Slide 231</vt:lpstr>
      <vt:lpstr>Slide 232</vt:lpstr>
      <vt:lpstr>Slide 233</vt:lpstr>
      <vt:lpstr>Slide 234</vt:lpstr>
      <vt:lpstr>Slide 235</vt:lpstr>
      <vt:lpstr>Slide 236</vt:lpstr>
      <vt:lpstr>Slide 237</vt:lpstr>
      <vt:lpstr>Slide 238</vt:lpstr>
      <vt:lpstr>Slide 239</vt:lpstr>
      <vt:lpstr>Slide 240</vt:lpstr>
      <vt:lpstr>Slide 241</vt:lpstr>
      <vt:lpstr>Slide 242</vt:lpstr>
      <vt:lpstr>Slide 243</vt:lpstr>
      <vt:lpstr>Slide 244</vt:lpstr>
      <vt:lpstr>Slide 245</vt:lpstr>
      <vt:lpstr>Slide 246</vt:lpstr>
      <vt:lpstr>Slide 247</vt:lpstr>
      <vt:lpstr>Slide 248</vt:lpstr>
      <vt:lpstr>Slide 249</vt:lpstr>
      <vt:lpstr>Slide 250</vt:lpstr>
      <vt:lpstr>Slide 251</vt:lpstr>
      <vt:lpstr>Slide 252</vt:lpstr>
      <vt:lpstr>Slide 253</vt:lpstr>
      <vt:lpstr>Slide 254</vt:lpstr>
      <vt:lpstr>Slide 255</vt:lpstr>
      <vt:lpstr>Slide 256</vt:lpstr>
      <vt:lpstr>Slide 257</vt:lpstr>
      <vt:lpstr>Slide 258</vt:lpstr>
      <vt:lpstr>Slide 259</vt:lpstr>
      <vt:lpstr>Slide 260</vt:lpstr>
      <vt:lpstr>Slide 261</vt:lpstr>
      <vt:lpstr>Slide 262</vt:lpstr>
      <vt:lpstr>Slide 263</vt:lpstr>
      <vt:lpstr>Slide 264</vt:lpstr>
      <vt:lpstr>Slide 265</vt:lpstr>
      <vt:lpstr>Slide 266</vt:lpstr>
      <vt:lpstr>Slide 267</vt:lpstr>
      <vt:lpstr>Slide 268</vt:lpstr>
      <vt:lpstr>Slide 269</vt:lpstr>
      <vt:lpstr>Slide 270</vt:lpstr>
      <vt:lpstr>Slide 271</vt:lpstr>
      <vt:lpstr>Slide 272</vt:lpstr>
      <vt:lpstr>Slide 273</vt:lpstr>
      <vt:lpstr>Slide 274</vt:lpstr>
      <vt:lpstr>Slide 275</vt:lpstr>
      <vt:lpstr>Slide 276</vt:lpstr>
      <vt:lpstr>Slide 277</vt:lpstr>
      <vt:lpstr>Slide 278</vt:lpstr>
      <vt:lpstr>Slide 279</vt:lpstr>
      <vt:lpstr>Slide 280</vt:lpstr>
      <vt:lpstr>Slide 281</vt:lpstr>
      <vt:lpstr>Slide 282</vt:lpstr>
      <vt:lpstr>Slide 283</vt:lpstr>
      <vt:lpstr>Slide 284</vt:lpstr>
      <vt:lpstr>Slide 285</vt:lpstr>
      <vt:lpstr>Slide 286</vt:lpstr>
      <vt:lpstr>Slide 287</vt:lpstr>
      <vt:lpstr>Slide 288</vt:lpstr>
      <vt:lpstr>Slide 289</vt:lpstr>
      <vt:lpstr>Slide 290</vt:lpstr>
      <vt:lpstr>Slide 291</vt:lpstr>
      <vt:lpstr>Slide 292</vt:lpstr>
      <vt:lpstr>Slide 293</vt:lpstr>
      <vt:lpstr>Slide 294</vt:lpstr>
      <vt:lpstr>Slide 295</vt:lpstr>
      <vt:lpstr>Slide 296</vt:lpstr>
      <vt:lpstr>Slide 297</vt:lpstr>
      <vt:lpstr>Slide 298</vt:lpstr>
      <vt:lpstr>Slide 299</vt:lpstr>
      <vt:lpstr>Slide 300</vt:lpstr>
      <vt:lpstr>Slide 301</vt:lpstr>
      <vt:lpstr>Slide 302</vt:lpstr>
      <vt:lpstr>Slide 303</vt:lpstr>
      <vt:lpstr>Slide 304</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Kimya Sektörü</dc:title>
  <dc:subject>Kimya Sektörü</dc:subject>
  <dc:creator>Riskmatik İSG Platform</dc:creator>
  <cp:lastModifiedBy>Riskmatik İSG Platform</cp:lastModifiedBy>
  <cp:revision>1</cp:revision>
  <dcterms:created xsi:type="dcterms:W3CDTF">2026-07-27T18:40:27Z</dcterms:created>
  <dcterms:modified xsi:type="dcterms:W3CDTF">2026-07-27T18:40:27Z</dcterms:modified>
</cp:coreProperties>
</file>