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slideMasters/slideMaster157.xml" ContentType="application/vnd.openxmlformats-officedocument.presentationml.slideMaster+xml"/>
  <Override PartName="/ppt/slides/slide157.xml" ContentType="application/vnd.openxmlformats-officedocument.presentationml.slide+xml"/>
  <Override PartName="/ppt/slideMasters/slideMaster158.xml" ContentType="application/vnd.openxmlformats-officedocument.presentationml.slideMaster+xml"/>
  <Override PartName="/ppt/slides/slide158.xml" ContentType="application/vnd.openxmlformats-officedocument.presentationml.slide+xml"/>
  <Override PartName="/ppt/slideMasters/slideMaster159.xml" ContentType="application/vnd.openxmlformats-officedocument.presentationml.slideMaster+xml"/>
  <Override PartName="/ppt/slides/slide159.xml" ContentType="application/vnd.openxmlformats-officedocument.presentationml.slide+xml"/>
  <Override PartName="/ppt/slideMasters/slideMaster160.xml" ContentType="application/vnd.openxmlformats-officedocument.presentationml.slideMaster+xml"/>
  <Override PartName="/ppt/slides/slide160.xml" ContentType="application/vnd.openxmlformats-officedocument.presentationml.slide+xml"/>
  <Override PartName="/ppt/slideMasters/slideMaster161.xml" ContentType="application/vnd.openxmlformats-officedocument.presentationml.slideMaster+xml"/>
  <Override PartName="/ppt/slides/slide161.xml" ContentType="application/vnd.openxmlformats-officedocument.presentationml.slide+xml"/>
  <Override PartName="/ppt/slideMasters/slideMaster162.xml" ContentType="application/vnd.openxmlformats-officedocument.presentationml.slideMaster+xml"/>
  <Override PartName="/ppt/slides/slide162.xml" ContentType="application/vnd.openxmlformats-officedocument.presentationml.slide+xml"/>
  <Override PartName="/ppt/slideMasters/slideMaster163.xml" ContentType="application/vnd.openxmlformats-officedocument.presentationml.slideMaster+xml"/>
  <Override PartName="/ppt/slides/slide163.xml" ContentType="application/vnd.openxmlformats-officedocument.presentationml.slide+xml"/>
  <Override PartName="/ppt/slideMasters/slideMaster164.xml" ContentType="application/vnd.openxmlformats-officedocument.presentationml.slideMaster+xml"/>
  <Override PartName="/ppt/slides/slide164.xml" ContentType="application/vnd.openxmlformats-officedocument.presentationml.slide+xml"/>
  <Override PartName="/ppt/slideMasters/slideMaster165.xml" ContentType="application/vnd.openxmlformats-officedocument.presentationml.slideMaster+xml"/>
  <Override PartName="/ppt/slides/slide165.xml" ContentType="application/vnd.openxmlformats-officedocument.presentationml.slide+xml"/>
  <Override PartName="/ppt/slideMasters/slideMaster166.xml" ContentType="application/vnd.openxmlformats-officedocument.presentationml.slideMaster+xml"/>
  <Override PartName="/ppt/slides/slide166.xml" ContentType="application/vnd.openxmlformats-officedocument.presentationml.slide+xml"/>
  <Override PartName="/ppt/slideMasters/slideMaster167.xml" ContentType="application/vnd.openxmlformats-officedocument.presentationml.slideMaster+xml"/>
  <Override PartName="/ppt/slides/slide167.xml" ContentType="application/vnd.openxmlformats-officedocument.presentationml.slide+xml"/>
  <Override PartName="/ppt/slideMasters/slideMaster168.xml" ContentType="application/vnd.openxmlformats-officedocument.presentationml.slideMaster+xml"/>
  <Override PartName="/ppt/slides/slide168.xml" ContentType="application/vnd.openxmlformats-officedocument.presentationml.slide+xml"/>
  <Override PartName="/ppt/slideMasters/slideMaster169.xml" ContentType="application/vnd.openxmlformats-officedocument.presentationml.slideMaster+xml"/>
  <Override PartName="/ppt/slides/slide169.xml" ContentType="application/vnd.openxmlformats-officedocument.presentationml.slide+xml"/>
  <Override PartName="/ppt/slideMasters/slideMaster170.xml" ContentType="application/vnd.openxmlformats-officedocument.presentationml.slideMaster+xml"/>
  <Override PartName="/ppt/slides/slide170.xml" ContentType="application/vnd.openxmlformats-officedocument.presentationml.slide+xml"/>
  <Override PartName="/ppt/slideMasters/slideMaster171.xml" ContentType="application/vnd.openxmlformats-officedocument.presentationml.slideMaster+xml"/>
  <Override PartName="/ppt/slides/slide171.xml" ContentType="application/vnd.openxmlformats-officedocument.presentationml.slide+xml"/>
  <Override PartName="/ppt/slideMasters/slideMaster172.xml" ContentType="application/vnd.openxmlformats-officedocument.presentationml.slideMaster+xml"/>
  <Override PartName="/ppt/slides/slide172.xml" ContentType="application/vnd.openxmlformats-officedocument.presentationml.slide+xml"/>
  <Override PartName="/ppt/slideMasters/slideMaster173.xml" ContentType="application/vnd.openxmlformats-officedocument.presentationml.slideMaster+xml"/>
  <Override PartName="/ppt/slides/slide173.xml" ContentType="application/vnd.openxmlformats-officedocument.presentationml.slide+xml"/>
  <Override PartName="/ppt/slideMasters/slideMaster174.xml" ContentType="application/vnd.openxmlformats-officedocument.presentationml.slideMaster+xml"/>
  <Override PartName="/ppt/slides/slide174.xml" ContentType="application/vnd.openxmlformats-officedocument.presentationml.slide+xml"/>
  <Override PartName="/ppt/slideMasters/slideMaster175.xml" ContentType="application/vnd.openxmlformats-officedocument.presentationml.slideMaster+xml"/>
  <Override PartName="/ppt/slides/slide175.xml" ContentType="application/vnd.openxmlformats-officedocument.presentationml.slide+xml"/>
  <Override PartName="/ppt/slideMasters/slideMaster176.xml" ContentType="application/vnd.openxmlformats-officedocument.presentationml.slideMaster+xml"/>
  <Override PartName="/ppt/slides/slide176.xml" ContentType="application/vnd.openxmlformats-officedocument.presentationml.slide+xml"/>
  <Override PartName="/ppt/slideMasters/slideMaster177.xml" ContentType="application/vnd.openxmlformats-officedocument.presentationml.slideMaster+xml"/>
  <Override PartName="/ppt/slides/slide177.xml" ContentType="application/vnd.openxmlformats-officedocument.presentationml.slide+xml"/>
  <Override PartName="/ppt/slideMasters/slideMaster178.xml" ContentType="application/vnd.openxmlformats-officedocument.presentationml.slideMaster+xml"/>
  <Override PartName="/ppt/slides/slide178.xml" ContentType="application/vnd.openxmlformats-officedocument.presentationml.slide+xml"/>
  <Override PartName="/ppt/slideMasters/slideMaster179.xml" ContentType="application/vnd.openxmlformats-officedocument.presentationml.slideMaster+xml"/>
  <Override PartName="/ppt/slides/slide179.xml" ContentType="application/vnd.openxmlformats-officedocument.presentationml.slide+xml"/>
  <Override PartName="/ppt/slideMasters/slideMaster180.xml" ContentType="application/vnd.openxmlformats-officedocument.presentationml.slideMaster+xml"/>
  <Override PartName="/ppt/slides/slide180.xml" ContentType="application/vnd.openxmlformats-officedocument.presentationml.slide+xml"/>
  <Override PartName="/ppt/slideMasters/slideMaster181.xml" ContentType="application/vnd.openxmlformats-officedocument.presentationml.slideMaster+xml"/>
  <Override PartName="/ppt/slides/slide181.xml" ContentType="application/vnd.openxmlformats-officedocument.presentationml.slide+xml"/>
  <Override PartName="/ppt/slideMasters/slideMaster182.xml" ContentType="application/vnd.openxmlformats-officedocument.presentationml.slideMaster+xml"/>
  <Override PartName="/ppt/slides/slide182.xml" ContentType="application/vnd.openxmlformats-officedocument.presentationml.slide+xml"/>
  <Override PartName="/ppt/slideMasters/slideMaster183.xml" ContentType="application/vnd.openxmlformats-officedocument.presentationml.slideMaster+xml"/>
  <Override PartName="/ppt/slides/slide183.xml" ContentType="application/vnd.openxmlformats-officedocument.presentationml.slide+xml"/>
  <Override PartName="/ppt/slideMasters/slideMaster184.xml" ContentType="application/vnd.openxmlformats-officedocument.presentationml.slideMaster+xml"/>
  <Override PartName="/ppt/slides/slide184.xml" ContentType="application/vnd.openxmlformats-officedocument.presentationml.slide+xml"/>
  <Override PartName="/ppt/slideMasters/slideMaster185.xml" ContentType="application/vnd.openxmlformats-officedocument.presentationml.slideMaster+xml"/>
  <Override PartName="/ppt/slides/slide185.xml" ContentType="application/vnd.openxmlformats-officedocument.presentationml.slide+xml"/>
  <Override PartName="/ppt/slideMasters/slideMaster186.xml" ContentType="application/vnd.openxmlformats-officedocument.presentationml.slideMaster+xml"/>
  <Override PartName="/ppt/slides/slide186.xml" ContentType="application/vnd.openxmlformats-officedocument.presentationml.slide+xml"/>
  <Override PartName="/ppt/slideMasters/slideMaster187.xml" ContentType="application/vnd.openxmlformats-officedocument.presentationml.slideMaster+xml"/>
  <Override PartName="/ppt/slides/slide187.xml" ContentType="application/vnd.openxmlformats-officedocument.presentationml.slide+xml"/>
  <Override PartName="/ppt/slideMasters/slideMaster188.xml" ContentType="application/vnd.openxmlformats-officedocument.presentationml.slideMaster+xml"/>
  <Override PartName="/ppt/slides/slide188.xml" ContentType="application/vnd.openxmlformats-officedocument.presentationml.slide+xml"/>
  <Override PartName="/ppt/slideMasters/slideMaster189.xml" ContentType="application/vnd.openxmlformats-officedocument.presentationml.slideMaster+xml"/>
  <Override PartName="/ppt/slides/slide189.xml" ContentType="application/vnd.openxmlformats-officedocument.presentationml.slide+xml"/>
  <Override PartName="/ppt/slideMasters/slideMaster190.xml" ContentType="application/vnd.openxmlformats-officedocument.presentationml.slideMaster+xml"/>
  <Override PartName="/ppt/slides/slide190.xml" ContentType="application/vnd.openxmlformats-officedocument.presentationml.slide+xml"/>
  <Override PartName="/ppt/slideMasters/slideMaster191.xml" ContentType="application/vnd.openxmlformats-officedocument.presentationml.slideMaster+xml"/>
  <Override PartName="/ppt/slides/slide191.xml" ContentType="application/vnd.openxmlformats-officedocument.presentationml.slide+xml"/>
  <Override PartName="/ppt/slideMasters/slideMaster192.xml" ContentType="application/vnd.openxmlformats-officedocument.presentationml.slideMaster+xml"/>
  <Override PartName="/ppt/slides/slide192.xml" ContentType="application/vnd.openxmlformats-officedocument.presentationml.slide+xml"/>
  <Override PartName="/ppt/slideMasters/slideMaster193.xml" ContentType="application/vnd.openxmlformats-officedocument.presentationml.slideMaster+xml"/>
  <Override PartName="/ppt/slides/slide193.xml" ContentType="application/vnd.openxmlformats-officedocument.presentationml.slide+xml"/>
  <Override PartName="/ppt/slideMasters/slideMaster194.xml" ContentType="application/vnd.openxmlformats-officedocument.presentationml.slideMaster+xml"/>
  <Override PartName="/ppt/slides/slide194.xml" ContentType="application/vnd.openxmlformats-officedocument.presentationml.slide+xml"/>
  <Override PartName="/ppt/slideMasters/slideMaster195.xml" ContentType="application/vnd.openxmlformats-officedocument.presentationml.slideMaster+xml"/>
  <Override PartName="/ppt/slides/slide195.xml" ContentType="application/vnd.openxmlformats-officedocument.presentationml.slide+xml"/>
  <Override PartName="/ppt/slideMasters/slideMaster196.xml" ContentType="application/vnd.openxmlformats-officedocument.presentationml.slideMaster+xml"/>
  <Override PartName="/ppt/slides/slide196.xml" ContentType="application/vnd.openxmlformats-officedocument.presentationml.slide+xml"/>
  <Override PartName="/ppt/slideMasters/slideMaster197.xml" ContentType="application/vnd.openxmlformats-officedocument.presentationml.slideMaster+xml"/>
  <Override PartName="/ppt/slides/slide197.xml" ContentType="application/vnd.openxmlformats-officedocument.presentationml.slide+xml"/>
  <Override PartName="/ppt/slideMasters/slideMaster198.xml" ContentType="application/vnd.openxmlformats-officedocument.presentationml.slideMaster+xml"/>
  <Override PartName="/ppt/slides/slide198.xml" ContentType="application/vnd.openxmlformats-officedocument.presentationml.slide+xml"/>
  <Override PartName="/ppt/slideMasters/slideMaster199.xml" ContentType="application/vnd.openxmlformats-officedocument.presentationml.slideMaster+xml"/>
  <Override PartName="/ppt/slides/slide199.xml" ContentType="application/vnd.openxmlformats-officedocument.presentationml.slide+xml"/>
  <Override PartName="/ppt/slideMasters/slideMaster200.xml" ContentType="application/vnd.openxmlformats-officedocument.presentationml.slideMaster+xml"/>
  <Override PartName="/ppt/slides/slide200.xml" ContentType="application/vnd.openxmlformats-officedocument.presentationml.slide+xml"/>
  <Override PartName="/ppt/slideMasters/slideMaster201.xml" ContentType="application/vnd.openxmlformats-officedocument.presentationml.slideMaster+xml"/>
  <Override PartName="/ppt/slides/slide201.xml" ContentType="application/vnd.openxmlformats-officedocument.presentationml.slide+xml"/>
  <Override PartName="/ppt/slideMasters/slideMaster202.xml" ContentType="application/vnd.openxmlformats-officedocument.presentationml.slideMaster+xml"/>
  <Override PartName="/ppt/slides/slide202.xml" ContentType="application/vnd.openxmlformats-officedocument.presentationml.slide+xml"/>
  <Override PartName="/ppt/slideMasters/slideMaster203.xml" ContentType="application/vnd.openxmlformats-officedocument.presentationml.slideMaster+xml"/>
  <Override PartName="/ppt/slides/slide203.xml" ContentType="application/vnd.openxmlformats-officedocument.presentationml.slide+xml"/>
  <Override PartName="/ppt/slideMasters/slideMaster204.xml" ContentType="application/vnd.openxmlformats-officedocument.presentationml.slideMaster+xml"/>
  <Override PartName="/ppt/slides/slide204.xml" ContentType="application/vnd.openxmlformats-officedocument.presentationml.slide+xml"/>
  <Override PartName="/ppt/slideMasters/slideMaster205.xml" ContentType="application/vnd.openxmlformats-officedocument.presentationml.slideMaster+xml"/>
  <Override PartName="/ppt/slides/slide205.xml" ContentType="application/vnd.openxmlformats-officedocument.presentationml.slide+xml"/>
  <Override PartName="/ppt/slideMasters/slideMaster206.xml" ContentType="application/vnd.openxmlformats-officedocument.presentationml.slideMaster+xml"/>
  <Override PartName="/ppt/slides/slide206.xml" ContentType="application/vnd.openxmlformats-officedocument.presentationml.slide+xml"/>
  <Override PartName="/ppt/slideMasters/slideMaster207.xml" ContentType="application/vnd.openxmlformats-officedocument.presentationml.slideMaster+xml"/>
  <Override PartName="/ppt/slides/slide207.xml" ContentType="application/vnd.openxmlformats-officedocument.presentationml.slide+xml"/>
  <Override PartName="/ppt/slideMasters/slideMaster208.xml" ContentType="application/vnd.openxmlformats-officedocument.presentationml.slideMaster+xml"/>
  <Override PartName="/ppt/slides/slide208.xml" ContentType="application/vnd.openxmlformats-officedocument.presentationml.slide+xml"/>
  <Override PartName="/ppt/slideMasters/slideMaster209.xml" ContentType="application/vnd.openxmlformats-officedocument.presentationml.slideMaster+xml"/>
  <Override PartName="/ppt/slides/slide209.xml" ContentType="application/vnd.openxmlformats-officedocument.presentationml.slide+xml"/>
  <Override PartName="/ppt/slideMasters/slideMaster210.xml" ContentType="application/vnd.openxmlformats-officedocument.presentationml.slideMaster+xml"/>
  <Override PartName="/ppt/slides/slide210.xml" ContentType="application/vnd.openxmlformats-officedocument.presentationml.slide+xml"/>
  <Override PartName="/ppt/slideMasters/slideMaster211.xml" ContentType="application/vnd.openxmlformats-officedocument.presentationml.slideMaster+xml"/>
  <Override PartName="/ppt/slides/slide211.xml" ContentType="application/vnd.openxmlformats-officedocument.presentationml.slide+xml"/>
  <Override PartName="/ppt/slideMasters/slideMaster212.xml" ContentType="application/vnd.openxmlformats-officedocument.presentationml.slideMaster+xml"/>
  <Override PartName="/ppt/slides/slide212.xml" ContentType="application/vnd.openxmlformats-officedocument.presentationml.slide+xml"/>
  <Override PartName="/ppt/slideMasters/slideMaster213.xml" ContentType="application/vnd.openxmlformats-officedocument.presentationml.slideMaster+xml"/>
  <Override PartName="/ppt/slides/slide213.xml" ContentType="application/vnd.openxmlformats-officedocument.presentationml.slide+xml"/>
  <Override PartName="/ppt/slideMasters/slideMaster214.xml" ContentType="application/vnd.openxmlformats-officedocument.presentationml.slideMaster+xml"/>
  <Override PartName="/ppt/slides/slide214.xml" ContentType="application/vnd.openxmlformats-officedocument.presentationml.slide+xml"/>
  <Override PartName="/ppt/slideMasters/slideMaster215.xml" ContentType="application/vnd.openxmlformats-officedocument.presentationml.slideMaster+xml"/>
  <Override PartName="/ppt/slides/slide215.xml" ContentType="application/vnd.openxmlformats-officedocument.presentationml.slide+xml"/>
  <Override PartName="/ppt/slideMasters/slideMaster216.xml" ContentType="application/vnd.openxmlformats-officedocument.presentationml.slideMaster+xml"/>
  <Override PartName="/ppt/slides/slide216.xml" ContentType="application/vnd.openxmlformats-officedocument.presentationml.slide+xml"/>
  <Override PartName="/ppt/slideMasters/slideMaster217.xml" ContentType="application/vnd.openxmlformats-officedocument.presentationml.slideMaster+xml"/>
  <Override PartName="/ppt/slides/slide217.xml" ContentType="application/vnd.openxmlformats-officedocument.presentationml.slide+xml"/>
  <Override PartName="/ppt/slideMasters/slideMaster218.xml" ContentType="application/vnd.openxmlformats-officedocument.presentationml.slideMaster+xml"/>
  <Override PartName="/ppt/slides/slide218.xml" ContentType="application/vnd.openxmlformats-officedocument.presentationml.slide+xml"/>
  <Override PartName="/ppt/slideMasters/slideMaster219.xml" ContentType="application/vnd.openxmlformats-officedocument.presentationml.slideMaster+xml"/>
  <Override PartName="/ppt/slides/slide219.xml" ContentType="application/vnd.openxmlformats-officedocument.presentationml.slide+xml"/>
  <Override PartName="/ppt/slideMasters/slideMaster220.xml" ContentType="application/vnd.openxmlformats-officedocument.presentationml.slideMaster+xml"/>
  <Override PartName="/ppt/slides/slide220.xml" ContentType="application/vnd.openxmlformats-officedocument.presentationml.slide+xml"/>
  <Override PartName="/ppt/slideMasters/slideMaster221.xml" ContentType="application/vnd.openxmlformats-officedocument.presentationml.slideMaster+xml"/>
  <Override PartName="/ppt/slides/slide221.xml" ContentType="application/vnd.openxmlformats-officedocument.presentationml.slide+xml"/>
  <Override PartName="/ppt/slideMasters/slideMaster222.xml" ContentType="application/vnd.openxmlformats-officedocument.presentationml.slideMaster+xml"/>
  <Override PartName="/ppt/slides/slide222.xml" ContentType="application/vnd.openxmlformats-officedocument.presentationml.slide+xml"/>
  <Override PartName="/ppt/slideMasters/slideMaster223.xml" ContentType="application/vnd.openxmlformats-officedocument.presentationml.slideMaster+xml"/>
  <Override PartName="/ppt/slides/slide223.xml" ContentType="application/vnd.openxmlformats-officedocument.presentationml.slide+xml"/>
  <Override PartName="/ppt/slideMasters/slideMaster224.xml" ContentType="application/vnd.openxmlformats-officedocument.presentationml.slideMaster+xml"/>
  <Override PartName="/ppt/slides/slide224.xml" ContentType="application/vnd.openxmlformats-officedocument.presentationml.slide+xml"/>
  <Override PartName="/ppt/slideMasters/slideMaster225.xml" ContentType="application/vnd.openxmlformats-officedocument.presentationml.slideMaster+xml"/>
  <Override PartName="/ppt/slides/slide225.xml" ContentType="application/vnd.openxmlformats-officedocument.presentationml.slide+xml"/>
  <Override PartName="/ppt/slideMasters/slideMaster226.xml" ContentType="application/vnd.openxmlformats-officedocument.presentationml.slideMaster+xml"/>
  <Override PartName="/ppt/slides/slide226.xml" ContentType="application/vnd.openxmlformats-officedocument.presentationml.slide+xml"/>
  <Override PartName="/ppt/slideMasters/slideMaster227.xml" ContentType="application/vnd.openxmlformats-officedocument.presentationml.slideMaster+xml"/>
  <Override PartName="/ppt/slides/slide227.xml" ContentType="application/vnd.openxmlformats-officedocument.presentationml.slide+xml"/>
  <Override PartName="/ppt/slideMasters/slideMaster228.xml" ContentType="application/vnd.openxmlformats-officedocument.presentationml.slideMaster+xml"/>
  <Override PartName="/ppt/slides/slide228.xml" ContentType="application/vnd.openxmlformats-officedocument.presentationml.slide+xml"/>
  <Override PartName="/ppt/slideMasters/slideMaster229.xml" ContentType="application/vnd.openxmlformats-officedocument.presentationml.slideMaster+xml"/>
  <Override PartName="/ppt/slides/slide229.xml" ContentType="application/vnd.openxmlformats-officedocument.presentationml.slide+xml"/>
  <Override PartName="/ppt/slideMasters/slideMaster230.xml" ContentType="application/vnd.openxmlformats-officedocument.presentationml.slideMaster+xml"/>
  <Override PartName="/ppt/slides/slide230.xml" ContentType="application/vnd.openxmlformats-officedocument.presentationml.slide+xml"/>
  <Override PartName="/ppt/slideMasters/slideMaster231.xml" ContentType="application/vnd.openxmlformats-officedocument.presentationml.slideMaster+xml"/>
  <Override PartName="/ppt/slides/slide231.xml" ContentType="application/vnd.openxmlformats-officedocument.presentationml.slide+xml"/>
  <Override PartName="/ppt/slideMasters/slideMaster232.xml" ContentType="application/vnd.openxmlformats-officedocument.presentationml.slideMaster+xml"/>
  <Override PartName="/ppt/slides/slide232.xml" ContentType="application/vnd.openxmlformats-officedocument.presentationml.slide+xml"/>
  <Override PartName="/ppt/slideMasters/slideMaster233.xml" ContentType="application/vnd.openxmlformats-officedocument.presentationml.slideMaster+xml"/>
  <Override PartName="/ppt/slides/slide233.xml" ContentType="application/vnd.openxmlformats-officedocument.presentationml.slide+xml"/>
  <Override PartName="/ppt/slideMasters/slideMaster234.xml" ContentType="application/vnd.openxmlformats-officedocument.presentationml.slideMaster+xml"/>
  <Override PartName="/ppt/slides/slide234.xml" ContentType="application/vnd.openxmlformats-officedocument.presentationml.slide+xml"/>
  <Override PartName="/ppt/slideMasters/slideMaster235.xml" ContentType="application/vnd.openxmlformats-officedocument.presentationml.slideMaster+xml"/>
  <Override PartName="/ppt/slides/slide235.xml" ContentType="application/vnd.openxmlformats-officedocument.presentationml.slide+xml"/>
  <Override PartName="/ppt/slideMasters/slideMaster236.xml" ContentType="application/vnd.openxmlformats-officedocument.presentationml.slideMaster+xml"/>
  <Override PartName="/ppt/slides/slide236.xml" ContentType="application/vnd.openxmlformats-officedocument.presentationml.slide+xml"/>
  <Override PartName="/ppt/slideMasters/slideMaster237.xml" ContentType="application/vnd.openxmlformats-officedocument.presentationml.slideMaster+xml"/>
  <Override PartName="/ppt/slides/slide237.xml" ContentType="application/vnd.openxmlformats-officedocument.presentationml.slide+xml"/>
  <Override PartName="/ppt/slideMasters/slideMaster238.xml" ContentType="application/vnd.openxmlformats-officedocument.presentationml.slideMaster+xml"/>
  <Override PartName="/ppt/slides/slide238.xml" ContentType="application/vnd.openxmlformats-officedocument.presentationml.slide+xml"/>
  <Override PartName="/ppt/slideMasters/slideMaster239.xml" ContentType="application/vnd.openxmlformats-officedocument.presentationml.slideMaster+xml"/>
  <Override PartName="/ppt/slides/slide239.xml" ContentType="application/vnd.openxmlformats-officedocument.presentationml.slide+xml"/>
  <Override PartName="/ppt/slideMasters/slideMaster240.xml" ContentType="application/vnd.openxmlformats-officedocument.presentationml.slideMaster+xml"/>
  <Override PartName="/ppt/slides/slide240.xml" ContentType="application/vnd.openxmlformats-officedocument.presentationml.slide+xml"/>
  <Override PartName="/ppt/slideMasters/slideMaster241.xml" ContentType="application/vnd.openxmlformats-officedocument.presentationml.slideMaster+xml"/>
  <Override PartName="/ppt/slides/slide241.xml" ContentType="application/vnd.openxmlformats-officedocument.presentationml.slide+xml"/>
  <Override PartName="/ppt/slideMasters/slideMaster242.xml" ContentType="application/vnd.openxmlformats-officedocument.presentationml.slideMaster+xml"/>
  <Override PartName="/ppt/slides/slide242.xml" ContentType="application/vnd.openxmlformats-officedocument.presentationml.slide+xml"/>
  <Override PartName="/ppt/slideMasters/slideMaster243.xml" ContentType="application/vnd.openxmlformats-officedocument.presentationml.slideMaster+xml"/>
  <Override PartName="/ppt/slides/slide243.xml" ContentType="application/vnd.openxmlformats-officedocument.presentationml.slide+xml"/>
  <Override PartName="/ppt/slideMasters/slideMaster244.xml" ContentType="application/vnd.openxmlformats-officedocument.presentationml.slideMaster+xml"/>
  <Override PartName="/ppt/slides/slide244.xml" ContentType="application/vnd.openxmlformats-officedocument.presentationml.slide+xml"/>
  <Override PartName="/ppt/slideMasters/slideMaster245.xml" ContentType="application/vnd.openxmlformats-officedocument.presentationml.slideMaster+xml"/>
  <Override PartName="/ppt/slides/slide245.xml" ContentType="application/vnd.openxmlformats-officedocument.presentationml.slide+xml"/>
  <Override PartName="/ppt/slideMasters/slideMaster246.xml" ContentType="application/vnd.openxmlformats-officedocument.presentationml.slideMaster+xml"/>
  <Override PartName="/ppt/slides/slide246.xml" ContentType="application/vnd.openxmlformats-officedocument.presentationml.slide+xml"/>
  <Override PartName="/ppt/slideMasters/slideMaster247.xml" ContentType="application/vnd.openxmlformats-officedocument.presentationml.slideMaster+xml"/>
  <Override PartName="/ppt/slides/slide247.xml" ContentType="application/vnd.openxmlformats-officedocument.presentationml.slide+xml"/>
  <Override PartName="/ppt/slideMasters/slideMaster248.xml" ContentType="application/vnd.openxmlformats-officedocument.presentationml.slideMaster+xml"/>
  <Override PartName="/ppt/slides/slide248.xml" ContentType="application/vnd.openxmlformats-officedocument.presentationml.slide+xml"/>
  <Override PartName="/ppt/slideMasters/slideMaster249.xml" ContentType="application/vnd.openxmlformats-officedocument.presentationml.slideMaster+xml"/>
  <Override PartName="/ppt/slides/slide249.xml" ContentType="application/vnd.openxmlformats-officedocument.presentationml.slide+xml"/>
  <Override PartName="/ppt/slideMasters/slideMaster250.xml" ContentType="application/vnd.openxmlformats-officedocument.presentationml.slideMaster+xml"/>
  <Override PartName="/ppt/slides/slide250.xml" ContentType="application/vnd.openxmlformats-officedocument.presentationml.slide+xml"/>
  <Override PartName="/ppt/slideMasters/slideMaster251.xml" ContentType="application/vnd.openxmlformats-officedocument.presentationml.slideMaster+xml"/>
  <Override PartName="/ppt/slides/slide251.xml" ContentType="application/vnd.openxmlformats-officedocument.presentationml.slide+xml"/>
  <Override PartName="/ppt/slideMasters/slideMaster252.xml" ContentType="application/vnd.openxmlformats-officedocument.presentationml.slideMaster+xml"/>
  <Override PartName="/ppt/slides/slide252.xml" ContentType="application/vnd.openxmlformats-officedocument.presentationml.slide+xml"/>
  <Override PartName="/ppt/slideMasters/slideMaster253.xml" ContentType="application/vnd.openxmlformats-officedocument.presentationml.slideMaster+xml"/>
  <Override PartName="/ppt/slides/slide253.xml" ContentType="application/vnd.openxmlformats-officedocument.presentationml.slide+xml"/>
  <Override PartName="/ppt/slideMasters/slideMaster254.xml" ContentType="application/vnd.openxmlformats-officedocument.presentationml.slideMaster+xml"/>
  <Override PartName="/ppt/slides/slide254.xml" ContentType="application/vnd.openxmlformats-officedocument.presentationml.slide+xml"/>
  <Override PartName="/ppt/slideMasters/slideMaster255.xml" ContentType="application/vnd.openxmlformats-officedocument.presentationml.slideMaster+xml"/>
  <Override PartName="/ppt/slides/slide255.xml" ContentType="application/vnd.openxmlformats-officedocument.presentationml.slide+xml"/>
  <Override PartName="/ppt/slideMasters/slideMaster256.xml" ContentType="application/vnd.openxmlformats-officedocument.presentationml.slideMaster+xml"/>
  <Override PartName="/ppt/slides/slide256.xml" ContentType="application/vnd.openxmlformats-officedocument.presentationml.slide+xml"/>
  <Override PartName="/ppt/slideMasters/slideMaster257.xml" ContentType="application/vnd.openxmlformats-officedocument.presentationml.slideMaster+xml"/>
  <Override PartName="/ppt/slides/slide257.xml" ContentType="application/vnd.openxmlformats-officedocument.presentationml.slide+xml"/>
  <Override PartName="/ppt/slideMasters/slideMaster258.xml" ContentType="application/vnd.openxmlformats-officedocument.presentationml.slideMaster+xml"/>
  <Override PartName="/ppt/slides/slide258.xml" ContentType="application/vnd.openxmlformats-officedocument.presentationml.slide+xml"/>
  <Override PartName="/ppt/slideMasters/slideMaster259.xml" ContentType="application/vnd.openxmlformats-officedocument.presentationml.slideMaster+xml"/>
  <Override PartName="/ppt/slides/slide259.xml" ContentType="application/vnd.openxmlformats-officedocument.presentationml.slide+xml"/>
  <Override PartName="/ppt/slideMasters/slideMaster260.xml" ContentType="application/vnd.openxmlformats-officedocument.presentationml.slideMaster+xml"/>
  <Override PartName="/ppt/slides/slide260.xml" ContentType="application/vnd.openxmlformats-officedocument.presentationml.slide+xml"/>
  <Override PartName="/ppt/slideMasters/slideMaster261.xml" ContentType="application/vnd.openxmlformats-officedocument.presentationml.slideMaster+xml"/>
  <Override PartName="/ppt/slides/slide261.xml" ContentType="application/vnd.openxmlformats-officedocument.presentationml.slide+xml"/>
  <Override PartName="/ppt/slideMasters/slideMaster262.xml" ContentType="application/vnd.openxmlformats-officedocument.presentationml.slideMaster+xml"/>
  <Override PartName="/ppt/slides/slide262.xml" ContentType="application/vnd.openxmlformats-officedocument.presentationml.slide+xml"/>
  <Override PartName="/ppt/slideMasters/slideMaster263.xml" ContentType="application/vnd.openxmlformats-officedocument.presentationml.slideMaster+xml"/>
  <Override PartName="/ppt/slides/slide263.xml" ContentType="application/vnd.openxmlformats-officedocument.presentationml.slide+xml"/>
  <Override PartName="/ppt/slideMasters/slideMaster264.xml" ContentType="application/vnd.openxmlformats-officedocument.presentationml.slideMaster+xml"/>
  <Override PartName="/ppt/slides/slide264.xml" ContentType="application/vnd.openxmlformats-officedocument.presentationml.slide+xml"/>
  <Override PartName="/ppt/slideMasters/slideMaster265.xml" ContentType="application/vnd.openxmlformats-officedocument.presentationml.slideMaster+xml"/>
  <Override PartName="/ppt/slides/slide265.xml" ContentType="application/vnd.openxmlformats-officedocument.presentationml.slide+xml"/>
  <Override PartName="/ppt/slideMasters/slideMaster266.xml" ContentType="application/vnd.openxmlformats-officedocument.presentationml.slideMaster+xml"/>
  <Override PartName="/ppt/slides/slide266.xml" ContentType="application/vnd.openxmlformats-officedocument.presentationml.slide+xml"/>
  <Override PartName="/ppt/slideMasters/slideMaster267.xml" ContentType="application/vnd.openxmlformats-officedocument.presentationml.slideMaster+xml"/>
  <Override PartName="/ppt/slides/slide267.xml" ContentType="application/vnd.openxmlformats-officedocument.presentationml.slide+xml"/>
  <Override PartName="/ppt/slideMasters/slideMaster268.xml" ContentType="application/vnd.openxmlformats-officedocument.presentationml.slideMaster+xml"/>
  <Override PartName="/ppt/slides/slide268.xml" ContentType="application/vnd.openxmlformats-officedocument.presentationml.slide+xml"/>
  <Override PartName="/ppt/slideMasters/slideMaster269.xml" ContentType="application/vnd.openxmlformats-officedocument.presentationml.slideMaster+xml"/>
  <Override PartName="/ppt/slides/slide269.xml" ContentType="application/vnd.openxmlformats-officedocument.presentationml.slide+xml"/>
  <Override PartName="/ppt/slideMasters/slideMaster270.xml" ContentType="application/vnd.openxmlformats-officedocument.presentationml.slideMaster+xml"/>
  <Override PartName="/ppt/slides/slide270.xml" ContentType="application/vnd.openxmlformats-officedocument.presentationml.slide+xml"/>
  <Override PartName="/ppt/slideMasters/slideMaster271.xml" ContentType="application/vnd.openxmlformats-officedocument.presentationml.slideMaster+xml"/>
  <Override PartName="/ppt/slides/slide271.xml" ContentType="application/vnd.openxmlformats-officedocument.presentationml.slide+xml"/>
  <Override PartName="/ppt/slideMasters/slideMaster272.xml" ContentType="application/vnd.openxmlformats-officedocument.presentationml.slideMaster+xml"/>
  <Override PartName="/ppt/slides/slide272.xml" ContentType="application/vnd.openxmlformats-officedocument.presentationml.slide+xml"/>
  <Override PartName="/ppt/slideMasters/slideMaster273.xml" ContentType="application/vnd.openxmlformats-officedocument.presentationml.slideMaster+xml"/>
  <Override PartName="/ppt/slides/slide273.xml" ContentType="application/vnd.openxmlformats-officedocument.presentationml.slide+xml"/>
  <Override PartName="/ppt/slideMasters/slideMaster274.xml" ContentType="application/vnd.openxmlformats-officedocument.presentationml.slideMaster+xml"/>
  <Override PartName="/ppt/slides/slide274.xml" ContentType="application/vnd.openxmlformats-officedocument.presentationml.slide+xml"/>
  <Override PartName="/ppt/slideMasters/slideMaster275.xml" ContentType="application/vnd.openxmlformats-officedocument.presentationml.slideMaster+xml"/>
  <Override PartName="/ppt/slides/slide275.xml" ContentType="application/vnd.openxmlformats-officedocument.presentationml.slide+xml"/>
  <Override PartName="/ppt/slideMasters/slideMaster276.xml" ContentType="application/vnd.openxmlformats-officedocument.presentationml.slideMaster+xml"/>
  <Override PartName="/ppt/slides/slide276.xml" ContentType="application/vnd.openxmlformats-officedocument.presentationml.slide+xml"/>
  <Override PartName="/ppt/slideMasters/slideMaster277.xml" ContentType="application/vnd.openxmlformats-officedocument.presentationml.slideMaster+xml"/>
  <Override PartName="/ppt/slides/slide277.xml" ContentType="application/vnd.openxmlformats-officedocument.presentationml.slide+xml"/>
  <Override PartName="/ppt/slideMasters/slideMaster278.xml" ContentType="application/vnd.openxmlformats-officedocument.presentationml.slideMaster+xml"/>
  <Override PartName="/ppt/slides/slide278.xml" ContentType="application/vnd.openxmlformats-officedocument.presentationml.slide+xml"/>
  <Override PartName="/ppt/slideMasters/slideMaster279.xml" ContentType="application/vnd.openxmlformats-officedocument.presentationml.slideMaster+xml"/>
  <Override PartName="/ppt/slides/slide279.xml" ContentType="application/vnd.openxmlformats-officedocument.presentationml.slide+xml"/>
  <Override PartName="/ppt/slideMasters/slideMaster280.xml" ContentType="application/vnd.openxmlformats-officedocument.presentationml.slideMaster+xml"/>
  <Override PartName="/ppt/slides/slide280.xml" ContentType="application/vnd.openxmlformats-officedocument.presentationml.slide+xml"/>
  <Override PartName="/ppt/slideMasters/slideMaster281.xml" ContentType="application/vnd.openxmlformats-officedocument.presentationml.slideMaster+xml"/>
  <Override PartName="/ppt/slides/slide281.xml" ContentType="application/vnd.openxmlformats-officedocument.presentationml.slide+xml"/>
  <Override PartName="/ppt/slideMasters/slideMaster282.xml" ContentType="application/vnd.openxmlformats-officedocument.presentationml.slideMaster+xml"/>
  <Override PartName="/ppt/slides/slide282.xml" ContentType="application/vnd.openxmlformats-officedocument.presentationml.slide+xml"/>
  <Override PartName="/ppt/slideMasters/slideMaster283.xml" ContentType="application/vnd.openxmlformats-officedocument.presentationml.slideMaster+xml"/>
  <Override PartName="/ppt/slides/slide283.xml" ContentType="application/vnd.openxmlformats-officedocument.presentationml.slide+xml"/>
  <Override PartName="/ppt/slideMasters/slideMaster284.xml" ContentType="application/vnd.openxmlformats-officedocument.presentationml.slideMaster+xml"/>
  <Override PartName="/ppt/slides/slide284.xml" ContentType="application/vnd.openxmlformats-officedocument.presentationml.slide+xml"/>
  <Override PartName="/ppt/slideMasters/slideMaster285.xml" ContentType="application/vnd.openxmlformats-officedocument.presentationml.slideMaster+xml"/>
  <Override PartName="/ppt/slides/slide285.xml" ContentType="application/vnd.openxmlformats-officedocument.presentationml.slide+xml"/>
  <Override PartName="/ppt/slideMasters/slideMaster286.xml" ContentType="application/vnd.openxmlformats-officedocument.presentationml.slideMaster+xml"/>
  <Override PartName="/ppt/slides/slide286.xml" ContentType="application/vnd.openxmlformats-officedocument.presentationml.slide+xml"/>
  <Override PartName="/ppt/slideMasters/slideMaster287.xml" ContentType="application/vnd.openxmlformats-officedocument.presentationml.slideMaster+xml"/>
  <Override PartName="/ppt/slides/slide287.xml" ContentType="application/vnd.openxmlformats-officedocument.presentationml.slide+xml"/>
  <Override PartName="/ppt/slideMasters/slideMaster288.xml" ContentType="application/vnd.openxmlformats-officedocument.presentationml.slideMaster+xml"/>
  <Override PartName="/ppt/slides/slide288.xml" ContentType="application/vnd.openxmlformats-officedocument.presentationml.slide+xml"/>
  <Override PartName="/ppt/slideMasters/slideMaster289.xml" ContentType="application/vnd.openxmlformats-officedocument.presentationml.slideMaster+xml"/>
  <Override PartName="/ppt/slides/slide289.xml" ContentType="application/vnd.openxmlformats-officedocument.presentationml.slide+xml"/>
  <Override PartName="/ppt/slideMasters/slideMaster290.xml" ContentType="application/vnd.openxmlformats-officedocument.presentationml.slideMaster+xml"/>
  <Override PartName="/ppt/slides/slide290.xml" ContentType="application/vnd.openxmlformats-officedocument.presentationml.slide+xml"/>
  <Override PartName="/ppt/slideMasters/slideMaster291.xml" ContentType="application/vnd.openxmlformats-officedocument.presentationml.slideMaster+xml"/>
  <Override PartName="/ppt/slides/slide291.xml" ContentType="application/vnd.openxmlformats-officedocument.presentationml.slide+xml"/>
  <Override PartName="/ppt/slideMasters/slideMaster292.xml" ContentType="application/vnd.openxmlformats-officedocument.presentationml.slideMaster+xml"/>
  <Override PartName="/ppt/slides/slide292.xml" ContentType="application/vnd.openxmlformats-officedocument.presentationml.slide+xml"/>
  <Override PartName="/ppt/slideMasters/slideMaster293.xml" ContentType="application/vnd.openxmlformats-officedocument.presentationml.slideMaster+xml"/>
  <Override PartName="/ppt/slides/slide293.xml" ContentType="application/vnd.openxmlformats-officedocument.presentationml.slide+xml"/>
  <Override PartName="/ppt/slideMasters/slideMaster294.xml" ContentType="application/vnd.openxmlformats-officedocument.presentationml.slideMaster+xml"/>
  <Override PartName="/ppt/slides/slide294.xml" ContentType="application/vnd.openxmlformats-officedocument.presentationml.slide+xml"/>
  <Override PartName="/ppt/slideMasters/slideMaster295.xml" ContentType="application/vnd.openxmlformats-officedocument.presentationml.slideMaster+xml"/>
  <Override PartName="/ppt/slides/slide295.xml" ContentType="application/vnd.openxmlformats-officedocument.presentationml.slide+xml"/>
  <Override PartName="/ppt/slideMasters/slideMaster296.xml" ContentType="application/vnd.openxmlformats-officedocument.presentationml.slideMaster+xml"/>
  <Override PartName="/ppt/slides/slide296.xml" ContentType="application/vnd.openxmlformats-officedocument.presentationml.slide+xml"/>
  <Override PartName="/ppt/slideMasters/slideMaster297.xml" ContentType="application/vnd.openxmlformats-officedocument.presentationml.slideMaster+xml"/>
  <Override PartName="/ppt/slides/slide297.xml" ContentType="application/vnd.openxmlformats-officedocument.presentationml.slide+xml"/>
  <Override PartName="/ppt/slideMasters/slideMaster298.xml" ContentType="application/vnd.openxmlformats-officedocument.presentationml.slideMaster+xml"/>
  <Override PartName="/ppt/slides/slide298.xml" ContentType="application/vnd.openxmlformats-officedocument.presentationml.slide+xml"/>
  <Override PartName="/ppt/slideMasters/slideMaster299.xml" ContentType="application/vnd.openxmlformats-officedocument.presentationml.slideMaster+xml"/>
  <Override PartName="/ppt/slides/slide299.xml" ContentType="application/vnd.openxmlformats-officedocument.presentationml.slide+xml"/>
  <Override PartName="/ppt/slideMasters/slideMaster300.xml" ContentType="application/vnd.openxmlformats-officedocument.presentationml.slideMaster+xml"/>
  <Override PartName="/ppt/slides/slide300.xml" ContentType="application/vnd.openxmlformats-officedocument.presentationml.slide+xml"/>
  <Override PartName="/ppt/slideMasters/slideMaster301.xml" ContentType="application/vnd.openxmlformats-officedocument.presentationml.slideMaster+xml"/>
  <Override PartName="/ppt/slides/slide301.xml" ContentType="application/vnd.openxmlformats-officedocument.presentationml.slide+xml"/>
  <Override PartName="/ppt/slideMasters/slideMaster302.xml" ContentType="application/vnd.openxmlformats-officedocument.presentationml.slideMaster+xml"/>
  <Override PartName="/ppt/slides/slide302.xml" ContentType="application/vnd.openxmlformats-officedocument.presentationml.slide+xml"/>
  <Override PartName="/ppt/slideMasters/slideMaster303.xml" ContentType="application/vnd.openxmlformats-officedocument.presentationml.slideMaster+xml"/>
  <Override PartName="/ppt/slides/slide303.xml" ContentType="application/vnd.openxmlformats-officedocument.presentationml.slide+xml"/>
  <Override PartName="/ppt/slideMasters/slideMaster304.xml" ContentType="application/vnd.openxmlformats-officedocument.presentationml.slideMaster+xml"/>
  <Override PartName="/ppt/slides/slide30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ppt/notesSlides/notesSlide280.xml" ContentType="application/vnd.openxmlformats-officedocument.presentationml.notesSlide+xml"/>
  <Override PartName="/ppt/notesSlides/notesSlide281.xml" ContentType="application/vnd.openxmlformats-officedocument.presentationml.notesSlide+xml"/>
  <Override PartName="/ppt/notesSlides/notesSlide282.xml" ContentType="application/vnd.openxmlformats-officedocument.presentationml.notesSlide+xml"/>
  <Override PartName="/ppt/notesSlides/notesSlide283.xml" ContentType="application/vnd.openxmlformats-officedocument.presentationml.notesSlide+xml"/>
  <Override PartName="/ppt/notesSlides/notesSlide284.xml" ContentType="application/vnd.openxmlformats-officedocument.presentationml.notesSlide+xml"/>
  <Override PartName="/ppt/notesSlides/notesSlide285.xml" ContentType="application/vnd.openxmlformats-officedocument.presentationml.notesSlide+xml"/>
  <Override PartName="/ppt/notesSlides/notesSlide286.xml" ContentType="application/vnd.openxmlformats-officedocument.presentationml.notesSlide+xml"/>
  <Override PartName="/ppt/notesSlides/notesSlide287.xml" ContentType="application/vnd.openxmlformats-officedocument.presentationml.notesSlide+xml"/>
  <Override PartName="/ppt/notesSlides/notesSlide288.xml" ContentType="application/vnd.openxmlformats-officedocument.presentationml.notesSlide+xml"/>
  <Override PartName="/ppt/notesSlides/notesSlide289.xml" ContentType="application/vnd.openxmlformats-officedocument.presentationml.notesSlide+xml"/>
  <Override PartName="/ppt/notesSlides/notesSlide290.xml" ContentType="application/vnd.openxmlformats-officedocument.presentationml.notesSlide+xml"/>
  <Override PartName="/ppt/notesSlides/notesSlide291.xml" ContentType="application/vnd.openxmlformats-officedocument.presentationml.notesSlide+xml"/>
  <Override PartName="/ppt/notesSlides/notesSlide292.xml" ContentType="application/vnd.openxmlformats-officedocument.presentationml.notesSlide+xml"/>
  <Override PartName="/ppt/notesSlides/notesSlide293.xml" ContentType="application/vnd.openxmlformats-officedocument.presentationml.notesSlide+xml"/>
  <Override PartName="/ppt/notesSlides/notesSlide294.xml" ContentType="application/vnd.openxmlformats-officedocument.presentationml.notesSlide+xml"/>
  <Override PartName="/ppt/notesSlides/notesSlide295.xml" ContentType="application/vnd.openxmlformats-officedocument.presentationml.notesSlide+xml"/>
  <Override PartName="/ppt/notesSlides/notesSlide296.xml" ContentType="application/vnd.openxmlformats-officedocument.presentationml.notesSlide+xml"/>
  <Override PartName="/ppt/notesSlides/notesSlide297.xml" ContentType="application/vnd.openxmlformats-officedocument.presentationml.notesSlide+xml"/>
  <Override PartName="/ppt/notesSlides/notesSlide298.xml" ContentType="application/vnd.openxmlformats-officedocument.presentationml.notesSlide+xml"/>
  <Override PartName="/ppt/notesSlides/notesSlide299.xml" ContentType="application/vnd.openxmlformats-officedocument.presentationml.notesSlide+xml"/>
  <Override PartName="/ppt/notesSlides/notesSlide300.xml" ContentType="application/vnd.openxmlformats-officedocument.presentationml.notesSlide+xml"/>
  <Override PartName="/ppt/notesSlides/notesSlide301.xml" ContentType="application/vnd.openxmlformats-officedocument.presentationml.notesSlide+xml"/>
  <Override PartName="/ppt/notesSlides/notesSlide302.xml" ContentType="application/vnd.openxmlformats-officedocument.presentationml.notesSlide+xml"/>
  <Override PartName="/ppt/notesSlides/notesSlide303.xml" ContentType="application/vnd.openxmlformats-officedocument.presentationml.notesSlide+xml"/>
  <Override PartName="/ppt/notesSlides/notesSlide30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 id="452" r:id="rId198"/>
    <p:sldId id="453" r:id="rId199"/>
    <p:sldId id="454" r:id="rId200"/>
    <p:sldId id="455" r:id="rId201"/>
    <p:sldId id="456" r:id="rId202"/>
    <p:sldId id="457" r:id="rId203"/>
    <p:sldId id="458" r:id="rId204"/>
    <p:sldId id="459" r:id="rId205"/>
    <p:sldId id="460" r:id="rId206"/>
    <p:sldId id="461" r:id="rId207"/>
    <p:sldId id="462" r:id="rId208"/>
    <p:sldId id="463" r:id="rId209"/>
    <p:sldId id="464" r:id="rId210"/>
    <p:sldId id="465" r:id="rId211"/>
    <p:sldId id="466" r:id="rId212"/>
    <p:sldId id="467" r:id="rId213"/>
    <p:sldId id="468" r:id="rId214"/>
    <p:sldId id="469" r:id="rId215"/>
    <p:sldId id="470" r:id="rId216"/>
    <p:sldId id="471" r:id="rId217"/>
    <p:sldId id="472" r:id="rId218"/>
    <p:sldId id="473" r:id="rId219"/>
    <p:sldId id="474" r:id="rId220"/>
    <p:sldId id="475" r:id="rId221"/>
    <p:sldId id="476" r:id="rId222"/>
    <p:sldId id="477" r:id="rId223"/>
    <p:sldId id="478" r:id="rId224"/>
    <p:sldId id="479" r:id="rId225"/>
    <p:sldId id="480" r:id="rId226"/>
    <p:sldId id="481" r:id="rId227"/>
    <p:sldId id="482" r:id="rId228"/>
    <p:sldId id="483" r:id="rId229"/>
    <p:sldId id="484" r:id="rId230"/>
    <p:sldId id="485" r:id="rId231"/>
    <p:sldId id="486" r:id="rId232"/>
    <p:sldId id="487" r:id="rId233"/>
    <p:sldId id="488" r:id="rId234"/>
    <p:sldId id="489" r:id="rId235"/>
    <p:sldId id="490" r:id="rId236"/>
    <p:sldId id="491" r:id="rId237"/>
    <p:sldId id="492" r:id="rId238"/>
    <p:sldId id="493" r:id="rId239"/>
    <p:sldId id="494" r:id="rId240"/>
    <p:sldId id="495" r:id="rId241"/>
    <p:sldId id="496" r:id="rId242"/>
    <p:sldId id="497" r:id="rId243"/>
    <p:sldId id="498" r:id="rId244"/>
    <p:sldId id="499" r:id="rId245"/>
    <p:sldId id="500" r:id="rId246"/>
    <p:sldId id="501" r:id="rId247"/>
    <p:sldId id="502" r:id="rId248"/>
    <p:sldId id="503" r:id="rId249"/>
    <p:sldId id="504" r:id="rId250"/>
    <p:sldId id="505" r:id="rId251"/>
    <p:sldId id="506" r:id="rId252"/>
    <p:sldId id="507" r:id="rId253"/>
    <p:sldId id="508" r:id="rId254"/>
    <p:sldId id="509" r:id="rId255"/>
    <p:sldId id="510" r:id="rId256"/>
    <p:sldId id="511" r:id="rId257"/>
    <p:sldId id="512" r:id="rId258"/>
    <p:sldId id="513" r:id="rId259"/>
    <p:sldId id="514" r:id="rId260"/>
    <p:sldId id="515" r:id="rId261"/>
    <p:sldId id="516" r:id="rId262"/>
    <p:sldId id="517" r:id="rId263"/>
    <p:sldId id="518" r:id="rId264"/>
    <p:sldId id="519" r:id="rId265"/>
    <p:sldId id="520" r:id="rId266"/>
    <p:sldId id="521" r:id="rId267"/>
    <p:sldId id="522" r:id="rId268"/>
    <p:sldId id="523" r:id="rId269"/>
    <p:sldId id="524" r:id="rId270"/>
    <p:sldId id="525" r:id="rId271"/>
    <p:sldId id="526" r:id="rId272"/>
    <p:sldId id="527" r:id="rId273"/>
    <p:sldId id="528" r:id="rId274"/>
    <p:sldId id="529" r:id="rId275"/>
    <p:sldId id="530" r:id="rId276"/>
    <p:sldId id="531" r:id="rId277"/>
    <p:sldId id="532" r:id="rId278"/>
    <p:sldId id="533" r:id="rId279"/>
    <p:sldId id="534" r:id="rId280"/>
    <p:sldId id="535" r:id="rId281"/>
    <p:sldId id="536" r:id="rId282"/>
    <p:sldId id="537" r:id="rId283"/>
    <p:sldId id="538" r:id="rId284"/>
    <p:sldId id="539" r:id="rId285"/>
    <p:sldId id="540" r:id="rId286"/>
    <p:sldId id="541" r:id="rId287"/>
    <p:sldId id="542" r:id="rId288"/>
    <p:sldId id="543" r:id="rId289"/>
    <p:sldId id="544" r:id="rId290"/>
    <p:sldId id="545" r:id="rId291"/>
    <p:sldId id="546" r:id="rId292"/>
    <p:sldId id="547" r:id="rId293"/>
    <p:sldId id="548" r:id="rId294"/>
    <p:sldId id="549" r:id="rId295"/>
    <p:sldId id="550" r:id="rId296"/>
    <p:sldId id="551" r:id="rId297"/>
    <p:sldId id="552" r:id="rId298"/>
    <p:sldId id="553" r:id="rId299"/>
    <p:sldId id="554" r:id="rId300"/>
    <p:sldId id="555" r:id="rId301"/>
    <p:sldId id="556" r:id="rId302"/>
    <p:sldId id="557" r:id="rId303"/>
    <p:sldId id="558" r:id="rId304"/>
    <p:sldId id="559" r:id="rId305"/>
  </p:sldIdLst>
  <p:notesMasterIdLst>
    <p:notesMasterId r:id="rId306"/>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slide" Target="slides/slide205.xml"/><Relationship Id="rId207" Type="http://schemas.openxmlformats.org/officeDocument/2006/relationships/slide" Target="slides/slide206.xml"/><Relationship Id="rId208" Type="http://schemas.openxmlformats.org/officeDocument/2006/relationships/slide" Target="slides/slide207.xml"/><Relationship Id="rId209" Type="http://schemas.openxmlformats.org/officeDocument/2006/relationships/slide" Target="slides/slide208.xml"/><Relationship Id="rId210" Type="http://schemas.openxmlformats.org/officeDocument/2006/relationships/slide" Target="slides/slide209.xml"/><Relationship Id="rId211" Type="http://schemas.openxmlformats.org/officeDocument/2006/relationships/slide" Target="slides/slide210.xml"/><Relationship Id="rId212" Type="http://schemas.openxmlformats.org/officeDocument/2006/relationships/slide" Target="slides/slide211.xml"/><Relationship Id="rId213" Type="http://schemas.openxmlformats.org/officeDocument/2006/relationships/slide" Target="slides/slide212.xml"/><Relationship Id="rId214" Type="http://schemas.openxmlformats.org/officeDocument/2006/relationships/slide" Target="slides/slide213.xml"/><Relationship Id="rId215" Type="http://schemas.openxmlformats.org/officeDocument/2006/relationships/slide" Target="slides/slide214.xml"/><Relationship Id="rId216" Type="http://schemas.openxmlformats.org/officeDocument/2006/relationships/slide" Target="slides/slide215.xml"/><Relationship Id="rId217" Type="http://schemas.openxmlformats.org/officeDocument/2006/relationships/slide" Target="slides/slide216.xml"/><Relationship Id="rId218" Type="http://schemas.openxmlformats.org/officeDocument/2006/relationships/slide" Target="slides/slide217.xml"/><Relationship Id="rId219" Type="http://schemas.openxmlformats.org/officeDocument/2006/relationships/slide" Target="slides/slide218.xml"/><Relationship Id="rId220" Type="http://schemas.openxmlformats.org/officeDocument/2006/relationships/slide" Target="slides/slide219.xml"/><Relationship Id="rId221" Type="http://schemas.openxmlformats.org/officeDocument/2006/relationships/slide" Target="slides/slide220.xml"/><Relationship Id="rId222" Type="http://schemas.openxmlformats.org/officeDocument/2006/relationships/slide" Target="slides/slide221.xml"/><Relationship Id="rId223" Type="http://schemas.openxmlformats.org/officeDocument/2006/relationships/slide" Target="slides/slide222.xml"/><Relationship Id="rId224" Type="http://schemas.openxmlformats.org/officeDocument/2006/relationships/slide" Target="slides/slide223.xml"/><Relationship Id="rId225" Type="http://schemas.openxmlformats.org/officeDocument/2006/relationships/slide" Target="slides/slide224.xml"/><Relationship Id="rId226" Type="http://schemas.openxmlformats.org/officeDocument/2006/relationships/slide" Target="slides/slide225.xml"/><Relationship Id="rId227" Type="http://schemas.openxmlformats.org/officeDocument/2006/relationships/slide" Target="slides/slide226.xml"/><Relationship Id="rId228" Type="http://schemas.openxmlformats.org/officeDocument/2006/relationships/slide" Target="slides/slide227.xml"/><Relationship Id="rId229" Type="http://schemas.openxmlformats.org/officeDocument/2006/relationships/slide" Target="slides/slide228.xml"/><Relationship Id="rId230" Type="http://schemas.openxmlformats.org/officeDocument/2006/relationships/slide" Target="slides/slide229.xml"/><Relationship Id="rId231" Type="http://schemas.openxmlformats.org/officeDocument/2006/relationships/slide" Target="slides/slide230.xml"/><Relationship Id="rId232" Type="http://schemas.openxmlformats.org/officeDocument/2006/relationships/slide" Target="slides/slide231.xml"/><Relationship Id="rId233" Type="http://schemas.openxmlformats.org/officeDocument/2006/relationships/slide" Target="slides/slide232.xml"/><Relationship Id="rId234" Type="http://schemas.openxmlformats.org/officeDocument/2006/relationships/slide" Target="slides/slide233.xml"/><Relationship Id="rId235" Type="http://schemas.openxmlformats.org/officeDocument/2006/relationships/slide" Target="slides/slide234.xml"/><Relationship Id="rId236" Type="http://schemas.openxmlformats.org/officeDocument/2006/relationships/slide" Target="slides/slide235.xml"/><Relationship Id="rId237" Type="http://schemas.openxmlformats.org/officeDocument/2006/relationships/slide" Target="slides/slide236.xml"/><Relationship Id="rId238" Type="http://schemas.openxmlformats.org/officeDocument/2006/relationships/slide" Target="slides/slide237.xml"/><Relationship Id="rId239" Type="http://schemas.openxmlformats.org/officeDocument/2006/relationships/slide" Target="slides/slide238.xml"/><Relationship Id="rId240" Type="http://schemas.openxmlformats.org/officeDocument/2006/relationships/slide" Target="slides/slide239.xml"/><Relationship Id="rId241" Type="http://schemas.openxmlformats.org/officeDocument/2006/relationships/slide" Target="slides/slide240.xml"/><Relationship Id="rId242" Type="http://schemas.openxmlformats.org/officeDocument/2006/relationships/slide" Target="slides/slide241.xml"/><Relationship Id="rId243" Type="http://schemas.openxmlformats.org/officeDocument/2006/relationships/slide" Target="slides/slide242.xml"/><Relationship Id="rId244" Type="http://schemas.openxmlformats.org/officeDocument/2006/relationships/slide" Target="slides/slide243.xml"/><Relationship Id="rId245" Type="http://schemas.openxmlformats.org/officeDocument/2006/relationships/slide" Target="slides/slide244.xml"/><Relationship Id="rId246" Type="http://schemas.openxmlformats.org/officeDocument/2006/relationships/slide" Target="slides/slide245.xml"/><Relationship Id="rId247" Type="http://schemas.openxmlformats.org/officeDocument/2006/relationships/slide" Target="slides/slide246.xml"/><Relationship Id="rId248" Type="http://schemas.openxmlformats.org/officeDocument/2006/relationships/slide" Target="slides/slide247.xml"/><Relationship Id="rId249" Type="http://schemas.openxmlformats.org/officeDocument/2006/relationships/slide" Target="slides/slide248.xml"/><Relationship Id="rId250" Type="http://schemas.openxmlformats.org/officeDocument/2006/relationships/slide" Target="slides/slide249.xml"/><Relationship Id="rId251" Type="http://schemas.openxmlformats.org/officeDocument/2006/relationships/slide" Target="slides/slide250.xml"/><Relationship Id="rId252" Type="http://schemas.openxmlformats.org/officeDocument/2006/relationships/slide" Target="slides/slide251.xml"/><Relationship Id="rId253" Type="http://schemas.openxmlformats.org/officeDocument/2006/relationships/slide" Target="slides/slide252.xml"/><Relationship Id="rId254" Type="http://schemas.openxmlformats.org/officeDocument/2006/relationships/slide" Target="slides/slide253.xml"/><Relationship Id="rId255" Type="http://schemas.openxmlformats.org/officeDocument/2006/relationships/slide" Target="slides/slide254.xml"/><Relationship Id="rId256" Type="http://schemas.openxmlformats.org/officeDocument/2006/relationships/slide" Target="slides/slide255.xml"/><Relationship Id="rId257" Type="http://schemas.openxmlformats.org/officeDocument/2006/relationships/slide" Target="slides/slide256.xml"/><Relationship Id="rId258" Type="http://schemas.openxmlformats.org/officeDocument/2006/relationships/slide" Target="slides/slide257.xml"/><Relationship Id="rId259" Type="http://schemas.openxmlformats.org/officeDocument/2006/relationships/slide" Target="slides/slide258.xml"/><Relationship Id="rId260" Type="http://schemas.openxmlformats.org/officeDocument/2006/relationships/slide" Target="slides/slide259.xml"/><Relationship Id="rId261" Type="http://schemas.openxmlformats.org/officeDocument/2006/relationships/slide" Target="slides/slide260.xml"/><Relationship Id="rId262" Type="http://schemas.openxmlformats.org/officeDocument/2006/relationships/slide" Target="slides/slide261.xml"/><Relationship Id="rId263" Type="http://schemas.openxmlformats.org/officeDocument/2006/relationships/slide" Target="slides/slide262.xml"/><Relationship Id="rId264" Type="http://schemas.openxmlformats.org/officeDocument/2006/relationships/slide" Target="slides/slide263.xml"/><Relationship Id="rId265" Type="http://schemas.openxmlformats.org/officeDocument/2006/relationships/slide" Target="slides/slide264.xml"/><Relationship Id="rId266" Type="http://schemas.openxmlformats.org/officeDocument/2006/relationships/slide" Target="slides/slide265.xml"/><Relationship Id="rId267" Type="http://schemas.openxmlformats.org/officeDocument/2006/relationships/slide" Target="slides/slide266.xml"/><Relationship Id="rId268" Type="http://schemas.openxmlformats.org/officeDocument/2006/relationships/slide" Target="slides/slide267.xml"/><Relationship Id="rId269" Type="http://schemas.openxmlformats.org/officeDocument/2006/relationships/slide" Target="slides/slide268.xml"/><Relationship Id="rId270" Type="http://schemas.openxmlformats.org/officeDocument/2006/relationships/slide" Target="slides/slide269.xml"/><Relationship Id="rId271" Type="http://schemas.openxmlformats.org/officeDocument/2006/relationships/slide" Target="slides/slide270.xml"/><Relationship Id="rId272" Type="http://schemas.openxmlformats.org/officeDocument/2006/relationships/slide" Target="slides/slide271.xml"/><Relationship Id="rId273" Type="http://schemas.openxmlformats.org/officeDocument/2006/relationships/slide" Target="slides/slide272.xml"/><Relationship Id="rId274" Type="http://schemas.openxmlformats.org/officeDocument/2006/relationships/slide" Target="slides/slide273.xml"/><Relationship Id="rId275" Type="http://schemas.openxmlformats.org/officeDocument/2006/relationships/slide" Target="slides/slide274.xml"/><Relationship Id="rId276" Type="http://schemas.openxmlformats.org/officeDocument/2006/relationships/slide" Target="slides/slide275.xml"/><Relationship Id="rId277" Type="http://schemas.openxmlformats.org/officeDocument/2006/relationships/slide" Target="slides/slide276.xml"/><Relationship Id="rId278" Type="http://schemas.openxmlformats.org/officeDocument/2006/relationships/slide" Target="slides/slide277.xml"/><Relationship Id="rId279" Type="http://schemas.openxmlformats.org/officeDocument/2006/relationships/slide" Target="slides/slide278.xml"/><Relationship Id="rId280" Type="http://schemas.openxmlformats.org/officeDocument/2006/relationships/slide" Target="slides/slide279.xml"/><Relationship Id="rId281" Type="http://schemas.openxmlformats.org/officeDocument/2006/relationships/slide" Target="slides/slide280.xml"/><Relationship Id="rId282" Type="http://schemas.openxmlformats.org/officeDocument/2006/relationships/slide" Target="slides/slide281.xml"/><Relationship Id="rId283" Type="http://schemas.openxmlformats.org/officeDocument/2006/relationships/slide" Target="slides/slide282.xml"/><Relationship Id="rId284" Type="http://schemas.openxmlformats.org/officeDocument/2006/relationships/slide" Target="slides/slide283.xml"/><Relationship Id="rId285" Type="http://schemas.openxmlformats.org/officeDocument/2006/relationships/slide" Target="slides/slide284.xml"/><Relationship Id="rId286" Type="http://schemas.openxmlformats.org/officeDocument/2006/relationships/slide" Target="slides/slide285.xml"/><Relationship Id="rId287" Type="http://schemas.openxmlformats.org/officeDocument/2006/relationships/slide" Target="slides/slide286.xml"/><Relationship Id="rId288" Type="http://schemas.openxmlformats.org/officeDocument/2006/relationships/slide" Target="slides/slide287.xml"/><Relationship Id="rId289" Type="http://schemas.openxmlformats.org/officeDocument/2006/relationships/slide" Target="slides/slide288.xml"/><Relationship Id="rId290" Type="http://schemas.openxmlformats.org/officeDocument/2006/relationships/slide" Target="slides/slide289.xml"/><Relationship Id="rId291" Type="http://schemas.openxmlformats.org/officeDocument/2006/relationships/slide" Target="slides/slide290.xml"/><Relationship Id="rId292" Type="http://schemas.openxmlformats.org/officeDocument/2006/relationships/slide" Target="slides/slide291.xml"/><Relationship Id="rId293" Type="http://schemas.openxmlformats.org/officeDocument/2006/relationships/slide" Target="slides/slide292.xml"/><Relationship Id="rId294" Type="http://schemas.openxmlformats.org/officeDocument/2006/relationships/slide" Target="slides/slide293.xml"/><Relationship Id="rId295" Type="http://schemas.openxmlformats.org/officeDocument/2006/relationships/slide" Target="slides/slide294.xml"/><Relationship Id="rId296" Type="http://schemas.openxmlformats.org/officeDocument/2006/relationships/slide" Target="slides/slide295.xml"/><Relationship Id="rId297" Type="http://schemas.openxmlformats.org/officeDocument/2006/relationships/slide" Target="slides/slide296.xml"/><Relationship Id="rId298" Type="http://schemas.openxmlformats.org/officeDocument/2006/relationships/slide" Target="slides/slide297.xml"/><Relationship Id="rId299" Type="http://schemas.openxmlformats.org/officeDocument/2006/relationships/slide" Target="slides/slide298.xml"/><Relationship Id="rId300" Type="http://schemas.openxmlformats.org/officeDocument/2006/relationships/slide" Target="slides/slide299.xml"/><Relationship Id="rId301" Type="http://schemas.openxmlformats.org/officeDocument/2006/relationships/slide" Target="slides/slide300.xml"/><Relationship Id="rId302" Type="http://schemas.openxmlformats.org/officeDocument/2006/relationships/slide" Target="slides/slide301.xml"/><Relationship Id="rId303" Type="http://schemas.openxmlformats.org/officeDocument/2006/relationships/slide" Target="slides/slide302.xml"/><Relationship Id="rId304" Type="http://schemas.openxmlformats.org/officeDocument/2006/relationships/slide" Target="slides/slide303.xml"/><Relationship Id="rId305" Type="http://schemas.openxmlformats.org/officeDocument/2006/relationships/slide" Target="slides/slide304.xml"/><Relationship Id="rId306" Type="http://schemas.openxmlformats.org/officeDocument/2006/relationships/notesMaster" Target="notesMasters/notesMaster1.xml"/><Relationship Id="rId307" Type="http://schemas.openxmlformats.org/officeDocument/2006/relationships/presProps" Target="presProps.xml"/><Relationship Id="rId308" Type="http://schemas.openxmlformats.org/officeDocument/2006/relationships/viewProps" Target="viewProps.xml"/><Relationship Id="rId309" Type="http://schemas.openxmlformats.org/officeDocument/2006/relationships/theme" Target="theme/theme1.xml"/><Relationship Id="rId31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7.xml"/>
		</Relationships>
</file>

<file path=ppt/notesSlides/_rels/notesSlide1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8.xml"/>
		</Relationships>
</file>

<file path=ppt/notesSlides/_rels/notesSlide1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9.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0.xml"/>
		</Relationships>
</file>

<file path=ppt/notesSlides/_rels/notesSlide1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1.xml"/>
		</Relationships>
</file>

<file path=ppt/notesSlides/_rels/notesSlide1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2.xml"/>
		</Relationships>
</file>

<file path=ppt/notesSlides/_rels/notesSlide1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3.xml"/>
		</Relationships>
</file>

<file path=ppt/notesSlides/_rels/notesSlide1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4.xml"/>
		</Relationships>
</file>

<file path=ppt/notesSlides/_rels/notesSlide1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5.xml"/>
		</Relationships>
</file>

<file path=ppt/notesSlides/_rels/notesSlide1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6.xml"/>
		</Relationships>
</file>

<file path=ppt/notesSlides/_rels/notesSlide1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7.xml"/>
		</Relationships>
</file>

<file path=ppt/notesSlides/_rels/notesSlide1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8.xml"/>
		</Relationships>
</file>

<file path=ppt/notesSlides/_rels/notesSlide1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9.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0.xml"/>
		</Relationships>
</file>

<file path=ppt/notesSlides/_rels/notesSlide1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1.xml"/>
		</Relationships>
</file>

<file path=ppt/notesSlides/_rels/notesSlide1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2.xml"/>
		</Relationships>
</file>

<file path=ppt/notesSlides/_rels/notesSlide1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3.xml"/>
		</Relationships>
</file>

<file path=ppt/notesSlides/_rels/notesSlide1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4.xml"/>
		</Relationships>
</file>

<file path=ppt/notesSlides/_rels/notesSlide1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5.xml"/>
		</Relationships>
</file>

<file path=ppt/notesSlides/_rels/notesSlide1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6.xml"/>
		</Relationships>
</file>

<file path=ppt/notesSlides/_rels/notesSlide1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7.xml"/>
		</Relationships>
</file>

<file path=ppt/notesSlides/_rels/notesSlide1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8.xml"/>
		</Relationships>
</file>

<file path=ppt/notesSlides/_rels/notesSlide1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9.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0.xml"/>
		</Relationships>
</file>

<file path=ppt/notesSlides/_rels/notesSlide1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1.xml"/>
		</Relationships>
</file>

<file path=ppt/notesSlides/_rels/notesSlide1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2.xml"/>
		</Relationships>
</file>

<file path=ppt/notesSlides/_rels/notesSlide1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3.xml"/>
		</Relationships>
</file>

<file path=ppt/notesSlides/_rels/notesSlide1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4.xml"/>
		</Relationships>
</file>

<file path=ppt/notesSlides/_rels/notesSlide1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5.xml"/>
		</Relationships>
</file>

<file path=ppt/notesSlides/_rels/notesSlide1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6.xml"/>
		</Relationships>
</file>

<file path=ppt/notesSlides/_rels/notesSlide1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7.xml"/>
		</Relationships>
</file>

<file path=ppt/notesSlides/_rels/notesSlide1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8.xml"/>
		</Relationships>
</file>

<file path=ppt/notesSlides/_rels/notesSlide1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9.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1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0.xml"/>
		</Relationships>
</file>

<file path=ppt/notesSlides/_rels/notesSlide1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1.xml"/>
		</Relationships>
</file>

<file path=ppt/notesSlides/_rels/notesSlide1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2.xml"/>
		</Relationships>
</file>

<file path=ppt/notesSlides/_rels/notesSlide1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3.xml"/>
		</Relationships>
</file>

<file path=ppt/notesSlides/_rels/notesSlide1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4.xml"/>
		</Relationships>
</file>

<file path=ppt/notesSlides/_rels/notesSlide1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5.xml"/>
		</Relationships>
</file>

<file path=ppt/notesSlides/_rels/notesSlide1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6.xml"/>
		</Relationships>
</file>

<file path=ppt/notesSlides/_rels/notesSlide1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7.xml"/>
		</Relationships>
</file>

<file path=ppt/notesSlides/_rels/notesSlide1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8.xml"/>
		</Relationships>
</file>

<file path=ppt/notesSlides/_rels/notesSlide1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0.xml"/>
		</Relationships>
</file>

<file path=ppt/notesSlides/_rels/notesSlide2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1.xml"/>
		</Relationships>
</file>

<file path=ppt/notesSlides/_rels/notesSlide2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2.xml"/>
		</Relationships>
</file>

<file path=ppt/notesSlides/_rels/notesSlide2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3.xml"/>
		</Relationships>
</file>

<file path=ppt/notesSlides/_rels/notesSlide2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4.xml"/>
		</Relationships>
</file>

<file path=ppt/notesSlides/_rels/notesSlide2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5.xml"/>
		</Relationships>
</file>

<file path=ppt/notesSlides/_rels/notesSlide2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6.xml"/>
		</Relationships>
</file>

<file path=ppt/notesSlides/_rels/notesSlide2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7.xml"/>
		</Relationships>
</file>

<file path=ppt/notesSlides/_rels/notesSlide2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8.xml"/>
		</Relationships>
</file>

<file path=ppt/notesSlides/_rels/notesSlide2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9.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0.xml"/>
		</Relationships>
</file>

<file path=ppt/notesSlides/_rels/notesSlide2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1.xml"/>
		</Relationships>
</file>

<file path=ppt/notesSlides/_rels/notesSlide2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2.xml"/>
		</Relationships>
</file>

<file path=ppt/notesSlides/_rels/notesSlide2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3.xml"/>
		</Relationships>
</file>

<file path=ppt/notesSlides/_rels/notesSlide2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4.xml"/>
		</Relationships>
</file>

<file path=ppt/notesSlides/_rels/notesSlide2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5.xml"/>
		</Relationships>
</file>

<file path=ppt/notesSlides/_rels/notesSlide2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6.xml"/>
		</Relationships>
</file>

<file path=ppt/notesSlides/_rels/notesSlide2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7.xml"/>
		</Relationships>
</file>

<file path=ppt/notesSlides/_rels/notesSlide2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8.xml"/>
		</Relationships>
</file>

<file path=ppt/notesSlides/_rels/notesSlide2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9.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0.xml"/>
		</Relationships>
</file>

<file path=ppt/notesSlides/_rels/notesSlide2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1.xml"/>
		</Relationships>
</file>

<file path=ppt/notesSlides/_rels/notesSlide2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2.xml"/>
		</Relationships>
</file>

<file path=ppt/notesSlides/_rels/notesSlide2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3.xml"/>
		</Relationships>
</file>

<file path=ppt/notesSlides/_rels/notesSlide2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4.xml"/>
		</Relationships>
</file>

<file path=ppt/notesSlides/_rels/notesSlide2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5.xml"/>
		</Relationships>
</file>

<file path=ppt/notesSlides/_rels/notesSlide2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6.xml"/>
		</Relationships>
</file>

<file path=ppt/notesSlides/_rels/notesSlide2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7.xml"/>
		</Relationships>
</file>

<file path=ppt/notesSlides/_rels/notesSlide2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8.xml"/>
		</Relationships>
</file>

<file path=ppt/notesSlides/_rels/notesSlide2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9.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0.xml"/>
		</Relationships>
</file>

<file path=ppt/notesSlides/_rels/notesSlide2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1.xml"/>
		</Relationships>
</file>

<file path=ppt/notesSlides/_rels/notesSlide2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2.xml"/>
		</Relationships>
</file>

<file path=ppt/notesSlides/_rels/notesSlide2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3.xml"/>
		</Relationships>
</file>

<file path=ppt/notesSlides/_rels/notesSlide2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4.xml"/>
		</Relationships>
</file>

<file path=ppt/notesSlides/_rels/notesSlide2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5.xml"/>
		</Relationships>
</file>

<file path=ppt/notesSlides/_rels/notesSlide2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6.xml"/>
		</Relationships>
</file>

<file path=ppt/notesSlides/_rels/notesSlide2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7.xml"/>
		</Relationships>
</file>

<file path=ppt/notesSlides/_rels/notesSlide2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8.xml"/>
		</Relationships>
</file>

<file path=ppt/notesSlides/_rels/notesSlide2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9.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0.xml"/>
		</Relationships>
</file>

<file path=ppt/notesSlides/_rels/notesSlide2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1.xml"/>
		</Relationships>
</file>

<file path=ppt/notesSlides/_rels/notesSlide2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2.xml"/>
		</Relationships>
</file>

<file path=ppt/notesSlides/_rels/notesSlide2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3.xml"/>
		</Relationships>
</file>

<file path=ppt/notesSlides/_rels/notesSlide2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4.xml"/>
		</Relationships>
</file>

<file path=ppt/notesSlides/_rels/notesSlide2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5.xml"/>
		</Relationships>
</file>

<file path=ppt/notesSlides/_rels/notesSlide2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6.xml"/>
		</Relationships>
</file>

<file path=ppt/notesSlides/_rels/notesSlide2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7.xml"/>
		</Relationships>
</file>

<file path=ppt/notesSlides/_rels/notesSlide2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8.xml"/>
		</Relationships>
</file>

<file path=ppt/notesSlides/_rels/notesSlide2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9.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0.xml"/>
		</Relationships>
</file>

<file path=ppt/notesSlides/_rels/notesSlide2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1.xml"/>
		</Relationships>
</file>

<file path=ppt/notesSlides/_rels/notesSlide2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2.xml"/>
		</Relationships>
</file>

<file path=ppt/notesSlides/_rels/notesSlide2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3.xml"/>
		</Relationships>
</file>

<file path=ppt/notesSlides/_rels/notesSlide2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4.xml"/>
		</Relationships>
</file>

<file path=ppt/notesSlides/_rels/notesSlide2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5.xml"/>
		</Relationships>
</file>

<file path=ppt/notesSlides/_rels/notesSlide2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6.xml"/>
		</Relationships>
</file>

<file path=ppt/notesSlides/_rels/notesSlide2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7.xml"/>
		</Relationships>
</file>

<file path=ppt/notesSlides/_rels/notesSlide2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8.xml"/>
		</Relationships>
</file>

<file path=ppt/notesSlides/_rels/notesSlide2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9.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0.xml"/>
		</Relationships>
</file>

<file path=ppt/notesSlides/_rels/notesSlide2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1.xml"/>
		</Relationships>
</file>

<file path=ppt/notesSlides/_rels/notesSlide2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2.xml"/>
		</Relationships>
</file>

<file path=ppt/notesSlides/_rels/notesSlide2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3.xml"/>
		</Relationships>
</file>

<file path=ppt/notesSlides/_rels/notesSlide2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4.xml"/>
		</Relationships>
</file>

<file path=ppt/notesSlides/_rels/notesSlide2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5.xml"/>
		</Relationships>
</file>

<file path=ppt/notesSlides/_rels/notesSlide2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6.xml"/>
		</Relationships>
</file>

<file path=ppt/notesSlides/_rels/notesSlide2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7.xml"/>
		</Relationships>
</file>

<file path=ppt/notesSlides/_rels/notesSlide2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8.xml"/>
		</Relationships>
</file>

<file path=ppt/notesSlides/_rels/notesSlide2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9.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0.xml"/>
		</Relationships>
</file>

<file path=ppt/notesSlides/_rels/notesSlide2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1.xml"/>
		</Relationships>
</file>

<file path=ppt/notesSlides/_rels/notesSlide2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2.xml"/>
		</Relationships>
</file>

<file path=ppt/notesSlides/_rels/notesSlide2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3.xml"/>
		</Relationships>
</file>

<file path=ppt/notesSlides/_rels/notesSlide2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4.xml"/>
		</Relationships>
</file>

<file path=ppt/notesSlides/_rels/notesSlide2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5.xml"/>
		</Relationships>
</file>

<file path=ppt/notesSlides/_rels/notesSlide2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6.xml"/>
		</Relationships>
</file>

<file path=ppt/notesSlides/_rels/notesSlide2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7.xml"/>
		</Relationships>
</file>

<file path=ppt/notesSlides/_rels/notesSlide2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8.xml"/>
		</Relationships>
</file>

<file path=ppt/notesSlides/_rels/notesSlide2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9.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0.xml"/>
		</Relationships>
</file>

<file path=ppt/notesSlides/_rels/notesSlide2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1.xml"/>
		</Relationships>
</file>

<file path=ppt/notesSlides/_rels/notesSlide2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2.xml"/>
		</Relationships>
</file>

<file path=ppt/notesSlides/_rels/notesSlide2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3.xml"/>
		</Relationships>
</file>

<file path=ppt/notesSlides/_rels/notesSlide2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4.xml"/>
		</Relationships>
</file>

<file path=ppt/notesSlides/_rels/notesSlide2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5.xml"/>
		</Relationships>
</file>

<file path=ppt/notesSlides/_rels/notesSlide2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6.xml"/>
		</Relationships>
</file>

<file path=ppt/notesSlides/_rels/notesSlide2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7.xml"/>
		</Relationships>
</file>

<file path=ppt/notesSlides/_rels/notesSlide2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8.xml"/>
		</Relationships>
</file>

<file path=ppt/notesSlides/_rels/notesSlide2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9.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2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0.xml"/>
		</Relationships>
</file>

<file path=ppt/notesSlides/_rels/notesSlide2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1.xml"/>
		</Relationships>
</file>

<file path=ppt/notesSlides/_rels/notesSlide2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2.xml"/>
		</Relationships>
</file>

<file path=ppt/notesSlides/_rels/notesSlide2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3.xml"/>
		</Relationships>
</file>

<file path=ppt/notesSlides/_rels/notesSlide2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4.xml"/>
		</Relationships>
</file>

<file path=ppt/notesSlides/_rels/notesSlide2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5.xml"/>
		</Relationships>
</file>

<file path=ppt/notesSlides/_rels/notesSlide2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6.xml"/>
		</Relationships>
</file>

<file path=ppt/notesSlides/_rels/notesSlide2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7.xml"/>
		</Relationships>
</file>

<file path=ppt/notesSlides/_rels/notesSlide2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8.xml"/>
		</Relationships>
</file>

<file path=ppt/notesSlides/_rels/notesSlide2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0.xml"/>
		</Relationships>
</file>

<file path=ppt/notesSlides/_rels/notesSlide3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1.xml"/>
		</Relationships>
</file>

<file path=ppt/notesSlides/_rels/notesSlide3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2.xml"/>
		</Relationships>
</file>

<file path=ppt/notesSlides/_rels/notesSlide3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3.xml"/>
		</Relationships>
</file>

<file path=ppt/notesSlides/_rels/notesSlide3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4.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Lojistik ve Taşımacılık Sektörü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Operasyon öncesi hazırlığın iş kazalarını önlemedeki rolünü belirtin.
• Gerçek örnek: Uyarı sistemi bozuk bir forkliftin yaya kazasına karışması.
• İnteraktif soru: Çevrenizdeki yaya güvenliği için neleri kontrol ediyorsunuz?
• Kritik nokta: Yük kapasitesinin asla aşılmaması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Bilginin zamanla unutulabileceğini ve tazelemenin gerekliliğini açıklayın.
• Gerçek örnek: Mevzuattaki son değişikliklerin tazeleme eğitimlerinde nasıl aktarıldığını söyleyin.
• İnteraktif soru: Sertifika süresini takip eden bir sisteminiz var mı diye sorun.
• Kritik nokta: Süresi dolmuş sertifika ile trafiğe çıkmanın hukuki sonuçlarına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Sürücünün sadece şoför değil, bir güvenlik görevlisi olduğunu vurgulayın.
• Gerçek örnek: Yanlış yükleme sonucu oluşabilecek tepkimeleri örnekleyin.
• İnteraktif soru: Sürücülere taşıdıkları yükün MSDS (Güvenlik Bilgi Formu) bilgilerine hakim olup olmadıklarını sorun.
• Kritik nokta: Yükleme ve boşaltma anındaki kişisel koruyucu donanım kullanımını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Denetimlerin bir ceza değil, güvenlik aracı olduğunu belirtin.
• Gerçek örnek: Denetimlerde en sık karşılaşılan hataları (örneğin yangın tüpü eksikliği) anlatın.
• İnteraktif soru: Denetim esnasında yaşadığınız zorluklar nelerdir diye sorun.
• Kritik nokta: Kurumsal bir güvenlik disiplininin denetim korkusunu ortadan kaldıracağını söyleyin.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Tehlikeli madde yönetiminin lojistik zincirindeki kritik önemini vurgulayın.
• Gerçek örnek: Yanlış etiketleme sebebiyle yaşanan bir sızıntı vakasını anlatın.
• İnteraktif soru: Ambalaj seçiminde dikkat ettiğiniz en önemli unsur nedir?
• Kritik nokta: Etiketlerin silinmezliği, denetimlerdeki yasal zorunluluktur.
• Ek bilgi: ADR mevzuatını incelemeleri için katılımcıları yönlendirin.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UN onayının bir kalite belgesi değil, yasal bir güvenlik zorunluluğu olduğunu belirtin.
• Gerçek örnek: Hasarlı bir ambalajın taşınma sırasındaki risklerini açıklayın.
• İnteraktif soru: UN kodu üzerinde yazan verilerin ne anlama geldiğini biliyor musunuz?
• Kritik nokta: Sertifikasız ambalaj kullanımı doğrudan idari para cezası sebebidir.
• Ek bilgi: Ambalajların periyodik kontrol formlarını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Taşıma evrakının bir kaza anında ilk yardım ekiplerinin rehberi olduğunu vurgulayın.
• Gerçek örnek: Eksik evrak nedeniyle yaşanan bir trafik denetimi mağduriyetini anlatın.
• İnteraktif soru: Taşınan maddenin UN numarasını taşıma evrakında nasıl kontrol edersiniz?
• Kritik nokta: Evrakın doğruluğu, sürücünün hukuki sorumluluğunu doğrudan etkiler.
• Ek bilgi: Taşıma evrakı örneği üzerinden kalem kalem inceleme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Görsel işaretlerin, dil bariyerini aşan evrensel bir güvenlik dili olduğunu belirtin.
• Gerçek örnek: Yanlış işaretleme yüzünden yanlış müdahale edilen bir olaydan bahsedin.
• İnteraktif soru: Araç üzerindeki turuncu plakanın hangi bilgileri verdiğini biliyor musunuz?
• Kritik nokta: İşaretlerin okunabilirliği, kaza anında hayat kurtarır.
• Ek bilgi: İşaretlerin periyodik temizlik ve bakım süreçlerini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Denetimin bir ceza aracı değil, önleyici bir faaliyet olduğunu vurgulayın.
• Gerçek örnek: Başarılı bir denetim süreciyle kaza riskini düşüren bir tesis örneği verin.
• İnteraktif soru: İşyerinizdeki iç denetim sıklığı yeterli mi?
• Kritik nokta: Sorumluluk zinciri, göndericiden alıcıya kadar devam eder.
• Ek bilgi: İç denetim checklist'i oluşturma yöntemlerini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Taşıma izinlerinin operasyonel güvenliğin temeli olduğunu vurgulayın.
• Gerçek örnek: Eksik izin belgesi nedeniyle durdurulan bir taşımacılık operasyonunun maliyetini anlatın.
• İnteraktif soru: Taşıma rotası planlanırken hangi risk faktörlerini göz önüne alırsınız?
• Kritik nokta: ADR sertifikasının güncelliğini kontrol etmenin hayati önemi.
• Ek bilgi: Dijital lojistik yönetim sistemlerinin 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Tünel geçişlerinin tehlikeli madde taşımacılığındaki en yüksek riskli alan olduğunu belirtin.
• Gerçek örnek: Yanlış tünel seçimi sonucu oluşan trafik risklerini tartışın.
• İnteraktif soru: Tünel kodlarını gösteren levhaların anlamlarını biliyor musunuz?
• Kritik nokta: Yerleşim yerlerindeki kısıtlamalara uyumun toplumsal sorumluluğu.
• Ek bilgi: Navigasyon sistemlerinin kısıtlı güzergahları gösterme kapasitesi.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Arızalı makineyi kullanmanın yasal risklerini anlatın.
• Gerçek örnek: Yetkisiz müdahale sonucu oluşan elektrik arızası.
• İnteraktif soru: Arıza durumunda bildirim süreciniz nasıl işliyor?
• Kritik nokta: Etiketleme ve kilitlemenin hayati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Rota planlamasının bir mühendislik çalışması olduğunu vurgulayın.
• Gerçek örnek: Alternatif yolun hayat kurtardığı bir vaka örneği.
• İnteraktif soru: Güzergah üzerinde en çok hangi yol koşulları sizi endişelendirir?
• Kritik nokta: Sürücülerin rota dışına çıkmasının hukuki sorumlulukları.
• Ek bilgi: Risk değerlendirmesi matrislerinde güzergahın yeri.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Yorgun sürücünün en büyük tehlike olduğunu hatırlatın.
• Gerçek örnek: Dinlenme süresine uymanın kazaları nasıl azalttığına dair genel veriler.
• İnteraktif soru: Günlük sürüş süreleri hakkındaki yasal sınırları biliyor musunuz?
• Kritik nokta: Zaman baskısının yarattığı psikolojik stres ve hata yapma olasılığı.
• Ek bilgi: Takograf cihazlarının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Kayıtların işverenin hukuki kalkanı olduğunu belirtin.
• Gerçek örnek: Denetim sırasında kayıtların eksikliğinden doğan cezalar.
• İnteraktif soru: Kayıt tutma konusunda en zorlandığınız süreç hangisi?
• Kritik nokta: Ramak kala olaylarının mutlaka kaydedilmesi gerekliliği.
• Ek bilgi: Dijital arşivleme yöntemleri.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Tremcard belgesinin bir kağıt parçası değil, kaza anında hayat kurtaran bir teknik kılavuz olduğunu vurgulayın.
• Gerçek örnek: ADR kapsamındaki tehlikeli madde taşımacılığında yanlış müdahalenin sonuçlarından bahsedin.
• İnteraktif soru: Sürücülere, taşıdıkları yükün acil durum kartını hiç okuyup okumadıklarını sorun.
• Kritik nokta: Karttaki talimatların yasal bir zorunluluk olduğunu hatırlatın.
• Ek bilgi: ADR mevzuatı ile bu kartların standartlarının belirlendiğini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Belgenin araçta bulunmasının yasal zorunluluk olduğunu belirtin.
• Gerçek örnek: Denetimlerde belge eksikliği nedeniyle aracı bağlanan işletmelerden örnek verin.
• İnteraktif soru: Sürücülere, araçlarında acil durum belgesinin yerini gösterip gösteremeyeceklerini sorun.
• Kritik nokta: Belgenin kilitli veya ulaşılamaz yerlerde saklanmaması gerektiğini vurgulayın.
• Ek bilgi: İşverenin bu konudaki denetim sorumluluğunu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İlk müdahalenin ne kadar kritik olduğunu vurgulayın.
• Gerçek örnek: Sızıntı durumunda motorun durdurulmasının neden önemli olduğunu açıklayın.
• İnteraktif soru: Sürücülere, sızıntı anında ilk yapacakları işin ne olduğunu sorun.
• Kritik nokta: KKD kullanımı olmadan müdahale edilmemesi gerektiğini önemle belirtin.
• Ek bilgi: İlk yardım yönetmeliği ile ilişkisini kurun.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Belgeye erişimin acil durum ekipleri için önemini anlatın.
• Gerçek örnek: İtfaiye ekiplerinin kaza anında sürücüden belgeyi isteme sürecini canlandırın.
• İnteraktif soru: Sürücülere, kaza anında panik yapmadan belgeyi nasıl vereceklerini sorun.
• Kritik nokta: Belgenin temiz ve okunaklı olmasının hayati önemini vurgulayın.
• Ek bilgi: İşyerlerinde Acil Durumlar Hakkında Yönetmelik'in genel prensiplerine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Güncelliğin yasal ve teknik zorunluluk olduğunu belirtin.
• Gerçek örnek: Eski bir kartla yapılan müdahalenin yarattığı risklerden bahsedin.
• İnteraktif soru: Sürücülere, yük değiştiğinde kartı değiştirmeyi unutup unutmadıklarını sorun.
• Kritik nokta: Sürücünün sorumluluğunun, hatalı belgeyi bildirmekle başladığını vurgulayın.
• Ek bilgi: İşverenin eğitim ve bilgilendirme yükümlülüğünü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 planlarının neden sadece kağıt üzerinde kalmaması gerektiğini vurgulayın.
• Gerçek örnek: Geçmişte bir tesiste yaşanan sızıntı örneği üzerinden planlı hareket etmenin önemini anlatın.
• İnteraktif soru: Sizin çalışma alanınızda acil durum toplanma alanını biliyor musunuz?
• Kritik nokta: Planın güncelliğinin önemine değinin.
• Ek bilgi: Tatbikatların yasal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İzolasyonun neden sadece güvenlik değil, aynı zamanda çevre koruma olduğunu anlatın.
• Gerçek örnek: Bir dökülme anında alanın nasıl izole edilmesi gerektiğini anlatın.
• İnteraktif soru: İzolasyon alanını belirlerken hangi faktörler en kritiktir?
• Kritik nokta: Rüzgar yönünün izole alanına etkisi.
• Ek bilgi: İkaz levhalarının görünürlüğü.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Kayıtların neden yasal bir kalkan olduğunu açıklayın.
• Gerçek örnek: Bir kaza sonrası kayıtların önemi.
• İnteraktif soru: Kayıt tutarken en çok hangi veriyi unutuyorsunuz?
• Kritik nokta: Kayıtların eksiksiz olmasının denetimlerdeki 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Bildirimin sadece bir bürokratik işlem değil, acil müdahale zincirinin ilk halkası olduğunu vurgulayın.
• Gerçek örnek: Hızlı bildirimin kurtardığı bir vaka örneği.
• İnteraktif soru: Acil bir durumda kimi arayacağınızı biliyor musunuz?
• Kritik nokta: Bilginin doğruluğu.
• Ek bilgi: Yasal bildirim süreleri.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Müdahale kitlerinin sadece depoda duran bir kutu olmadığını anlatın.
• Gerçek örnek: Yanlış KKD kullanımı sonucu yaşanan bir sağlık sorunu.
• İnteraktif soru: Sızıntı kitlerinin yerini biliyor musunuz?
• Kritik nokta: Kitlerin içeriğinin periyodik kontrolü.
• Ek bilgi: Tehlikeli atık yönetimi.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İlkyardımın profesyonel ekipler gelene kadar geçen süredeki hayati önemini anlatın.
• Gerçek örnek: AFAD ile koordineli bir tatbikatın başarısı.
• İnteraktif soru: İlkyardım sertifikanız var mı?
• Kritik nokta: Kendi güvenliğiniz olmadan müdahale etmeyin.
• Ek bilgi: Acil çıkış kapılarının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Defansif sürüşün sadece bir teknik değil, bir güvenlik kültürü olduğunu belirtin.
Gerçek örnek: Bir sürücünün hatalı sollama yapacağını önceden sezerek frene basan bir sürücü örneğini anlatın.
İnteraktif soru: Sizce sürüşte en büyük risk faktörü nedir?
Kritik nokta: Defansif sürüşün 6331 sayılı Kanun ile yasal sorumluluk çerçevesinde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Takip mesafesinin neden lojistik araçlarında daha kritik olduğunu açıklayın.
Gerçek örnek: Ağır yük taşıyan bir kamyonun fren mesafesinin binek araçtan ne kadar uzun olduğunu vurgulayın.
İnteraktif soru: Yağmurlu havada takip mesafesini ne kadar artırmalıyız?
Kritik nokta: 2 saniye kuralının sadece başlangıç olduğunu, koşullara göre değiştiğini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Öngörünün kaza yapmadan önce riski bertaraf etmek olduğunu anlatın.
Gerçek örnek: Kavşaklara yaklaşırken diğer araçların dikkatsiz olabileceğini düşünerek hızı azaltma örneğini verin.
İnteraktif soru: Sürüş sırasında en sık hangi kör noktaları unutuyoruz?
Kritik nokta: Öngörünün bir yetenek olduğunu ve pratikle geliştiğini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Hızın sadece ceza konusu değil, bir fizik kuralı olduğunu açıklayın.
Gerçek örnek: Hızın duruş mesafesine etkisini basit bir oranla anlatın.
İnteraktif soru: Teslimat baskısı altında hız sınırlarını aşan var mı?
Kritik nokta: Güvenliğin teslimat süresinden daha önemli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Dikkatin bölünmesinin bir kaza sebebi değil, kaza davetiyesi olduğunu söyleyin.
Gerçek örnek: Telefonla konuşurken geçen mesafeyi bir örnekle açıklayın.
İnteraktif soru: Sürüş sırasında en çok ne dikkatinizi dağıtıyor?
Kritik nokta: Yorgunluğun alkolden farksız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Araç güvenliğinin lojistik faaliyetlerin merkezinde olduğunu vurgulayın.
• Gerçek örnek: Yolda kalan bir aracın operasyona etkisini anlatın.
• İnteraktif soru: Günlük kontrolü yapmadan yola çıkmanın risklerini tartışın.
• Kritik nokta: Yasal sorumlulukları hatırlatın.
• Ek bilgi: İşletme maliyetlerine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Teknik aksaklıkların kaza riskine etkisini belirtin.
• Gerçek örnek: Aydınlatma eksikliğinin kazaya yol açtığı bir durumu özetleyin.
• İnteraktif soru: Hangi kontrolün ihmal edilmesi en büyük riski taşır?
• Kritik nokta: Fren ve lastik uyumu.
• Ek bilgi: İlgili İSG mevzuatı gereklilikleri.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Kapasite etiketlerinin neden hayati oldugunu vurgulayin.
• Gercek ornek: Kapasite asimi nedeniyle meydana gelen devrilme vakalarindan bahsedin.
• Kritik nokta: Yük merkezinin makineye yakinliginin devrilme direncine etkisini aciklayin.
• Ek bilgi: Makine kapasite etiketlerinin okunabilir durumda olmasinin yasal zorunluluk oldugunu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Sürücülerin bu konudaki önleyici rolünü tanımlayın.
• Gerçek örnek: Arızayı rapor etmenin kazayı önlediği bir senaryo paylaşın.
• İnteraktif soru: Arıza durumunda sürücü hangi prosedürü izlemelidir?
• Kritik nokta: İnisiyatif kullanmadan raporlama.
• Ek bilgi: Sürücü eğitiminin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Lastik basıncının yakıt ve güvenlik üzerindeki etkisini anlatın.
• Gerçek örnek: Yanlış basınçla uzun yol yapmanın getirdiği riskler.
• İnteraktif soru: Lastik değişim periyodu nasıl belirlenmelidir?
• Kritik nokta: Mevsimsel lastik geçişleri.
• Ek bilgi: Teknik ölçüm cihazlarının kullanımı.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Dokümantasyonun hukuki değerini açıklayın.
• Gerçek örnek: Bir denetim sırasında formların nasıl incelendiğini anlatın.
• İnteraktif soru: Kayıtların dijitalleşmesi iş süreçlerini nasıl etkiler?
• Kritik nokta: İmzanın sorumluluk değeri.
• Ek bilgi: Arşivleme süreleri.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Yorgunluğun sadece bir fiziksel durum değil, aynı zamanda ciddi bir iş sağlığı ve güvenliği riski olduğunu vurgulayın.
• Gerçek örnek: Yorgunluktan kaynaklanan dikkat dağınıklığının, trafikteki ani karar verme süreçlerini nasıl zorlaştırdığını açıklayın.
• İnteraktif soru: Çalışanlara, uzun süreli araç kullanımında yorgunluğu nasıl fark ettiklerini ve ne gibi önlemler aldıklarını sorun.
• Kritik nokta: Yorgunluğun, iş kazalarının altında yatan en temel insan faktörlerinden biri olduğunu belirtin.
• Ek bilgi: 6331 sayılı Kanun'un işverene yüklediği genel gözetim sorumluluğunun bu konuda da geçerli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Kaliteli uykunun, sürüş güvenliği için en temel koruyucu ekipman olduğunu ifade edin.
• Gerçek örnek: Biyolojik saatin gece saatlerinde sürüşü neden daha tehlikeli kıldığını basit bir dille açıklayın.
• İnteraktif soru: Vardiyalı çalışma sisteminde uyku kalitesini artırmak için neler yapılabileceği konusunda grup tartışması başlatın.
• Kritik nokta: Uyku bozukluklarının iş sağlığı muayenelerinde mutlaka bildirilmesi gerektiğinin altını çizin.
• Ek bilgi: 6331 sayılı Kanun'un işyeri hekimi gözetimindeki sağlık taramalarına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Molaların işin bir parçası olduğunu ve asla ihmal edilmemesi gerektiğini vurgulayın.
• Gerçek örnek: Molalarda yapılan doğru bir dinlenmenin, sürüşün ikinci yarısındaki performans üzerindeki olumlu etkisini açıklayın.
• İnteraktif soru: Molalarda yapılan hatalı dinlenme alışkanlıklarını (örneğin araç içinde oturmaya devam etmek) sorgulayın.
• Kritik nokta: Takograf kayıtlarının önemi ve yasal denetimlerdeki rolü üzerinde durun.
• Ek bilgi: İlgili yönetmeliğe atıf yaparak yasal dayanağı güçlendirin.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Vardiya değişimlerinin vücut ritmi üzerindeki etkilerini kısaca açıklayın.
• Gerçek örnek: Gece vardiyasında çalışan bir personelin, gündüz dinlenirken yaşadığı zorlukları ve çözüm önerilerini tartışın.
• İnteraktif soru: Vardiya geçişlerinde yaşanan en büyük zorluğun ne olduğunu katılımcılara sorun.
• Kritik nokta: Sağlık gözetiminin önemini ve işyeri hekimiyle iş birliği gerekliliğini hatırlatın.
• Ek bilgi: 6331 sayılı Kanun'un sağlık gözetimi ile ilgili maddelerine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Veriye dayalı yorgunluk yönetiminin önemini vurgulayın.
• Gerçek örnek: Yorgunluk belirtisi gösteren bir sürücünün, raporlama sayesinde kaza yapmadan durdurulduğu bir senaryo kurgulayın.
• İnteraktif soru: Yorgunluk raporlama sistemlerinde, çalışanın çekincelerini azaltmak için neler yapılabileceğini tartışın.
• Kritik nokta: Raporlamanın bir ceza mekanizması değil, bir koruma mekanizması olduğunu netleştirin.
• Ek bilgi: İlgili İSG mevzuatına göre kayıt tutma ve bildirim yükümlülüklerini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Takografın sadece bir ceza aracı değil, bir güvenlik sistemi olduğunu vurgulayın.
• Kritik nokta: Sürücü kartı olmadan yapılan sürüşlerin yasal olmadığını belirtin.
• İnteraktif soru: Kartını unutan veya takografı manipüle etmeye çalışan bir sürücüyle karşılaştınız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Vurgulayın: 4,5 saatlik sürüş kuralı esnetilemez.
• Kritik nokta: Molaların aktif dinlenme (sürüş dışı) olduğunu hatırlatın.
• Ek bilgi: Yorgunluk, alkol kadar tehlikeli bir kaza sebebidir.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Yük diyagraminin neden sabit olmadigini aciklayin.
• Kritik nokta: Yükseklik arttikca kapasitenin neden düstügünü fiziksel prensiplerle anlatın.
• Interaktif soru: Yük merkezi uzaklastiginda kapasitenin neden azaldigini kim aciklamak ister?
• Kapanis: Her makinenin diyagraminin farkli oldugunu unutmayin.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Kritik nokta: Veri kaybı durumunda sorumluluğun işverene ait olduğunu belirtin.
• Gerçek örnek: Kazalarda takograf verilerinin kusur oranını nasıl değiştirdiğini anlatın.
• Özet: Veri düzeni, yasal korumadır.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Kritik nokta: Sürücüye baskı yapmanın hukuki sorumluluğu işverendedir.
• İnteraktif soru: Sürüş süresi dolmasına rağmen varış noktasına varmak için baskı hissettiğiniz oldu mu?
• Kapanış: Kurallar, sürücünün hayatını korumak için vardır.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Denetimlerin bir rutin olduğunu ve hazırlıklı olmanın stres azaltacağını vurgulayın.
• Kritik nokta: Mühür kırık ise sürüşe devam etmeyin.
• Ek bilgi: Denetim sırasında nezaketli ve dürüst bir iletişim süreci kolaylaştırır.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 koşullarının fren mesafesini nasıl etkilediğini vurgulayın.
• Gerçek örnek: Kaygan zeminde ani frenlemenin neden olduğu savrulma riskini açıklayın.
• İnteraktif soru: Aranızda daha önce kaygan zeminde kontrol kaybı yaşayan var mı?
• Kritik nokta: Takip mesafesinin artırılması en etkili önlemdir.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Hızın durma mesafesi üzerindeki logaritmik etkisini belirtin.
• Gerçek örnek: Suda kızaklama olayının direksiyon üzerindeki etkisini tarif edin.
• İnteraktif soru: Hız limitlerinin hava durumuna göre nasıl değişmesi gerektiğini tartışın.
• Kritik nokta: Hız sınırlarına değil, yolun sunduğu imkanlara göre sürün.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Görüşün kısıtlı olduğu anlarda sürücünün psikolojik durumuna değinin.
• Gerçek örnek: Sisli havada farların önemi üzerine konuşun.
• İnteraktif soru: Görüşünüzü engelleyen bir durumda ne yaparsınız?
• Kritik nokta: Sileceklerin periyodik kontrolü ihmal edilmemelidir.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Kış lastiğinin kauçuk yapısının soğukta nasıl değiştiğini açıklayın.
• Gerçek örnek: Yanlış takılan zincirin araca verdiği zararı belirtin.
• İnteraktif soru: Zincir takmayı bilen var mı?
• Kritik nokta: Lastik basıncı her zaman üretici tavsiyesine uygun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Teslimat baskısının güvenlik üzerindeki etkisini tartışın.
• Gerçek örnek: Riskli bir yola girmeyip beklemeyi tercih eden sürücünün kararı.
• İnteraktif soru: Sürüşü durdurma kararını nasıl verirsiniz?
• Kritik nokta: İletişim, kaza riskini azaltan en güçlü araçtır.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Kör noktanın sadece araç tasarımıyla değil, sürücü koltuğunun yüksekliğiyle de ilgili olduğunu vurgulayın.
• Gerçek örnek: Park halindeki bir tırın etrafında yürüyen yayanın sürücü tarafından görülmediği bir senaryoyu tartışın.
• İnteraktif soru: Aranızda hiç kör nokta nedeniyle ramak kala yaşayan oldu mu?
• Kritik nokta: Kör noktaların statik değil, araç hareket ettikçe değişen dinamik alanlar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Aynaların kör noktayı tamamen yok edemeyeceğini, sadece azalttığını hatırlatın.
• Gerçek örnek: Kamera ekranının kirli veya bozuk olması durumunda sürücünün yaşadığı kısıtlı görüşü anlatın.
• İnteraktif soru: Aracınızdaki tüm aynaların doğru açıda olup olmadığını nasıl anlarsınız?
• Kritik nokta: Teknolojiye aşırı güvenip doğrudan gözle kontrolden vazgeçilmemesi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Devrilme aninda neden koltukta kalinmasi gerektigini aciklayin.
• Gercek ornek: Hizli donus yaparken devrilen bir forklift senaryosu uzerinden gidin.
• Kritik nokta: Emniyet kemeri takmanin hayati onemi.
• Ek bilgi: Zemin duzgunlugunun makine omru ve guvenlik uzerindeki etkilerini vurgulayin.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Geri manevranın istatistiksel olarak kazaların en sık yaşandığı anlar olduğunu belirtin.
• Gerçek örnek: Yönlendirici personel ile sürücü arasındaki iletişim kopukluğunun sonuçlarını tartışın.
• İnteraktif soru: Geri manevra yaparken en çok hangi alana odaklanıyorsunuz?
• Kritik nokta: Manevra sırasında sadece aynalara değil, sesli ikaz sistemlerine de kulak verilmesi gerektiğini söyleyin.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Şehir içinde aracın sadece bir ulaşım aracı değil, aynı zamanda yaya trafiğinin bir parçası olduğunu vurgulayın.
• Gerçek örnek: Bir bisikletlinin kamyonun sağ tarafında sıkışma riskini görselleştirin.
• İnteraktif soru: Şehir içinde en çok hangi bölgelerde yaya güvenliği konusunda zorlanıyorsunuz?
• Kritik nokta: Hızın, yaya ile etkileşimde en önemli değişken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Davranışsal güvenliğin teknik donanımlardan daha kalıcı bir çözüm olduğunu belirtin.
• Gerçek örnek: Yorgun bir sürücünün aynaları kontrol etmeyi ihmal etmesiyle oluşan kaza riskini anlatın.
• İnteraktif soru: Bir arkadaşınızın güvensiz bir davranışını gördüğünüzde nasıl uyarırsınız?
• Kritik nokta: Güvenliğin bir ekip işi olduğunu ve herkesin birbirini gözetmesi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Ayakkabıların sadece bir aksesuar değil, kritik bir KKD olduğunu vurgulayın.
• Gerçek örnek: Depo zeminindeki olası riskleri (ağır koli, forklift) hatırlatın.
• Kritik nokta: Çelik burun ve kompozit burun arasındaki farkı teknik gereksinime göre açıklayın.
• Ek bilgi: Ayakkabının sadece dış görünüşüne değil, içindeki koruma sertifikasına bakılmalıdır.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Ezilme vakalarının kalıcı hasar bırakabileceğini hatırlatın.
• Gerçek örnek: Palet taşırken ayağa düşen bir yükün senaryosunu kurun.
• Kritik nokta: Darbe sonrası ayakkabının neden değişmesi gerektiğini açıklayın.
• İnteraktif soru: Ayakkabınızın darbe aldığında ne kadar koruduğunu hiç düşündünüz mü?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 basit iş kazalarının kayma sonucu olduğunu belirtin.
• Gerçek örnek: Depo zeminindeki yağ döküntüsünün tehlikesini vurgulayın.
• Kritik nokta: Taban diş derinliğinin ne kadar kritik olduğunu anlatın.
• Ek bilgi: Kaymazlık sınıflandırmasını (SRA, SRB, SRC)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ayakkabının her işe uygun olmadığını vurgulayın.
• Gerçek örnek: Yanlış numara seçiminin gün boyu yorgunluk ve hata riskini artırdığını anlatın.
• Kritik nokta: Standart etiketlerini okumayı kısaca gösterin.
• İnteraktif soru: Ayakkabılarınızın tabanında delinmeye karşı çelik plaka olduğunu biliyor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Kullanım zorunluluğunun sadece denetim için değil, yaşam için olduğunu vurgulayın.
• Gerçek örnek: Uyarı levhası olan bir alana giriş prosedürünü hatırlatın.
• Kritik nokta: KKD'nin maliyetinin işveren tarafından karşılanmasının yasal bir hak olduğunu belirtin.
• Kapanış: Güvenliğin bir ekip çalışması olduğunu hatırlatarak eğitimi sonlandırın.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Görünürlük yeleğinin bir aksesuar değil, hayat kurtaran bir ekipman olduğunu vurgulayın.
• Gerçek örnek: Depo içindeki kör noktaları ve çalışanların fark edilme zorluklarını anlatın.
• İnteraktif soru: Çalışanlara, üzerlerindeki yeleğin yansıtma özelliğini kaybedip kaybetmediğini nasıl anlayacaklarını sorun.
• Kritik nokta: Yeleğin sadece giyilmesi değil, doğru bedende ve temiz olması da önemlidir.
• Ek bilgi: 6331 sayılı kanuna göre KKD kullanımı işçinin yükümlülüğüdür.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Araç operatörlerinin yaya çalışanları görmediği durumları tartışın.
• Gerçek örnek: Forkliftin durma mesafesi ve yayanın görünürlüğünün kaza sonucuna etkisini anlatın.
• İnteraktif soru: Çalıştığınız sahada araç yolları ile yaya yolları arasında fiziksel bariyer var mı?
• Kritik nokta: Görünürlük yeleği, operatörün sizi görmesini kolaylaştıran en temel güvenlik önlemidir.
• Ek bilgi: 6331 sayılı Kanun ve Sağlık ve Güvenlik İşaretleri Yönetmeliği kapsamında bu tür sahalarda güvenli çalışma koşullarına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Agirlik merkezinin fiziksel tanimini basitce yapin.
• Kritik nokta: Catallarin neden geriye egik tutulmasi gerektigini aciklayin.
• Interaktif soru: Agirlik merkezi disari ciktiginda ne olur?
• Kapanis: Egitimli operatörler, stabilite prensiplerini icgudusel olarak uygularlar.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Gece görüşünün gündüze göre ne kadar kısıtlı olduğunu belirtin.
• Gerçek örnek: Karanlıkta yansıtıcı giysisi olmayan bir kişinin fark edilme mesafesi ile yelekli birinin fark edilme mesafesini kıyaslayın.
• İnteraktif soru: Gece vardiyasında çalışan arkadaşlara, ekipmanlarının ışığı yansıtıp yansıtmadığını test edip etmediklerini sorun.
• Kritik nokta: Reflektif şeritlerin üzerindeki toz ve kir, yansıtma kapasitesini ciddi oranda düşürür.
• Ek bilgi: 6331 sayılı kanun gereği çalışma ortamı şartları iyileştirilmelidir.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yeleğin aynı korumayı sağlamadığını belirtin.
• Gerçek örnek: Sınıf 1 ve Sınıf 3 arasındaki farkı, yansıtıcı yüzey alanı üzerinden açıklayın.
• İnteraktif soru: Kullandığınız yeleklerin üzerinde CE işareti olup olmadığını hiç kontrol ettiniz mi?
• Kritik nokta: Ucuz ve standart dışı ürünler, kaza anında hayat kurtarmayacaktır.
• Ek bilgi: İlgili İSG mevzuatı gereği KKD seçiminde standartlara uyum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Ekipmana gösterilen özenin kendi hayatınıza gösterilen özen olduğunu hatırlatın.
• Gerçek örnek: Yanlış yıkanmış ve özelliğini yitirmiş bir reflektif şeridin görüntüsünü hayal ettirin.
• İnteraktif soru: Yeleklerinizi yıkarken deterjan veya yıkama talimatlarına dikkat ediyor musunuz?
• Kritik nokta: Yeleğin fermuarı bozuk veya düğmesi eksikse, o yelek artık güvenli değildir.
• Ek bilgi: 6331 sayılı kanun uyarınca KKD'nin bakımı ve kontrolü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Eldiven seçiminin sadece bir tercih değil, yasal bir zorunluluk olduğunu vurgulayın.
• Gerçek örnek: Depo ortamında farklı risklerin (keskin kenar, soğuk, kimyasal) nasıl ayrıştırılacağını anlatın.
• İnteraktif soru: Çalışanlara kullandıkları eldivenlerin risklerine uygun olup olmadığını sorun.
• Kritik nokta: Yanlış eldiven kullanımının bazen hiç kullanmamaktan daha tehlikeli olabileceğini belirtin.
• Ek bilgi: Üretici tablolarının mutlaka okunması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Eldivenin sadece korumadığını, aynı zamanda bir çalışma aracı olduğunu belirtin.
• Gerçek örnek: Yanlış beden eldiven kullanımı yüzünden düşürülen paketleri örnek verin.
• İnteraktif soru: Eldivenlerin el becerisini ne kadar etkilediğini tartışın.
• Kritik nokta: Bilek korumasının önemine değinin.
• Ek bilgi: Nefes alabilen malzemelerin uzun süreli konfor için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Kesilme ve soğuğun el sağlığı üzerindeki etkisini anlatın.
• Gerçek örnek: Keskin bir kutu kenarının eldiveni nasıl yırttığını anlatın.
• İnteraktif soru: Çalışanlara soğuk depolarda el titremesi yaşayıp yaşamadıklarını sorun.
• Kritik nokta: Kesilme direnç seviyelerinin (ANSI/EN) önemini vurgulayın.
• Ek bilgi: Çok amaçlı eldivenlerin maliyet ve güvenlik avantajlarını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Kimyasal maruziyetin sinsi bir tehlike olduğunu hatırlatın.
• Gerçek örnek: Çözücülerin eldiven üzerindeki etkisini gösteren bir senaryo anlatın.
• İnteraktif soru: Kimyasal maddelerin MSDS (Güvenlik Bilgi Formu) verilerini hiç okuyan olup olmadığını sorun.
• Kritik nokta: Kalınlık ve direnç dengesini korumanın önemini belirtin.
• Ek bilgi: Eldivenin sadece bir bariyer olduğunu, temizliğin de önemli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Eldivenin bir ömrü olduğunu ve bunun kontrol edilmesi gerektiğini vurgulayın.
• Gerçek örnek: Yırtık bir eldivenle çalışmanın sonuçlarını anlatın.
• İnteraktif soru: Eldivenlerinizi en son ne zaman kontrol ettiniz?
• Kritik nokta: Depolama koşullarının donanım ömrü üzerindeki etkisine değinin.
• Ek bilgi: Denetimin ceza değil, yaşam kurtarma amaçlı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Baretin sadece şantiyede değil, depolarda da neden gerekli olduğunu açıklayın.
• Gerçek örnek: Forkliftlerin raf aralarında manevra yaptığı alanlardaki çarpma risklerinden bahsedin.
• İnteraktif soru: Çalışma alanınızda baret takılmasını gerektiren en riskli yer neresidir?
• Kritik nokta: Risk değerlendirmesinin dinamik olması gerektiğini vurgulayın.
• Ek bilgi: KKD seçiminde yönetimsel sorumluluğu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Düşen cisimlerin kafa bölgesinde yaratacağı hasarı hatırlatın.
• Gerçek örnek: İstifleme sırasındaki paket kaymalarını örnek verin.
• İnteraktif soru: Raf sistemlerinde düşen bir cisimle hiç karşılaştınız mı?
• Kritik nokta: Toplu koruma önlemlerinin (file, korkuluk) baretin yerini almadığını belirtin.
• Ek bilgi: Baretin darbe emme mekanizmasını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Yuksek istiflemenin risklerini siralayin.
• Gercek ornek: Yanlis istifleme sonucu yikilan bir raf sistemi vakasi.
• Kritik nokta: Agir yuklerin alt raflarda tutulmasinin dengeye etkisi.
• Ek bilgi: Raf sistemlerinin periyodik kontrollerinin yapilip yapilmadigini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CE işaretinin önemini vurgulayın.
• Gerçek örnek: Yanlış takılan bir baretin darbe anında kafadan nasıl düştüğünü anlatın.
• İnteraktif soru: Baretinizin içlik ayarını en son ne zaman kontrol ettiniz?
• Kritik nokta: Baretin kafaya tam oturması (sallanmaması) gerektiğini söyleyin.
• Ek bilgi: Standartların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İşaretlerin emredici niteliğini açıklayın.
• Gerçek örnek: Yeni açılan bir depo kısmında levha eksikliğinin yaratabileceği tehlikeyi anlatın.
• İnteraktif soru: Tesisimizdeki mavi levhaların yerlerini biliyor musunuz?
• Kritik nokta: Levhaların görünürlüğünün sürekliliğini vurgulayın.
• Ek bilgi: Yönetmelik atıfı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Baretin ömrünün sonsuz olmadığını hatırlatın.
• Gerçek örnek: Üzerine sticker yapıştırılmış bir baretin neden tehlikeli olduğunu açıklayın.
• İnteraktif soru: Baretinizde herhangi bir çatlak veya deformasyon var mı?
• Kritik nokta: Darbe almış baretin bir daha kullanılmaması gerektiğini vurgulayın.
• Ek bilgi: İmha prosedürlerinden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Lojistik sahalarındaki toz ve egzoz risklerini vurgulayın.
• Gerçek örnek: Depolarda forklift egzoz dumanının yaratabileceği uzun vadeli sağlık etkilerini hatırlatın.
• Kritik nokta: KKD kullanımının yasal bir zorunluluk olduğunu belirtin.
• Ek bilgi: 6331 sayılı Kanun'un işverene yüklediği koruma sorumluluğuna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maske seçiminin korumayı sıfırlayacağını belirtin.
• İnteraktif soru: Çalıştığınız alanda en çok hangi toz veya koku ile karşılaşıyorsunuz?
• Kritik nokta: Oksijen yetersizliği olan kapalı alanlarda filtreli maskenin çalışmayacağını özellikle vurgulayın.
• Ek bilgi: Yönetmeliklere uygun seçim yapmanın yasal sorumluluk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Filtrelerin tek tip olmadığını, renk kodlarının anlamlı olduğunu anlatın.
• Kritik nokta: Nefes almada zorluk çekildiğinde filtrenin dolduğunun bir göstergesi olduğunu vurgulayın.
• Ek bilgi: Filtre değişim takip çizelgelerinin tutulmasının önemini belirtin.
• Gerçek örnek: Filtre ömrünü belirleyen faktörün ortamdaki toz yoğunluğu olduğunu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Sızdırmazlık yoksa koruma da yoktur ilkesini açıklayın.
• İnteraktif soru: Sakallı çalışmanın maske verimliliğini nasıl etkilediğini tartışın.
• Kritik nokta: Sızdırmazlık testi yapmadan maske kullanmanın güvenli olmadığını vurgulayın.
• Ek bilgi: Fit test yöntemlerini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Maskenin sadece takılması değil, saklanması da önemlidir.
• Kritik nokta: Hasarlı maskeyi kullanmanın bir hata olduğunu, rapor edilmesi gerektiğini belirtin.
• Ek bilgi: KKD zimmet formlarının ve bakım kayıtlarının önemine değinin.
• Kapanış: Temiz saklama koşullarının maske ömrünü nasıl uzattığını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Gürültünün işitme kaybına neden olan kümülatif bir risk olduğunu vurgulayın.
• Gerçek örnek: Lojistik depolarındaki forklift ve konveyör gürültüsünü örnek gösterin.
• İnteraktif soru: İşyerinizde gürültü nedeniyle iletişim kurmakta zorlandığınız anlar oluyor mu?
• Kritik nokta: İşitme kaybı geri dönüşü olmayan bir sağlık sorunudur.
• Ek bilgi: İşitme koruma programı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Ölçüm yapılmadan gürültü seviyesinin tahmin edilemeyeceğini belirtin.
• Gerçek örnek: Yeni bir makine alımı sonrası yapılan gürültü ölçümünün önemini anlatın.
• İnteraktif soru: Çalışma ortamınızda gürültü seviyesinin yüksek olduğunu nasıl anlarsınız?
• Kritik nokta: Ölçüm sonuçlarının çalışanlarla paylaşılması farkındalığı artırır.
• Ek bilgi: Yönetmelikte belirtilen maruziyet eylem değerlerine dikkat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Dar koridor operasyonlarında makine ve raf uyumunun hayati önem taşıdığını vurgulayın. Günlük kontrol checklistlerinin öneminden bahsedin. Katılımcılara hasarlı bir raf gördüklerinde ne yapmaları gerektiğini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SNR değerinin bir performans göstergesi olduğunu vurgulayın.
• Gerçek örnek: Çok gürültülü bir ortamda düşük SNR değerli koruyucu kullanmanın etkisizliğini anlatın.
• İnteraktif soru: Kulak koruyucunuzun üzerindeki SNR değerini hiç incelediniz mi?
• Kritik nokta: Aşırı koruma (over-protection) çalışanların uyarı seslerini duymasını engelleyebilir, buna dikkat edilmelidir.
• Ek bilgi: Koruyucunun rahatlığı, kullanım sürekliliği için SNR kadar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Odyometrik testin yasal bir zorunluluk olduğunu hatırlatın.
• Gerçek örnek: Yıllık testlerdeki küçük değişimlerin büyük kayıpların habercisi olabileceğini anlatın.
• İnteraktif soru: Son odyometri testinizi ne zaman yaptırdınız?
• Kritik nokta: Test sonuçlarının gizliliği ve çalışana bildirilmesi esastır.
• Ek bilgi: İşitme kaybı sessiz ilerleyen bir süreçtir, testler bu yüzden kritiktir.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 iyi koruyucunun bile yanlış takıldığında koruma sağlamayacağını vurgulayın.
• Gerçek örnek: Tıkaçların yanlış yerleştirilmesi durumunda gürültünün kulağa sızdığını anlatın.
• İnteraktif soru: Kulak tıkacını takarken ne gibi zorluklar yaşıyorsunuz?
• Kritik nokta: Hijyen kurallarına uyulmaması kulak enfeksiyonlarına yol açabilir.
• Ek bilgi: Kullanım ömrünü dolduran koruyucuları hemen değiştirin.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Manuel taşımanın sadece kas gücü değil, bir risk yönetim süreci olduğunu belirtin.
Gerçek örnek: Depo içindeki zemin bozukluklarının ekipman devrilmesine neden olduğu bir senaryo anlatın.
İnteraktif soru: İşyerinizde manuel taşıma yerine hangi ekipmanları daha sık kullanabiliriz?
Kritik nokta: Mekanik ekipman kullanmak, çalışan sağlığı için en etkili kontrol önlemidir.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Transpaletin en yaygın kullanılan ama en çok kaza riski taşıyan ekipman olduğunu vurgulayın.
Gerçek örnek: Eğimli bir rampada yükü tutamayan bir operatörün yaşadığı riskleri anlatın.
İnteraktif soru: Transpalet kullanırken en sık karşılaştığınız zorluk nedir?
Kritik nokta: Yükün ağırlık merkezinin palet ortasında olması gerektiğini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Ergonominin sadece yük taşırken değil, gün boyu vücudu korumak olduğunu belirtin.
Gerçek örnek: Yanlış kaldırma sonucu oluşan bel fıtığı vakalarının iş gücü kaybına etkisini anlatın.
İnteraktif soru: Yükü kaldırırken nelere dikkat ediyorsunuz?
Kritik nokta: Yük ne kadar ağır olursa olsun, kaldırma tekniği doğru değilse risk yüksektir.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Ekipman güvenliğinin iş disiplini ile başladığını ifade edin.
Gerçek örnek: Rampa boşluğuna düşen bir yükün yarattığı tehlikeyi belirtin.
İnteraktif soru: Ekipmanınızda bir arıza fark ettiğinizde ilk adımınız ne olur?
Kritik nokta: Kapasite sınırlarını aşmak ekipmanın ömrünü bitirdiği gibi kazalara da davetiye çıkarır.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İletişimin ekip çalışmasındaki en önemli araç olduğunu vurgulayın.
Gerçek örnek: Komut karmaşası yüzünden yükü düşüren bir ekibin yaşadığı kaza.
İnteraktif soru: Ekip arkadaşınızla yük taşırken nasıl bir işaretleşme kullanıyorsunuz?
Kritik nokta: Birlikte taşıma, yükün paylaşılması değil, sorumluluğun da paylaşılmasıdır.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Lojistik sektöründe bel sakatlıklarının neden en yaygın meslek hastalığı olduğunu vurgulayın.
• Gerçek örnek: Yanlış kaldırma sonucu oluşan ani bel tutulması vakalarından bahsedin.
• İnteraktif soru: Aranızda daha önce bel ağrısı yaşayan var mı, hangi hareketi yaparken oldu?
• Kritik nokta: Bel sağlığı geri dönüşü zor bir süreçtir, koruyucu önlemler esastır.
• Ek bilgi: Elle Taşıma İşleri Yönetmeliği'nin temel amacının işçiyi korumak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belin değil bacakların kullanılması gerektiğini açıklayın.
• Gerçek örnek: Bir sporcunun ağırlık kaldırırken aldığı pozisyonu örnek gösterin.
• İnteraktif soru: Neden belden eğilerek yük kaldırmak omurga için tehlikelidir?
• Kritik nokta: Dizlerin bükülmesi merkez ağırlığı yere yaklaştırır ve dengeyi artırır.
• Ek bilgi: Bacak kaslarının bel kaslarından çok daha dirençli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Görüş açısının yükseklikle nasıl azaldığını açıklayın. Kör noktalarda kaza riskini anlatın. Katılımcılara aynaların temizliğinin neden önemli olduğunu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Omurganın neden bir yay gibi değil, bir sütun gibi korunması gerektiğini anlatın.
• Gerçek örnek: Sırtı düz tutmanın yükü nasıl hafiflettiğini bir sopayla gösterebilirsiniz.
• İnteraktif soru: Kaldırma sırasında sırtın kamburlaşması hangi dokulara zarar verir?
• Kritik nokta: Karın kaslarının sıkılarak omurgaya destek verilmesi gerektiğini hatırlatın.
• Ek bilgi: Ergonomi uzmanlarının nötr omurga için önerdiği teknikleri paylaşın.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Belin dönmeye uygun bir eklem olmadığını vurgulayın.
• Gerçek örnek: Bir vidayı zorlayarak döndürmenin dişleri bozmasıyla omurga rotasyonunu kıyaslayın.
• İnteraktif soru: Yükü bir yerden bir yere aktarırken neden ayaklarımızı hareket ettirmeliyiz?
• Kritik nokta: Rotasyon sırasında oluşan kesme kuvveti, disklerin yapısını bozar.
• Ek bilgi: Ayakların konumu, vücudun dönüşü için pusula görevi görmelidir.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Yükün vücuda yakınlığının fiziksel kaldıraç prensibiyle ilişkisini anlatın.
• Gerçek örnek: Elinizde bir kitabı vücudunuza yakın tutmakla, kolunuzu uzatarak tutmak arasındaki yorgunluk farkını vurgulayın.
• İnteraktif soru: Tek başınıza kaldıramayacağınız bir yükle karşılaştığınızda izlemeniz gereken prosedür nedir?
• Kritik nokta: Yük yönetimi, sadece bireysel bir teknik değil, aynı zamanda organizasyonel bir sorumluluktur.
• Ek bilgi: Mekanik destek ekipmanlarının kullanımı konusunda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oturuşun sadece geçici ağrı değil, kalıcı meslek hastalığı riski olduğunu vurgulayın.
• Kritik nokta: Koltuk ile direksiyon mesafesinin omuz gerginliğini nasıl etkilediğini açıklayın.
• İnteraktif soru: Aranızda uzun sürüş sonrası sırt ağrısı çeken var mı? Pozisyonunuzu kontrol ettiniz 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Kritik nokta: Bel desteğinin boşluk bırakmaması gerektiğini vurgulayın.
• Gerçek örnek: Bel desteği olmayan koltuklarda omurganın C şeklini alarak nasıl yıprandığını anlatın.
• İnteraktif soru: Koltuğunuzdaki bel desteği ayarını kullanan var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sürücünün vücut yapısının farklı olduğunu hatırlatın.
• Kritik nokta: Vardiya değişimlerinde koltuğu sıfırlamanın gerekliliği.
• Ek bilgi: Mekanik arızaları hemen bildirin.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Kritik nokta: Süspansiyon ayarının sürücü ağırlığına göre yapılması gerektiğini anlatın.
• Gerçek örnek: Bozuk yollarda titreşimin omurga üzerindeki etkisi.
• İnteraktif soru: Koltuğunuzun süspansiyon sertliğini nasıl ayarlıyorsunuz?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Molaların sadece yemek molası olmadığını, fiziksel dinlenme olduğunu belirtin.
• Kritik nokta: Araç dışında hareket etmenin önemi.
• Ek bilgi: Basit esneme hareketlerini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RSI'nın bir kaza değil, zamanla gelişen bir meslek hastalığı olduğunu vurgulayın.
• Gerçek örnek: Paketleme bandındaki çalışanın bilek ağrısı şikayetini örnek verin.
• İnteraktif soru: Çalışırken el veya bileklerinizde karıncalanma hissediyor musunuz?
• Kritik nokta: Belirtilerin erken evrede bildirilmesinin önemi.
• Ek bilgi: RSI sadece fiziksel değil, psikolojik stresle de tetiklenebilir.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Kümülatif etkinin buzdağının görünmeyen kısmı olduğunu açıklayın.
• Gerçek örnek: Yıllarca yanlış yük taşıyan bir çalışanın bel fıtığı süreci.
• İnteraktif soru: Gün sonunda vücudunuzun hangi bölgelerinde yorgunluk hissediyorsunuz?
• Kritik nokta: Küçük acıların ileride büyük sakatlıklara yol açabileceği.
• Ek bilgi: Risk değerlendirmesi sadece büyük kazaları değil, bu birikimli etkileri de içermelidir.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Hızın sadece ceza konusu değil, fiziksel bir denge meselesi olduğunu vurgulayın. Yük yüksekliği ile hız ilişkisini açıklayın. Katılımcılara hız limitlerini aşmanın sonuçlarını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Rotasyonun bir ceza değil, koruyucu bir yöntem olduğunu belirtin.
• Gerçek örnek: Paketleme ve sevkiyat bölümleri arasındaki görev değişimi.
• İnteraktif soru: İşinizde rotasyon yapma imkanınız olsaydı, hangi işi seçerdiniz?
• Kritik nokta: Rotasyonun planlı ve adil bir şekilde yapılması.
• Ek bilgi: Elle Taşıma İşleri Yönetmeliği'nin bu konudaki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Molaların sadece yemek saati olmadığını vurgulayın.
• Gerçek örnek: Her saat başı 5 dakikalık esneme molasının etkisi.
• İnteraktif soru: Mola saatlerinizde gerçekten dinlenebiliyor musunuz?
• Kritik nokta: Mola hakkının yasal bir hak olduğu.
• Ek bilgi: Mikro molaların kümülatif etkiyi nasıl kestiği.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Egzersizin bir spor değil, işin bir parçası olduğunu belirtin.
• Gerçek örnek: Basit bilek ve omuz esnetme hareketleri.
• İnteraktif soru: Gün içinde hiç esneme hareketi yapıyor musunuz?
• Kritik nokta: Egzersizin düzenli yapıldığında etkili olacağı.
• Ek bilgi: İşyeri hekimlerinden egzersiz önerisi alabilirsiniz.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Ergonomik risklerin lojistikteki yerini belirtin.
• Kritik nokta: Germe ve ısınmanın yasal gözetme borcu kapsamındaki yerini hatırlatın.
• Gerçek örnek: Uzun süre aynı pozisyonda kalan çalışanların yaşadığı sorunlardan bahsedin.
• İnteraktif soru: Vardiya öncesi fiziksel hazırlık yapmanın verimi nasıl etkileyeceğini düşünüyorsunuz?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Isınmanın sadece sporcular için değil, işçiler için de gerekli olduğunu vurgulayın.
• Kritik nokta: Dinamik hareketlerin kan akışını hızlandırarak kasları nasıl koruduğunu anlatın.
• Gerçek örnek: Ağır yük taşıma öncesi ısınmanın önemi.
• Ek bilgi: Isınmanın süresinin 5 dakikayı geçmemesi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Germe egzersizlerinin hangi kas gruplarına odaklanması gerektiğini açıklayın.
• Kritik nokta: Germe hareketlerinde zorlama olmaması gerektiğini vurgulayın.
• İnteraktif soru: Gün içinde en çok hangi bölgenizde ağrı hissediyorsunuz?
• Ek bilgi: Statik germe hareketlerinin nefes alarak yapılması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Egzersizlerin bir ritüel haline gelmesinin önemini anlatın.
• Kritik nokta: Planlamanın iş akışını aksatmadan nasıl yapılabileceğini açıklayın.
• Gerçek örnek: Vardiya değişim toplantılarının bu egzersizlerle başlatılması.
• Ek bilgi: Rutinlerin basit ve anlaşılır olması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Katılımın gönüllülükten öte bir güvenlik sorumluluğu olduğunu belirtin.
• Kritik nokta: Güvenlik kültürünün bireysel değil, kurumsal bir çaba olduğunu vurgulayın.
• İnteraktif soru: Egzersizleri daha eğlenceli hale getirmek için ne yapabiliriz?
• Kapanış: Herkesin sağlığı için katılımın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sürücülerin günde kaç saat koltukta geçirdiğini sorun. Titreşimin sadece bir rahatsızlık değil, bir fiziksel risk faktörü olduğunu vurgulayın. Meslek hastalığı tanımına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WBV kavramını açıklayın. Frekansların insan vücudundaki rezonans etkisine değinin. Konsantrasyon üzerindeki etkisini örnekleyerek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Raf koruyucu bariyerlerin işlevini anlatın. Arka savrulma riskine dikkat çekin. Katılımcılara raf hasarı gördüklerinde izlemeleri gereken prosedürü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Koltuk ayarının önemi üzerinde durun. Sürücülere kendi koltuklarını nasıl ayarlamaları gerektiğini sorun. Bakımın ihmal edilmesinin sonuçlarını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Sınır değerleri ve eylem değerlerini açıklayın. Mola vermenin vücudu dinlendirme üzerindeki etkisini vurgulayın. Yasal uyumun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Sağlık gözetiminin önemini anlatın. Çalışanların şikayetlerini gizlememeleri gerektiğini vurgulayın. İşyeri hekimiyle iletişimi teşvik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planının sadece kağıt üzerinde olmadığını, bir can güvenliği protokolü olduğunu belirtin.
• Gerçek örnek: Depo içindeki forklift rotalarının toplanma alanına giden yolu kapatmaması gerektiğini vurgulayın.
• İnteraktif soru: Toplanma noktanızın yerini tam olarak biliyor musunuz?
• Kritik nokta: Toplanma noktasına ulaşım yolunun her zaman açık tutulması gerektiğini hatırlatın.
• Ek bilgi: İşyerlerinde Acil Durumlar Hakkında Yönetmelik gereği bu noktaların periyodik kontrolü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Krokilerin sadece denetim için değil, çalışanların hayatı için olduğunu belirtin.
• Gerçek örnek: Raf düzeni değiştiğinde krokilerin güncellenmemesinin yaratacağı kafa karışıklığını anlatın.
• İnteraktif soru: Çalışma alanınızda en yakın acil durum krokisi nerede?
• Kritik nokta: Krokilerin her zaman güncel olması, İşyerlerinde Acil Durumlar Hakkında Yönetmelik uyarınca bir sorumluluktur.
• Ek bilgi: Acil durum yönlendirmelerinin ışıklı olması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Kaçış yoluna bırakılan küçük bir kutunun bile panik anında büyük bir engele dönüşebileceğini vurgulayın.
• Gerçek örnek: Depo yoğunluğu arttığında kaçış yollarının daralması riskini anlatın.
• İnteraktif soru: Acil çıkış kapınızın önünde hiç malzeme gördünüz mü?
• Kritik nokta: Panik barların çalışırlığı her hafta kontrol edilmelidir.
• Ek bilgi: Kaçış yolu genişlikleri yönetmelik standartlarına uygun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Sayımın sadece bir bürokratik işlem değil, hayat kurtarma adımı olduğunu belirtin.
• Gerçek örnek: Bir ziyaretçinin kaydının tutulmamasının kurtarma ekiplerini nasıl yanlış yönlendirebileceğini anlatın.
• İnteraktif soru: Vardiyanızda sayım sorumlunuz kim biliyor musunuz?
• Kritik nokta: Sayım listeleri güncel olmalıdır.
• Ek bilgi: Ziyaretçi kartları, acil durumda kimin içeride olduğunu anlamak için tek kaynaktır.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Tatbikatların ciddiye alınması gerektiğini, çünkü gerçek bir durumda düşünmeye vakit olmayacağını belirtin.
• Gerçek örnek: Tatbikatta fark edilen bir çıkış kapısının zor açılması sorununun, gerçek bir yangında hayat kurtardığını anlatın.
• İnteraktif soru: En son katıldığınız tatbikatta neyi eksik yaptınız?
• Kritik nokta: Tatbikatlar her zaman ciddiyetle yapılmalıdır.
• Ek bilgi: Tatbikat raporları yasal denetimlerde ilk sorulan belgelerdendir.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söndürme cihazının sadece başlangıç aşamasındaki yangınlar için olduğunu belirtin.
• Gerçek örnek: Tatbikatlarda yaşanan yaygın hataları (cihazı yanlış tutma vb.) anlatın.
• İnteraktif soru: İşyerinizdeki en yakın yangın tüpünün nerede olduğunu biliyor musunuz?
• Kritik nokta: Tatbikatın bir oyun değil, hayati bir hazırlık olduğunu vurgulayın.
• Ek bilgi: Binaların Yangından Korunması Hakkında Yönetmelik hükümlerini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tüp kullanımının yangını söndürmek yerine büyütebileceğini açıklayın.
• Gerçek örnek: Elektrik panosuna su sıkmanın neden çok tehlikeli olduğunu vurgulayın.
• İnteraktif soru: Elinizdeki tüpün hangi yangın sınıfına uygun olduğunu nasıl anlarsınız?
• Kritik nokta: CO2 tüplerinin elektrikli yangınlarda neden standart olduğunu anlatın.
• Ek bilgi: Tüp üzerindeki etiketleme standartlarına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Yaya ve makine ayrımının önemini vurgulayın. Dar koridorlara yaya girişinin yasak olduğunu hatırlatın. Katılımcılara yaya güvenliği için alınabilecek ek önlemleri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PASS kısaltmasının akılda kalıcılığını vurgulayın.
• Gerçek örnek: Alevin köküne sıkmanın önemini bir kağıt veya görsel üzerinde gösterin.
• İnteraktif soru: Pimi çekmeyi unutan birinin yaşadığı zorluğu tahmin edebilir misiniz?
• Kritik nokta: Süpürme hareketinin yangını tamamen boğmak için gerekli olduğunu belirtin.
• Ek bilgi: PASS tekniğinin evrensel geçerliliğinden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Erişilemeyen bir söndürücünün hiç yok hükmünde olduğunu vurgulayın.
• Gerçek örnek: Depolama alanlarında tüp önlerine konulan paletlerin yarattığı riski anlatın.
• İnteraktif soru: Çalıştığınız alandaki yangın tüpüne ulaşmak kaç saniyenizi alır?
• Kritik nokta: İşaretlemelerin karanlıkta görünür olması gerektiğini hatırlatın.
• Ek bilgi: Yönetmelikteki montaj yüksekliği standartlarını paylaşın.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eğitiminin sadece yasal bir zorunluluk değil, bir hayatta kalma becerisi olduğunu belirtin.
• Gerçek örnek: Tazeleme eğitimlerinin neden önemli olduğunu, unutulan teknikler üzerinden anlatın.
• İnteraktif soru: En son ne zaman yangın eğitimi aldınız, hatırlıyor musunuz?
• Kritik nokta: Eğitim kayıtlarının denetimlerdeki önemini vurgulayın.
• Ek bilgi: Uygulamalı eğitimin kas hafızası üzerindeki etkisini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Olay yerinde panik yapmamanın önemini vurgulayın.
• Gerçek örnek: Depo içerisinde forklift kazası sonrası ilk müdahale adımlarını anlatın.
• İnteraktif soru: Olay yerinde ilk yapmanız gereken şey nedir?
• Kritik nokta: Kendi güvenliğiniz olmadan kimseye yardım edemezsiniz.
• Ek bilgi: 6331 sayılı Kanun bildirim yükümlülüğünü işverene verir.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Bildirim süresinin 3 iş günü olduğunu hatırlatın.
• Gerçek örnek: Bildirim yapılmayan kazalarda karşılaşılan SGK cezalarından bahsedin.
• İnteraktif soru: İş günü kavramı ile takvim günü arasındaki farkı biliyor musunuz?
• Kritik nokta: Bildirim süresini kaçırmak ciddi mali yükümlülük getirir.
• Ek bilgi: 5510 sayılı Kanun kapsamında bildirim zorunluluğu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Olay yerinin bir suç mahalli gibi korunması gerektiğini belirtin.
• Gerçek örnek: Bir makine kazasında parçaların yerinin değiştirilmesinin soruşturmayı nasıl etkilediğini anlatın.
• İnteraktif soru: Olay yerindeki kanıtlar neden bozulmamalıdır?
• Kritik nokta: Yetkililer gelene kadar alanın mühürlenmesi en güvenli yoldur.
• Ek bilgi: Soruşturma sürecinde delil bütünlüğü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Kanıtların zamanla kaybolabileceğini veya değişebileceğini hatırlatın.
• Gerçek örnek: Fotoğrafların hukuki süreçlerdeki belirleyici rolünü anlatın.
• İnteraktif soru: Hangi tür kanıtlar kaza soruşturmasında daha önemlidir?
• Kritik nokta: İfadelerin anlık alınması, olayların unutulmasını engeller.
• Ek bilgi: İnceleme süreci tarafsız ve teknik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Kayıtların sadece kağıt üzerinde kalmaması gerektiğini vurgulayın.
• Gerçek örnek: Geçmiş kayıtların analiz edilerek bir riskin nasıl önlendiğini anlatın.
• İnteraktif soru: Sizce bir kaza raporunda en az hangi bilgiler bulunmalıdır?
• Kritik nokta: Kayıtlar şeffaf, doğru ve güncel olmalıdır.
• Ek bilgi: Kayıt tutma süreci, İSG yönetim sisteminin temelidir.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İlk yardım ekibinin işyerindeki hayati rolünü vurgulayın.
• Gerçek örnek: Depo içinde olası bir yaralanma anında ekibin nasıl organize olduğunu anlatın.
• Kritik nokta: Malzemelerin erişilebilirliğinin kaza anındaki hıza etkisini belirtin.
• Mevzuat: İlkyardım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İlk yardımcının yasal statüsünü açıklayın.
• İnteraktif soru: Aranızda ilkyardım eğitimi almış olan var mı?
• Kritik nokta: Müdahalenin tıbbi tedavi değil, yaşam desteği olduğunu vurgulayın.
• Ek bilgi: Sertifika geçerlilik sürelerini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Şarj sırasında oluşan arkın potansiyel tehlikesini vurgulayın.
• Gerçek örnek: Kablo aşınmalarının neden olduğu kısa devre vakalarından bahsedin.
• İnteraktif soru: Çalıştığınız alanda şarj kablolarının durumunu en son ne zaman kontrol ettiniz?
• Kritik nokta: Şarj işlemi sırasında sigara içmenin veya açık ateşin ölümcül sonuçları.
• Ek bilgi: Forklift operatörlerinin LPG tüpü değişim sertifikalarını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Çantanın sadece var olmasının yetmediğini, içeriğinin önemli olduğunu söyleyin.
• Gerçek örnek: Son kullanma tarihi geçmiş bir malzemenin yaraya zarar verebileceğini anlatın.
• Kritik nokta: Çantanın kilitli olmaması gerektiğini vurgulayın.
• Ek bilgi: Periyodik kontrol listesi kullanın.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112 ararken sakin kalmanın önemini belirtin.
• Gerçek örnek: Adres tarifinin yanlış olması durumunda yaşanacak zaman kaybını anlatın.
• İnteraktif soru: 112'ye hangi bilgiler verilmeli?
• Kritik nokta: Bildirim yapan kişinin olay yerinde beklemesi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sadece kâğıt üzerinde değil, uygulama odaklı olması gerektiğini belirtin.
• Kritik nokta: Eğitimlerin yasal geçerlilik süresini hatırlatın.
• Ek bilgi: İşverenin sorumluluğunu vurgulayın.
• Kapanış: Eğitimin hayat kurtardığını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İzolasyonun kazayı kontrol altına almadaki ilk adım olduğunu belirtin.
• Gerçek örnek: Küçük bir sızıntının drenaja karışmasının yaratabileceği çevresel boyutu anlatın.
• İnteraktif soru: İşletmenizde sızıntı durumunda kullanabileceğiniz izolasyon ekipmanlarının yerini biliyor musunuz?
• Kritik nokta: İzolasyonun sadece yayılmayı durdurduğunu, temizlik olmadığını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sırasında panik kontrolünün önemine değinin.
• Gerçek örnek: İtfaiye tatbikatlarında karşılaşılan tıkanıklıkların tahliye süresine etkisini anlatın.
• İnteraktif soru: Acil toplanma alanınızın yerini ve oraya giden en kısa yolu biliyor musunuz?
• Kritik nokta: Sayım işleminin hata payı kabul etmediğini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Rüzgarın kimyasal kazalarda bir taşıyıcı güç olduğunu hatırlatın.
• Gerçek örnek: Rüzgar yönü yanlış hesaplandığında gaz bulutunun toplanma alanına ulaşması riskini anlatın.
• İnteraktif soru: İşletmenizde rüzgar yönünü gösteren bir cihaz var mı, yerini biliyor musunuz?
• Kritik nokta: Müdahale ekibinin rüzgarı arkasına almasının hayati kural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Müdahale kitlerinin sadece acil durumlarda kullanılacağını hatırlatın.
• Gerçek örnek: Yanlış emici malzeme kullanılmasının sızıntıyı daha da yaydığı durumları anlatın.
• İnteraktif soru: Acil müdahale kitinizin içeriğini en son ne zaman kontrol ettiniz?
• Kritik nokta: Kitin kullanılmadan önce KKD takılmasının zorunlu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Herkesin müdahale etmemesi, sadece eğitimli ekiplerin görev alması gerektiğini vurgulayın.
• Gerçek örnek: Yanlış müdahale çabalarının kazayı nasıl büyüttüğünü anlatın.
• İnteraktif soru: İşletmenizde acil durum müdahale ekibinde kimler yer alıyor?
• Kritik nokta: MSDS formlarının uzman ekip için en önemli rehber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Saha operasyonlarında iletişimin sadece bir kolaylık değil, yasal bir zorunluluk ve hayati bir güvenlik önlemi olduğunu vurgulayın.
• Gerçek örnek: İletişim kesildiği için müdahalenin geciktiği bir senaryodan bahsedin.
• Kritik nokta: Yedekli iletişim sistemlerinin (telsiz ve GSM gibi) test edilmesinin önemini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Konum bilgisinin neden sadece bir adres değil, bir güvenlik verisi olduğunu açıklayın.
• İnteraktif soru: Şebeke olmadığında konumunuzu merkeze nasıl tarif edersiniz?
• Kritik nokta: Araç takip sistemlerinin acil durum butonuyla entegrasyonu.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Hidrojenin havadan hafif olduğunu ve tavanda biriktiğini açıklayın.
• Gerçek örnek: Havalandırması olmayan küçük şarj odalarındaki patlama riskleri.
• İnteraktif soru: Şarj alanınızdaki havalandırma menfezlerinin yerini biliyor musunuz?
• Kritik nokta: Sensörlerin kalibrasyonunun düzenli yapılması hayati önem taşır.
• Ek bilgi: Havalandırma sisteminin çalışır durumda olması için periyodik kontrol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Bir iletişim cihazının sadece %10 şarjla sahaya çıkmasının ne kadar riskli olduğunu belirtin.
• Gerçek örnek: Şarjı biten bir cihazın operasyonu nasıl durdurduğunu anlatın.
• Kritik nokta: Cihazların haftalık test protokollerinin uygulanması.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Yalnız çalışmanın sadece fiziksel bir durum değil, psikolojik bir yalnızlık riski olduğunu vurgulayın.
• İnteraktif soru: Check-in yapmayı unuttuğunuzda merkezin sizi aramasından rahatsız olur musunuz? Neden?
• Kritik nokta: Man-down sistemlerinin yanlış alarm vermemesi için kalibrasyon.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Prosedürlerin sadece kağıt üzerinde değil, zihinlerde de olması gerektiğini belirtin.
• Gerçek örnek: Yanlış numarayı arayarak zaman kaybeden bir kaza senaryosu.
• Kritik nokta: 112 ile merkez bildiriminin eşzamanlılığı.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Sızıntıların çevre kirliliği üzerindeki etkilerini vurgulayın.
• Gerçek örnek: Hortum patlaması sonucu oluşan sızıntı vakasını anlatın.
• İnteraktif soru: Sızıntı anında ilk müdahale için en yakın ekipmana ulaşabiliyor musunuz?
• Kritik nokta: Sızıntının drenajlara karışması büyük bir hukuki sorumluluk doğurur.
• Ek bilgi: Müdahale ekipmanlarının (spill kit) yerini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İkincil muhafazanın bir sigorta sistemi olduğunu açıklayın.
• Gerçek örnek: Bir tank delinmesi durumunda sızıntının nasıl hapsedildiğini anlatın.
• İnteraktif soru: Depolama alanlarınızda ikincil muhafaza bulunmayan noktalar var mı?
• Kritik nokta: Kapasite hesaplaması yasal bir zorunluluktur.
• Ek bilgi: Muhafaza tepsilerinin temizliğini ihmal etmeyin.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emici kullanımının atık maliyetini artırdığını belirtin.
• Gerçek örnek: Yağlı zemin üzerine yanlış emici dökülmesiyle yaşanan kayma kazasını anlatın.
• İnteraktif soru: Hangi durumlarda granül, hangi durumlarda ped kullanmalıyız?
• Kritik nokta: Emici malzemeler tek kullanımlıktır.
• Ek bilgi: Sızıntı kitlerinin içeriğini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 bir zeminin hem güvenlik hem verimlilik olduğunu vurgulayın.
• Gerçek örnek: Yağlı zeminde kayıp düşen bir çalışan vakasını paylaşın.
• İnteraktif soru: İşyerinizdeki zemin kaplaması sızıntıya karşı ne kadar dayanıklı?
• Kritik nokta: Görünmeyen sızıntılar zemin yapısını zamanla bozar.
• Ek bilgi: Periyodik zemin denetimleri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Atığın sorumluluğunun bertaraf edilene kadar işletmede olduğunu hatırlatın.
• Gerçek örnek: Yanlış atık yönetimi nedeniyle alınan idari para cezasını belirtin.
• İnteraktif soru: Atık konteynerleriniz doğru etiketlenmiş mi?
• Kritik nokta: Tehlikeli atık etiketlemesi hayati önem taşır.
• Ek bilgi: UATF süreçlerini atık sorumlusundan öğrenin.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Ambalaj atıklarının sadece çöp olmadığını, ekonomik bir değer olduğunu vurgulayın.
• Gerçek örnek: Kağıt ve karton geri dönüşümünün ağaç kesimini nasıl azalttığını anlatın.
• İnteraktif soru: İşyerimizde en çok hangi ambalaj atığı çıkıyor?
• Kritik nokta: Atık Yönetimi Yönetmeliği uyarınca geri dönüşüm zorunluluğunu belirtin.
• Ek bilgi: Geri dönüşüm sürecinin çevresel etkilerini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Kaynakta ayrıştırmanın neden en verimli yöntem olduğunu açıklayın.
• Gerçek örnek: Renk kodlu kutuların (mavi kağıt, sarı plastik gibi) kullanımını gösterin.
• İnteraktif soru: Atıklarımızı ayrıştırırken en çok hangi malzemede zorlanıyoruz?
• Kritik nokta: Atıkların birbirine karışmasının geri dönüşümü imkansız kıldığını vurgulayın.
• Ek bilgi: İş güvenliği açısından atık alanlarının temizliği konusuna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LPG'nin havadan ağır olduğu bilgisini vurgulayın.
• Gerçek örnek: Zemin seviyesindeki gaz birikimlerinin neden olduğu kaza senaryoları.
• İnteraktif soru: LPG kaçağı olduğunda ilk yapmanız gereken nedir?
• Kritik nokta: Sızdırmazlık testlerinin ihmal edilmemesi gerekir.
• Ek bilgi: Gaz dedektörlerinin kullanımı konusunda operatörlere eğitim verilmelidir.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Geri dönüşümün bir yönetim sistemi olduğunu vurgulayın.
• Gerçek örnek: Bir atık toplama planının nasıl yapıldığını anlatın.
• İnteraktif soru: Geri dönüşüm programımızı nasıl daha verimli yapabiliriz?
• Kritik nokta: Atık taşırken iş güvenliği kurallarına (bel sağlığı, KKD) uyulması gerektiğini hatırlatın.
• Ek bilgi: 6331 sayılı Kanun ile çevresel yükümlülüklerin ilişkisini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kayıt tutmanın yasal bir zorunluluk olduğunu açıklayın.
• Gerçek örnek: Atık beyan formlarının nasıl doldurulması gerektiğini gösterin.
• İnteraktif soru: Hangi atıklar için özel belge tutmamız gerektiğini biliyor musunuz?
• Kritik nokta: Denetimlerde belgesiz atık çıkışının ciddi ceza sebebi olduğunu vurgulayın.
• Ek bilgi: Atık Yönetimi Yönetmeliği'ndeki kayıt tutma esaslarını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Azaltmanın geri dönüşümden daha üstün bir yöntem olduğunu belirtin.
• Gerçek örnek: Yeniden kullanılabilir plastik kasaların karton kutulara göre avantajlarını anlatın.
• İnteraktif soru: İşyerimizde hangi ambalajları azaltabiliriz?
• Kritik nokta: Daha az ambalajın daha az iş kazası riski anlamına geldiğini vurgulayın.
• Ek bilgi: Tedarikçilerle ambalaj azaltma konusunda nasıl iletişim kurulacağını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Araç bakımının sadece bir maliyet değil, yasal bir yükümlülük olduğunu vurgulayın.
• Gerçek örnek: Bakımsız bir aracın kapalı alanda yarattığı dumanın çalışan sağlığına etkisini anlatın.
• İnteraktif soru: Bakım kayıtlarını tutmanın yasal denetimlerdeki önemini katılımcılara sorun.
• Kritik nokta: Egzoz kaçaklarının görsel ve işitsel belirtilerine dikkat çekin.
• Ek bilgi: Periyodik bakım tablolarının ulaşılabilir olması gerekliliğini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Emisyon standartlarının neden her yıl güncellendiğini kısaca özetleyin.
• Gerçek örnek: Standart dışı emisyonun kapalı alanda yarattığı koku ve baş ağrısı şikayetlerinden bahsedin.
• İnteraktif soru: Araçlarınızın son emisyon test tarihini hatırlayan var mı?
• Kritik nokta: Emisyon uygunluk belgesi olmayan araçların riskini vurgulayın.
• Ek bilgi: İSG denetimlerinde emisyon kayıtlarının ilk bakılan belgelerden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Bakımın sadece arıza yapınca değil, önleyici bir süreç olduğunu vurgulayın.
• Gerçek örnek: Filtre temizliğinin ihmal edilmesi sonucu artan egzoz dumanını örnek verin.
• İnteraktif soru: Bakım kayıtlarının tutulması konusunda yaşadığınız zorluklar nelerdir?
• Kritik nokta: Bakım atölyesinin kendisindeki İSG risklerini unutmayın.
• Ek bilgi: Dijital bakım takip sistemlerinin avantajlarından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Karbonmonoksitin kokusuz ve renksiz olması nedeniyle en sinsi tehlike olduğunu belirtin.
• Gerçek örnek: Kapalı alanda uzun süre rölantide çalışan aracın yarattığı riskten bahsedin.
• İnteraktif soru: Kapalı alanlarda araç çalışırken havalandırmayı kontrol ediyor musunuz?
• Kritik nokta: Maruziyet sınır değerlerinin aşılmaması gerektiğini vurgulayın.
• Ek bilgi: Gaz ölçüm cihazlarının düzenli kalibrasyonunu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Mühendislik kontrollerinin KKD'den daha öncelikli olduğunu hatırlatın.
• Gerçek örnek: Yerel egzoz emiş hortumlarının doğru kullanılmadığında etkisiz kaldığını gösterin.
• İnteraktif soru: İşyerinizdeki havalandırma sisteminin ne sıklıkla kontrol edildiğini biliyor musunuz?
• Kritik nokta: Genel havalandırmanın tek başına çözüm olmadığını vurgulayın.
• Ek bilgi: Havalandırma sistemlerinin periyodik kontrol raporlarının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Kimyasal depolamanın sadece düzen değil bir güvenlik zorunluluğu olduğunu vurgulayın.
• Gerçek örnek: Depolarda rafların devrilmesi sonucu oluşan büyük çaplı sızıntı vakalarından bahsedin.
• İnteraktif soru: Çalıştığınız alanda rafların sabitlendiğinden emin misiniz?
• Kritik nokta: Havalandırma sisteminin kimyasal buhar yoğunluğuna uygunluğu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Uyumsuz kimyasalların bir araya gelmesinin yangın veya zehirli gaz çıkışına neden olabileceğini açıklayın.
• Gerçek örnek: Yanlış depolanan asit ve bazların sızarak birleştiği bir senaryoyu paylaşın.
• İnteraktif soru: Deponuzda uyumluluk tablosu herkesin görebileceği bir yerde mi?
• Kritik nokta: Ayrıştırma, sadece fiziksel mesafeyle değil, dökülme durumunda birbirine karışmayacak şekilde yapılmalıdır.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Şarj alanının neden diğer alanlardan ayrılması gerektiğini açıklayın.
• Gerçek örnek: Yanlış tasarlanmış alanlarda meydana gelen kaza istatistikleri.
• İnteraktif soru: Şarj alanınızda yaya geçidi çizgileri belirgin mi?
• Kritik nokta: Ex-proof ekipman kullanımı patlama riskini minimize eder.
• Ek bilgi: Alanın temizliği ve düzeni 5S kurallarına göre yapılmalıdır.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İkincil muhafazanın çevre felaketlerini önleyen son kale olduğunu belirtin.
• Gerçek örnek: Sızıntı tepsisi olmayan bir varilin nasıl tüm depo zeminini kirlettiğini anlatın.
• İnteraktif soru: Deponuzda en büyük varilin hacmini karşılayacak kapasitede tepsi var mı?
• Kritik nokta: İkincil muhafazalar boş tutulmalı, içlerinde biriken yağmur suyu veya sızıntı hemen temizlenmelidir.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SDS'nin sadece bir kağıt değil, bir kurtarma rehberi olduğunu vurgulayın.
• Gerçek örnek: SDS'de yazan ilk yardım bilgisinin bir çalışanın hayatını kurtardığı anı anlatın.
• İnteraktif soru: Kullandığınız kimyasalın SDS'sine 1 dakika içinde ulaşabilir misiniz?
• Kritik nokta: SDS formlarının güncel (son revizyon) olması çok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Dökülme kitinin bir kaza anında ilk müdahale aracı olduğunu belirtin.
• Gerçek örnek: Kit kullanılarak önlenen küçük bir sızıntının nasıl büyük bir kazaya dönüşmediğini anlatın.
• İnteraktif soru: Dökülme kitinin içindeki malzemelerin son kullanma tarihini veya eksikliğini kontrol ettiniz mi?
• Kritik nokta: Müdahale esnasında kişisel koruyucu donanım (KKD) kullanımı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Kanalizasyon hatlarının korunmasının neden sadece bir çevre meselesi değil, aynı zamanda bir iş güvenliği meselesi olduğunu vurgulayın.
• Gerçek örnek: Yanlış deşarj sonucu tıkanan bir kanalizasyon hattının işletme operasyonuna etkisini anlatın.
• İnteraktif soru: İşyerinizde atık su kanallarına yabancı madde atıldığını fark ederseniz ne yaparsınız?
• Kritik nokta: Kanalizasyon sistemine dökülen kimyasalların yaratabileceği zehirli gaz riskine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Ön arıtmanın çevresel sorumluluklar açısından önemini açıklayın.
• Gerçek örnek: Doğru çalışan bir ön arıtma ünitesinin işletme maliyetlerine olan olumlu etkisinden bahsedin.
• İnteraktif soru: İşyerinizde bulunan ön arıtma sisteminin periyodik bakım takvimi hakkında bilginiz var mı?
• Kritik nokta: Sistemin baypas edilmesinin yasal suç olduğunu ve çevresel felaketlere yol açabileceğini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Yasal izinlerin işletme devamlılığı için ne kadar kritik olduğunu belirtin.
• Gerçek örnek: Denetimlerde analiz raporlarının eksik olması durumunda karşılaşılan süreçleri anlatın.
• İnteraktif soru: İşletmenizin deşarj izin belgesinin güncel olup olmadığını biliyor musunuz?
• Kritik nokta: İdari para cezalarının ötesinde, işletmenin itibar kaybına uğrayabileceğini ve faaliyetlerin durdurulabileceğini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Yağ tutucuların işletme altyapısını koruyan ilk savunma hattı olduğunu vurgulayın.
• Gerçek örnek: Düzenli temizlenmeyen bir yağ tutucunun neden olduğu tıkanıklık sonucu yaşanan işyeri su baskını örneğini paylaşın.
• İnteraktif soru: Yağ tutucu temizliği sırasında hangi KKD'lerin kullanılması gerektiğini düşünüyorsunuz?
• Kritik nokta: Temizlik sonrası atık yağların yasal olarak bertaraf edilmesinin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İzleme ve raporlamanın yönetişim açısından önemini vurgulayın.
• Gerçek örnek: Doğru tutulan kayıtların, olası bir yasal uyuşmazlıkta işletmeyi nasıl koruduğunu anlatın.
• İnteraktif soru: İç denetim süreçlerine katılımınızın önemi hakkında ne düşünüyorsunuz?
• Kritik nokta: Veri güvenilirliğinin, sadece çevre değil aynı zamanda işletme güvenliği için de temel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Çevre güvenliğinin sadece yasal bir zorunluluk değil, aynı zamanda operasyonel bir gereklilik olduğunu vurgulayın.
• Gerçek örnek: Çevre kirliliğinin lojistik firmaları üzerindeki itibar ve maddi etkilerinden bahsedin.
• İnteraktif soru: Çalıştığınız alanda çevresel risk oluşturan unsurlar nelerdir?
• Kritik nokta: Çevre mevzuatı ile İSG mevzuatının entegre yürütülmesi gerekliliği.
• Ek bilgi: 6331 sayılı Kanun'un çevreye etkileri azaltma konusundaki genel yaklaşımını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süreçlerinin tesisin çalışma ruhsatı ile olan doğrudan bağlantısına dikkat çekin.
• Gerçek örnek: Kapasite artışı durumunda güncellenmeyen izinlerin yarattığı yasal riskler.
• İnteraktif soru: Tesisinizde hangi çevresel izinlerin mevcut olduğunu biliyor musunuz?
• Kritik nokta: İzin belgelerinin denetimlerde kolay erişilebilir olması.
• Ek bilgi: İzinlerin geçerlilik sürelerinin takibi için dijital sistemlerin kullanımı.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yangınlarında yanlış müdahalenin risklerini belirtin.
• Gerçek örnek: Tatbikatlarda yaşanan eksikliklerin kaza anındaki yansımaları.
• İnteraktif soru: En yakın yangın tüpünün yerini biliyor musunuz?
• Kritik nokta: Yangın söndürücülerin periyodik bakımları mutlaka yapılmalıdır.
• Ek bilgi: Acil durum planlarını her vardiya değişimi öncesi gözden geçirin.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Atık yönetiminin sadece çevreye değil, iş güvenliğine de etkisini vurgulayın.
• Gerçek örnek: Yanlış depolanan tehlikeli atıkların neden olduğu küçük ölçekli kazalar.
• İnteraktif soru: Atık ayrıştırmada en çok hangi tür atıklarla karşılaşıyorsunuz?
• Kritik nokta: Tehlikeli atık etiketleme standartlarının önemi.
• Ek bilgi: Atıkların izlenebilirliği için kullanılan yazılım sistemleri.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Denetimin bir korku unsuru değil, iyileştirme aracı olduğunu belirtin.
• Gerçek örnek: İç denetimlerde tespit edilen bir eksikliğin kazayı önlediği bir senaryo.
• İnteraktif soru: Daha önce herhangi bir çevre denetimine katıldınız mı?
• Kritik nokta: Düzeltici faaliyetlerde sürekliliğin sağlanması.
• Ek bilgi: Denetim kayıtlarının saklanma süreleri (ilgili mevzuata göre).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Uygunluğun bir varış noktası değil, bir yolculuk olduğunu vurgulayın.
• Gerçek örnek: Çevre dostu uygulamalarla enerji tasarrufu sağlayan firmaların başarısı.
• İnteraktif soru: Operasyonlarınızda çevresel etkiyi azaltmak için ne tür önerileriniz olurdu?
• Kritik nokta: Çalışan katılımının çevre kültüründeki rolü.
• Ek bilgi: Çevre politikalarının şirket vizyonu ile bütünleştirilmesi.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Ramak kala olaylarının neden kaza öncesi bir hediye olduğunu vurgulayın.
• Gerçek örnek: Bir depoda paletin devrilmesine ramak kalmış bir durumu raporlama örneği üzerinden anlatın.
• İnteraktif soru: Aranızda daha önce bir kazadan kıl payı kurtulan var mı?
• Kritik nokta: Raporlamanın bir şikayet değil, güvenlik aracı olduğunu belirtin.
• Ek bilgi: 6331 sayılı Kanun kapsamındaki risk değerlendirme sürecini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Ramak kala ile kaza arasındaki buzdağı etkisini açıklayın.
• Gerçek örnek: Sürekli takılınan bir kablonun zamanla düşmeye yol açtığı bir senaryo verin.
• İnteraktif soru: İşyerimizde sürekli tekrarlanan küçük hatalar nelerdir?
• Kritik nokta: Sinyalleri görmezden gelmenin kaza davetiyesi olduğunu vurgulayın.
• Ek bilgi: İSG mevzuatındaki riskleri önleme ilkesine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Korku kültürünün güvenliği nasıl sabote ettiğini anlatın.
• Gerçek örnek: Hata bildirimi yapan birine teşekkür edilen bir yönetim tarzı örneği verin.
• İnteraktif soru: Hata yaptığınızda suçlanmaktan korkuyor musunuz?
• Kritik nokta: Raporun kişiyle değil, sistemle ilgili olduğunu vurgulayın.
• Ek bilgi: Güvenlik kültürünün 6331 sayılı Kanun ile uyumunu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sorusunu sormanın önemini anlatın.
• Gerçek örnek: Kök neden analizinde kullanılan balık kılçığı yönteminden bahsedin.
• İnteraktif soru: Bir kaza olduğunda nedenini nasıl ararsınız?
• Kritik nokta: Analizin çözüm değil, önleme odaklı olması gerektiğini belirtin.
• Ek bilgi: İlgili İSG mevzuatındaki düzeltici faaliyet yükümlülüğüne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Aksiyon almanın önemini vurgulayın.
• Gerçek örnek: Bir tehlikeyi ortadan kaldırmak için yapılan bir mühendislik değişikliği anlatın.
• İnteraktif soru: İşyerimizde hangi güvenlik önlemlerini iyileştirebiliriz?
• Kritik nokta: Önleyici faaliyetin kaza maliyetinden ucuz olduğunu belirtin.
• Ek bilgi: İlgili İSG mevzuatındaki sürekli iyileştirme zorunluluğunu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Risk değerlendirmesinin yasal zorunluluk olduğunu vurgulayın. JSA'nın sadece analiz değil, aynı zamanda bir planlama aracı olduğunu belirtin. Katılımcılara işyerlerinde daha önce risk değerlendirmesi sürecine katılıp katılmadıklarını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İşi parçalara ayırmanın neden önemli olduğunu anlatın. Karmaşık süreçlerde tehlikelerin genellikle geçiş aşamalarında gizlendiğini vurgulayın. Örnek olarak bir yükleme boşaltma operasyonunu adımlara ayırmalarını isteyin.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Görüş açısının kısıtlanmasının kaza riskini nasıl artırdığını vurgulayın.
• Gerçek örnek: Yüksek yük taşırken görüşü kapalı olan bir operatörün yaşadığı zorlukları anlatın.
• İnteraktif soru: Operatörlerin görüş açısını artırmak için hangi yöntemleri kullanıyorsunuz?
• Kritik nokta: Yük yüksekliğinin operatör görüşünü etkilememesi esastır.
• Ek bilgi: Çarpışma önleme sistemlerinin teknolojik yapısını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Kontrol hiyerarşisini mutlaka açıklayın. KKD'nin en son seçenek olduğunu vurgulayın. Mühendislik önlemlerine lojistikten (örneğin forklift yaya ayırımı) örnekler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Çalışanların sürece dahil edilmesinin yasal zorunluluk olduğunu hatırlatın. Çalışanların tecrübelerinin en büyük bilgi kaynağı olduğunu belirtin. Katılımcılara işyerinde tehlike raporlama mekanizmasının nasıl çalıştığını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Risk değerlendirmesinin statik bir belge değil, yaşayan bir süreç olduğunu vurgulayın. Ramak kala olayların analiz güncellemesi için en önemli sinyal olduğunu anlatın. Periyodik süreleri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Davranışların kaza oranları üzerindeki etkisini vurgulayın.
• Gerçek örnek: Depo içi forklift kullanımı sırasında gözlemlenen bir davranışı örnek verin.
• İnteraktif soru: Çalışırken hiç güvensiz bir davranış yaptığınızı fark ettiniz mi?
• Kritik nokta: DBG bir ceza sistemi değil, iyileştirme aracıdır.
• Ek bilgi: 6331 sayılı kanunun proaktif yaklaşımını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Gözlemin nasıl yapılması gerektiğini açıklayın.
• Gerçek örnek: Yük taşıma sırasında bel sağlığını koruma gözlemi.
• İnteraktif soru: Sizce bir gözlemci sahada en çok neye dikkat etmelidir?
• Kritik nokta: Gözlemin tarafsız ve yapıcı olması şarttır.
• Ek bilgi: Elle Taşıma İşleri Yönetmeliği'nin ilgili maddelerine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Geri bildirimin iletişimdeki rolünü anlatın.
• Gerçek örnek: Güvensiz bir istifleme sonrası yapılan yapıcı uyarı.
• İnteraktif soru: Size birisi hata yaptığınızda nasıl söylerse daha iyi hissedersiniz?
• Kritik nokta: Geri bildirim anlık ve kişiye özel olmalıdır.
• Ek bilgi: İletişim becerilerinin güvenlikteki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Pozitif geri bildirimin psikolojik etkisinden bahsedin.
• Gerçek örnek: Yıl boyu kaza yapmayan ekibin ödüllendirilmesi.
• İnteraktif soru: En son ne zaman güvenli bir davranışınız için takdir edildiniz?
• Kritik nokta: Övgü samimi ve davranışa özel olmalıdır.
• Ek bilgi: Güvenlik kültüründe pozitif iklimin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ve operasyonel önemini anlatın.
• Gerçek örnek: Veri analizi sonucu forklift rotasının değiştirilmesi.
• İnteraktif soru: Kayıt tutulmayan bir sistemde iyileştirme yapılabilir mi?
• Kritik nokta: Veriler sadece kayıt için değil, analiz için tutulmalıdır.
• Ek bilgi: Risk değerlendirmesinin dinamik yapısı.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Komitenin sadece yasal bir zorunluluk değil, bir iyileştirme aracı olduğunu vurgulayın.
• Gerçek örnek: Kurulun bir riskin önlenmesinde nasıl somut adım attığını anlatın.
• İnteraktif soru: Çalışanların kurulda kendilerini temsil edilmiş hissetmeleri neden önemlidir?
• Kritik nokta: Kurulun işveren ve çalışan arasında köprü olduğu unutulmamalıdır.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Çalışan temsilcisinin yasal konumunu ve koruma zırhını kısaca açıklayın.
• Gerçek örnek: Bir çalışanın risk bildiriminin temsilci aracılığıyla nasıl işleme alındığını betimleyin.
• İnteraktif soru: İyi bir çalışan temsilcisi hangi özelliklere sahip olmalıdır?
• Kritik nokta: Temsilcinin yetkilerinin sınırlarını ve işverenle olan iletişim kanallarını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Kör noktanın tanımını ve neden tehlikeli olduğunu açıklayın.
• Gerçek örnek: Bir aracın kör noktasında kalan yayanın yaşadığı riski canlandırın.
• İnteraktif soru: Çalışma alanınızda en çok hangi bölgeleri kör nokta olarak görüyorsunuz?
• Kritik nokta: Manevra öncesi çevre kontrolü hayat kurtarır.
• Ek bilgi: Zemin işaretlemelerinin önemi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Bildirim kültürünün önemini ve çalışanların gözlemlerinin değerini vurgulayın.
• Gerçek örnek: Bir ramak kala olayının nasıl önleyici faaliyete dönüştüğünü anlatın.
• İnteraktif soru: İşyerimizde bir tehlike gördüğümüzde bunu bildirmekten bizi ne alıkoyar?
• Kritik nokta: Geri bildirim mekanizmasının şeffaflığı ve hızı.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Toplantıların bir sonuç alma süreci olduğunu hatırlatın.
• Gerçek örnek: Verimli bir toplantı sonrası alınan ve uygulanan bir kararı paylaşın.
• İnteraktif soru: Toplantıların verimsiz geçmemesi için sizce neler yapılmalıdır?
• Kritik nokta: Alınan kararların takip çizelgesi ve sorumlulukların dağılımı.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Karar almanın kolay, uygulamanın disiplin gerektirdiğini belirtin.
• Gerçek örnek: Bir kurul kararının sahada nasıl uygulandığını ve sonuçlarını anlatın.
• İnteraktif soru: Kararların uygulanmasında en büyük engel nedir?
• Kritik nokta: İzleme mekanizmasının sürekliliği ve disiplinli takip.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KPI kavramının neden bir cetvel görevi gördüğünü açıklayın.
• Gerçek örnek: Depo içi forklift kullanımı ile ilgili bir KPI örneği verin.
• İnteraktif soru: Katılımcılara kendi birimlerinde hangi güvenlik verisinin tutulması gerektiğini sorun.
• Kritik nokta: KPI'ların cezalandırma değil, iyileştirme aracı olduğunu vurgulayın.
• Ek bilgi: Proaktif göstergelerin (ramak kala) önemi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Sıklık ve ağırlık oranları arasındaki farkı basit bir örnekle açıklayın.
• Gerçek örnek: Bir nakliye firmasında artan kaza sıklığı oranının nasıl analiz edildiğini anlatın.
• İnteraktif soru: İş günü kaybının işletme maliyetlerine etkisini tartışın.
• Kritik nokta: Veri doğruluğunun ve kayıt tutmanın önemini vurgulayın.
• Ek bilgi: Sektörel benchmark verileri ile kıyaslama yapmanın gerekliliğini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SMART hedeflerin neden önemli olduğunu açıklayın.
• Gerçek örnek: Sıfır kaza hedefinin nasıl bir motivasyon kaynağı olabileceğini anlatın.
• İnteraktif soru: Katılımcılara kendi departmanları için bir güvenlik hedefi belirlemelerini sorun.
• Kritik nokta: Hedeflerin gerçekçi olması gerektiğini, ulaşılamayacak hedeflerin motivasyonu düşürdüğünü vurgulayın.
• Ek bilgi: Hedeflerin yönetimin taahhüdü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İzlemenin neden bir denetim değil, iyileştirme süreci olduğunu açıklayın.
• Gerçek örnek: Araç takip sistemlerinden elde edilen hız verilerinin nasıl kullanıldığını anlatın.
• İnteraktif soru: İzleme süreçlerinde karşılaşılan en büyük zorluğun ne olduğunu sorun.
• Kritik nokta: Verilerin gizliliği ve tarafsızlığı üzerinde durun.
• Ek bilgi: İSG kurulunun izleme sürecindeki rolünü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Kök neden analizinin önemini kısaca açıklayın.
• Gerçek örnek: Bir kaza sonrası alınan düzeltici faaliyetin nasıl uygulandığını anlatın.
• İnteraktif soru: Çalışanların iyileştirme süreçlerine katılımını nasıl artırabileceğimizi sorun.
• Kritik nokta: Hatanın suçlanması yerine sistemin düzeltilmesi gerektiği kültürünü vurgulayın.
• Ek bilgi: PDCA (Planla-Uygula-Kontrol Et-Önlem Al) döngüsünden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Sürekli eğitimin neden bir kültür meselesi olduğunu vurgulayın. Yetkinlik takibinin yasal bir zorunluluk olduğunu ve işin kalitesini doğrudan etkilediğini belirtin. Çalışanlara yetkinlik kaybının kazalara nasıl yol açabileceğini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Risk değerlendirmesi ile eğitim planı arasındaki bağı anlatın. Genel eğitimlerin yetersiz kalabileceğini, sektörel risklere göre özelleşmenin önemini vurgulayın. Katılımcılara işyerlerindeki risklere göre hangi eğitimlerin öncelikli olduğunu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Forklift kazalarinin en büyük nedeninin yetkisiz kullanim oldugunu vurgulayin.
• Gerçek örnek: Yetkisiz bir personelin yaptigi kaza sonucunda isverenin tazminat sorumlulugunu anlatın.
• Kritik nokta: SRC ve operatör belgesinin farkli amaçlara hizmet ettigini ancak ikisinin de zorunlu oldugunu belirtin.
• Ek bilgi: 6331 sayili Kanun kapsamindaki isverenin gözetme borcunu hatirlatin.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Ayna ve kamera sistemlerinin operatör üzerindeki psikolojik ve fiziksel etkisini anlatın.
• Gerçek örnek: Kamera sisteminin kazayı önlediği bir senaryoyu paylaşın.
• İnteraktif soru: Ekipmanlarınızda hangi kamera veya ayna sistemleri mevcut?
• Kritik nokta: Bakım ve temizlik sistemin sürekliliği için şarttır.
• Ek bilgi: Arızalı sistemle çalışmanın yasal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Belgelendirmenin yasal bir kanıt olduğunu hatırlatın. Eksik belgenin denetimlerde doğuracağı idari para cezalarından bahsedin. Çalışanlara sertifikalarının süresini takip etmenin kişisel sorumlulukları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Neden tazelemeye ihtiyaç duyduğumuzu açıklayın (unutma eğilimi, değişen riskler). İşe dönüş eğitiminin önemini vurgulayın. Katılımcılara en son ne zaman tazeleme eğitimi aldıklarını ve hatırladıkları önemli bilgileri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Veri takibinin yönetimdeki rolünü anlatın. Dijital sistemlerin insan hatasını nasıl azalttığını vurgulayın. Katılımcılara eğitim kayıtlarının doğruluğunun neden önemli olduğunu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Fiziksel ayrımın kaza önlemedeki birincil rolünü vurgulayın.
• Gerçek örnek: Bariyerlerin olmadığı bir alanda yaşanan kaza riskini örneklendirin.
• İnteraktif soru: İşyerinizde yaya yolları yeterince belirgin mi?
• Kritik nokta: Operatör ve yaya göz teması iletişimin en önemli parçasıdır.
• Ek bilgi: İşyeri düzenleme planının hukuki sorumluluğunu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Sesli uyarıcıların işyerindeki iletişimdeki yerini açıklayın.
• Gerçek örnek: Sessiz çalışan bir forkliftin yarattığı tehlikeyi anlatın.
• İnteraktif soru: Korna kullanımını ne kadar sıklıkla alışkanlık haline getiriyorsunuz?
• Kritik nokta: Uyarı sistemlerinin sadece güvenlik için kullanılması gerektiğini hatırlatın.
• Ek bilgi: Gürültülü ortamlarda sesli uyarıcının duyulabilirliğinin kontrolü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Raf sistemlerinin de birer iş ekipmanı olduğunu ve 6331 sayılı Kanun gereği periyodik bakıma tabi olduğunu vurgulayın.
• Gerçek örnek: Geçmişte yaşanan raf çökmelerinin genellikle denetim eksikliğinden kaynaklandığını belirtin.
• İnteraktif soru: İşyerinizdeki rafların son kontrol tarihini biliyor musunuz?
• Kritik nokta: Denetimlerin uzman kişilerce yapılması zorunludur.
• Ek bilgi: Periyodik kontrol kayıtlarını her zaman hazır bulundurun.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Raf kapasitesinin aşılmasının sistemin yapısal ömrünü tükettiğini anlatın.
• Gerçek örnek: Dengeli yüklemenin forklift manevralarında dengeyi nasıl artırdığını açıklayın.
• İnteraktif soru: Çalıştığınız bölümde yük sınırlarını gösteren bir tablo var mı?
• Kritik nokta: Ağır yüklerin aşağıda olması merkezkaç kuvveti ve devrilme riski açısından kritiktir.
• Ek bilgi: Kapasite aşımı sadece rafı değil, forkliftin dengesini de bozar.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Küçük bir çarpmayı önemsememenin büyük kazalara yol açabileceğini belirtin.
• Gerçek örnek: Bir forklift çarpması sonucu oluşan görünmez iç bükülmelerin rafın taşıma gücünü %50 azaltabileceğini anlatın.
• İnteraktif soru: Raf çarpması durumunda kime haber veriyorsunuz?
• Kritik nokta: Hasarlı rafı kullanmak, bilerek kaza davet etmektir.
• Ek bilgi: Hasar raporlama formlarını kullanın.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Sabitlemenin, özellikle deprem kuşağında olan ülkemiz için hayati olduğunu vurgulayın.
• Gerçek örnek: Ankrajı olmayan rafların hafif bir çarpmada domino etkisi yarattığını anlatın.
• İnteraktif soru: Raflarınızın zemine sabitlenip sabitlenmediğini nasıl kontrol edebilirsiniz?
• Kritik nokta: Sabitleme, rafın dengesini koruyan en önemli unsurdur.
• Ek bilgi: Üretici montaj kılavuzlarını mutlaka okuyun.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Etiketlerin sadece bir kağıt değil, yasal bir uyarı levhası olduğunu belirtin.
• Gerçek örnek: Kapasite bilgisi olmayan raflara yapılan yüklemelerin kaza anında yasal sorumluluğu artırdığını anlatın.
• İnteraktif soru: Raflarınızdaki etiketler güncel mi?
• Kritik nokta: Etiketsiz raf, kontrolsüz raf demektir.
• Ek bilgi: Kapasite değerlerini periyodik kontrol sonrası güncelleyin.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Depolardaki kaza türlerinin başında yaya-araç çarpışmalarının geldiğini belirtin.
• Kritik nokta: Yaya yollarının sadece boya ile değil, mümkünse fiziksel olarak ayrılmasının önemini vurgulayın.
• İnteraktif soru: İşyerinizdeki yaya yollarında engel oluşturan durumlar nelerdir?
• Ek bilgi: 6331 sayılı Kanun kapsamındaki işverenin yükümlülüklerini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Trafik düzeninin operasyonel verimliliği nasıl artırdığını vurgulayın.
• Gerçek örnek: Tek yönlü trafik akışının kaza riskini nasıl düşürdüğünü anlatın.
• Kritik nokta: Hız sınırlarına uyulmasının acil durdurma mesafesi üzerindeki etkisini açıklayın.
• Ek bilgi: Acil çıkış yollarının lojistik operasyonlarda önceliği daima en yüksekte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Egitimin sadece kagit üzerinde degil, pratik uygulamalarla desteklenmesi gerektigini belirtin.
• Kritik nokta: Checklist doldurmanin operatörün günlük yasal sorumlulugu oldugunu vurgulayin.
• Interaktif soru: Katilimcilara en son ne zaman makine egitimi aldiklarini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İşaretlerin çalışanlar için görsel bir dil olduğunu belirtin.
• Kritik nokta: Sağlık ve Güvenlik İşaretleri Yönetmeliği standartlarına uyulmasının yasal zorunluluk olduğunu vurgulayın.
• İnteraktif soru: İşyerinizde silinmiş veya görünmeyen bir işaretleme fark ettiğinizde ne yaparsınız?
• Ek bilgi: İşaretlerin sadece yaya için değil, araç operatörleri için de rehber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Bariyerlerin fiziksel koruma sağlayan son savunma hattı olduğunu belirtin.
• Gerçek örnek: Raf uçlarında bariyer olmamasının forklift çarpması durumunda yaratabileceği hasarı anlatın.
• Kritik nokta: Hasarlı bariyerlerin raporlanmasının önemi (ramak kala bildirimi).
• Ek bilgi: Bariyer seçerken forkliftin ağırlığı ve hızının dikkate alınması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Görünürlüğün kaza önlemedeki rolünü anlatın.
• Kritik nokta: Kişisel koruyucu donanım (yelek) kullanımının sadece kural değil, hayat kurtarıcı olduğunu belirtin.
• İnteraktif soru: Çalışırken tepe lambası çalışmayan bir forklift görseniz ne yaparsınız?
• Ek bilgi: Aydınlatma seviyelerinin periyodik olarak ölçülmesinin İSG gereği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İstifleme hatalarının lojistikteki kaza payını vurgulayın.
• Gerçek örnek: Yüksek istiflerin yangın sprinkler sistemine etkisini anlatın.
• İnteraktif soru: Deponuzdaki istifleme yüksekliğini belirleyen ana kriteri biliyor musunuz?
• Kritik nokta: Yangın ekipmanlarına erişimin engellenmesi hayati risktir.
• Ek bilgi: İstifleme planı depo düzeniyle entegre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Ağırlık merkezinin önemini fiziksel bir örnekle açıklayın.
• Gerçek örnek: Yanlış istiflenen piramit düzeninin yaratacağı sarsıntı etkisini anlatın.
• İnteraktif soru: Kaygan ambalajlı ürünlerde dengeyi sağlamak için ne kullanıyorsunuz?
• Kritik nokta: Dikey hizalama, istif güvenliğinin temelidir.
• Ek bilgi: İstif ve depolama güvenliği genel prensiplerini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Çarpma bariyerlerinin koruma fonksiyonunu açıklayın.
• Gerçek örnek: Zemin bozukluğunun raf devrilmesine yol açtığı bir vaka örneği verin.
• İnteraktif soru: Raf sabitleme kontrollerini hangi periyotla yapıyorsunuz?
• Kritik nokta: Streç film sadece paketleme değil, güvenlik aracıdır.
• Ek bilgi: Zemin düzgünlüğü iş makinesi kullanımı için de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Raf kapasitesinin aşılmasının sonuçlarını tartışın.
• Gerçek örnek: Yanlış yük dağılımı nedeniyle bükülen raf traversleri.
• İnteraktif soru: Raf etiketleriniz güncel mi ve okunabiliyor mu?
• Kritik nokta: Ağır yük aşağıda, hafif yük yukarıda kuralı esastır.
• Ek bilgi: Raf sistemleri periyodik olarak mühendislik kontrolünden geçmelidir.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Yaya ve makine trafiğinin ayrılmasının önemini belirtin.
• Gerçek örnek: Sprinkler mesafesinin yangın güvenliği açısından kritikliği.
• İnteraktif soru: Deponuzda yaya ve forklift yolları ayrılmış durumda mı?
• Kritik nokta: İstif sınırları görüş açısını asla kapatmamalıdır.
• Ek bilgi: 50 cm kuralı standart bir güvenlik tamponudur.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Aydınlatmanın sadece bir konfor unsuru değil, hayati bir güvenlik önlemi olduğunu belirtin.
• Kritik nokta: Acil çıkış kapılarının kilitli veya önünün kapalı olmasının yasal sorumluluk doğurduğunu hatırlatın.
• Gerçek örnek: Depo içerisinde paletlerin çıkış yollarını daralttığı durumları sorgulayın.
• Ek bilgi: İlgili yönetmelik gereği çıkış yollarının sürekli açık ve ulaşılabilir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Yetersiz aydınlatmanın kaza riskini yüzde kaç oranında artırdığına dair genel sektörel gözlemleri paylaşın.
• İnteraktif soru: Çalıştığınız alanda ışığın yetersiz olduğu noktalar var mı?
• Kritik nokta: Aydınlatma ölçümlerinin kayıt altına alınması gerektiğini belirtin.
• Ek bilgi: Göz yorgunluğunun uzun vadeli mesleki sağlık etkilerine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Fiziksel uygunlugun sadece kas gücü degil, refleks ve algi yetenegi oldugunu belirtin.
• Kritik nokta: Yas sinirinin yasal bir kisitlama oldugunu ve buna uyulmasinin isverenin sorumlulugunda oldugunu hatirlatin.
• Ek bilgi: Saglik raporlarinin neden her yil yenilenmesi gerektigini kisaca açiklayin.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bir tahliye anında saniyelerin ne kadar önemli olduğunu vurgulayın.
• Gerçek örnek: Depo içinde acil çıkış kapısının önündeki bir paletin tahliyeyi nasıl geciktirebileceğini anlatın.
• Kritik nokta: Acil çıkış kapılarının kilitli olmasının hukuki ve idari yaptırımları olduğunu hatırlatın.
• Ek bilgi: Zemindeki işaretlemelerin periyodik olarak yenilenmesi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Görsel işaretlerin, panik anında yön bulmayı sağlayan en önemli rehber olduğunu belirtin.
• İnteraktif soru: Depomuzdaki çıkış levhalarının yerlerini hatırlayan var mı?
• Kritik nokta: İşaretlerin tozlanması veya üzerinin kapanması durumunda işlevini yitirdiğini vurgulayın.
• Ek bilgi: Standartlara uygun olmayan, kendi yaptığınız levhaların kullanılmaması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kesintisinin lojistik depolarında tam karanlık yarattığını ve bunun panik riskini artırdığını anlatın.
• Kritik nokta: Yedek aydınlatma sistemlerinin test edilmeden sadece takılı kalmasının yetersiz olduğunu belirtin.
• Gerçek örnek: Bataryası bitmiş bir sistemin acil durumda çalışmayacağını hatırlatın.
• Ek bilgi: Bakım kayıtlarının tutulması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Hipoterminin sadece donma değil, vücut fonksiyonlarının durması olduğunu belirtin.
• Gerçek örnek: Soğuk depo girişlerinde vücut ısısı kontrolünün önemini vurgulayın.
• İnteraktif soru: Aranızda soğuk ortamda çalışırken aşırı titreme yaşayan oldu mu?
• Kritik nokta: 6331 sayılı kanun gereği işverenin termal koruma yükümlülüğü.
• Ek bilgi: Hipotermi belirtilerinin ilk aşamalarını öğrenmek hayat kurtarır.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 sınırlarının sadece konfor değil, sağlık için zorunlu olduğunu belirtin.
• Gerçek örnek: Soğuk depolarda rotasyonlu çalışma modelinin avantajlarını anlatın.
• İnteraktif soru: Çalıştığınız ortamda dinlenme süreleri nasıl belirleniyor?
• Kritik nokta: Elle Taşıma İşleri Yönetmeliği gereği soğukta fiziksel güç kaybı riski.
• Ek bilgi: Dinlenme alanlarının sıcaklığının 20 derecenin altına düşmemesi önerilir.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savunma hattı olduğunu hatırlatın.
• Gerçek örnek: Yanlış eldiven kullanımının parmak ucu donmalarına yol açtığını anlatın.
• İnteraktif soru: Mevcut KKD'leriniz soğuktan korumada yeterli mi?
• Kritik nokta: KKD'lerin ücretsiz temini yasal zorunluluktur.
• Ek bilgi: KKD seçiminde ergonomi ve koruma dengesi gözetilmelidir.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Kapıların kilitli kalma riskinin en büyük tehlike olduğunu vurgulayın.
• Gerçek örnek: Panik barın çalışmadığı bir durumda yaşanabilecek senaryoyu tartışın.
• İnteraktif soru: Kapıların acil durum açma mekanizmalarını biliyor musunuz?
• Kritik nokta: Elektrik kesintisinde manuel açılma kabiliyeti şarttır.
• Ek bilgi: Kapı contalarındaki buzlanma, kapının kapanmamasına veya sıkışmasına neden olabilir.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Alarmın sadece bir cihaz değil, bir yaşam çizgisi olduğunu belirtin.
• Gerçek örnek: Alarm sistemi çalışmadığında dış dünyayla iletişimin nasıl kopacağını tartışın.
• İnteraktif soru: Acil durum alarm butonunun yerini herkes biliyor mu?
• Kritik nokta: Alarmın periyodik testi yasal zorunluluktur.
• Ek bilgi: Soğuk hava cihazlarının pil ömrünü kısalttığını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Yangın algılama sistemlerinin hayat kurtarıcı rolüne vurgu yapın.
Gerçek örnek: Bir depoda sprinkler önünün kapatılmasının söndürme kapasitesini düşürdüğünü örnekleyin.
İnteraktif soru: Çalıştığınız alanda sprinkler başlıklarının önünde engel var mı?
Kritik nokta: Bakım kayıtlarının yasal bir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Yangının fark edilme süresinin hayati önemini vurgulayın.
Gerçek örnek: Sesli uyarıların gürültülü bir ortamda nasıl duyulması gerektiğini anlatın.
İnteraktif soru: Siren sesini duyduğunuzda ilk yapmanız gereken nedir?
Kritik nokta: Tahliye yollarının her zaman açık olması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Belgenin sadece bir kagit degil, yetkinligin hukuki kaniti oldugunu vurgulayin.
• Kritik nokta: Belge süresi doldugunda operatörün makineyi kullanmaya devam etmesinin yasal sonuçlarini hatirlatin.
• Örnek: Denetim aninda belgesi eksik olan bir operatörün yasal durumunu kisaca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Otomatik sistemlerin 7/24 aktif koruma sağladığını açıklayın.
Gerçek örnek: Hassas elektronik cihazlarda neden su yerine gazlı sistem kullanıldığını tartışın.
İnteraktif soru: Söndürme sistemlerinin manüel olarak devre dışı bırakıldığı bir durum olabilir mi?
Kritik nokta: Sistemin otomasyonuna asla müdahale edilmemelidir.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Sistemin çalışır durumda olmasının sorumluluk olduğunu vurgulayın.
Gerçek örnek: Bakım defterinin denetimlerdeki önemini anlatın.
İnteraktif soru: Sistemin arızalı olduğunu fark ettiğinizde kime bildirmelisiniz?
Kritik nokta: Arızalı sistemin riskini küçümsemeyin.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Yangın yükü kavramını basitçe açıklayın.
Gerçek örnek: Yanlış istiflemenin yangın söndürme üzerindeki etkisini tartışın.
İnteraktif soru: Çalışma alanınızda yanıcı maddeler nasıl ayrıştırılıyor?
Kritik nokta: İstifleme kuralları sadece düzen için değil, yangın güvenliği içindir.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Rampa kazalarının işyerindeki ölümcül sonuçlarını vurgulayın.
• Gerçek örnek: Sabitleme hatası nedeniyle aracın rampa boşluğuna düşme riskini hatırlatın.
• İnteraktif soru: Çalıştığınız sahada dock lock sistemi var mı, nasıl çalışıyor?
• Kritik nokta: Sistemin devreye alınması bir prosedürdür, atlanmamalıdır.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Araç hareketinin neden olduğu ezilme vakalarına dikkat çekin.
• Gerçek örnek: Park freninin mekanik arızası durumunda yaşanabilecekleri anlatın.
• İnteraktif soru: Araç kaydığında ilk müdahale ne olmalıdır?
• Kritik nokta: İkincil sabitleme yönteminin gerekliliğini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Takozun en basit ama en etkili güvenlik önlemi olduğunu belirtin.
• Gerçek örnek: Yanlış yerleştirilmiş takozun nasıl işlevsiz kaldığını anlatın.
• İnteraktif soru: Takoz seçerken nelere dikkat etmeliyiz?
• Kritik nokta: Takozun tekerleğe tam oturması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Otomasyonun güvenlikteki rolünü anlatın.
• Gerçek örnek: Sensör arızası durumunda sistemin nasıl davranacağını açıklayın.
• İnteraktif soru: Kilit sinyali almadan işe başlarsak ne olur?
• Kritik nokta: Bakım kayıtlarının yasal zorunluluğunu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Görsel iletişimin kazaları önlemedeki kritik rolünü anlatın.
• Gerçek örnek: Işık sisteminin anlamını yanlış yorumlayan sürücünün neden olduğu kaza.
• İnteraktif soru: Kırmızı ışık yanarken rampa kapısını açar mısınız?
• Kritik nokta: Standartlara uygun işaretlemenin yasal zorunluluğu.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Elle taşımanın tanımını ve yönetmelikteki yerini vurgulayın.
• Gerçek örnek: Depo içindeki günlük yük hareketlerini örnek gösterin.
• İnteraktif soru: Aranızda yanlış kaldırma yüzünden bel ağrısı yaşayan var mı?
• Kritik nokta: Ergonominin sadece konfor değil, sağlık olduğunu belirtin.
• Ek bilgi: Elle Taşıma İşleri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Biyomekanik prensipleri basitçe anlatın.
• Gerçek örnek: Bir nesneyi yerden alırken yapılan en sık hatayı gösterin.
• İnteraktif soru: Neden belimizle değil de bacaklarımızla kaldırmalıyız?
• Kritik nokta: Sırtın dik tutulması hayati önem taşır.
• Ek bilgi: Yönetmelik gereği uygulamalı eğitimlerin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Kayit tutmanin isvereni koruyan en önemli kalkan oldugunu belirtin.
• Kritik nokta: Dijital sistemlerin kullaniminin hata payini düsürdügünü vurgulayin.
• Kapanis: Kayitlarin düzenli tutulmasinin denetimlerde isverenin isini nasil kolaylastirdigini anlatarak bitirin.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Ağırlık limitlerinin kişiden kişiye değişebileceğini belirtin.
• Gerçek örnek: Çok ağır paketlerin taşınmasında yaşanan zorlukları tartışın.
• İnteraktif soru: Sizce bir çalışan günde kaç kg taşımalıdır?
• Kritik nokta: Risk değerlendirmesinin önemi.
• Ek bilgi: 6331 sayılı Kanun maddelerine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Mekanikleşmenin güvenliğe etkisini vurgulayın.
• Gerçek örnek: Transpalet kullanımı sırasında yaşanan hataları örnekleyin.
• İnteraktif soru: İşyerimizde en sık hangi yardımcı aracı kullanıyoruz?
• Kritik nokta: Periyodik bakımların ihmal edilmemesi.
• Ek bilgi: Yönetmeliğin işverene yüklediği araç temin sorumluluğu.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Vücudun dönme hareketlerine karşı hassasiyetini anlatın.
• Gerçek örnek: Yükü uzakta tutmanın yarattığı ağırlık farkını hissettirin.
• İnteraktif soru: Dönüş yaparken belinizi mi kullanıyorsunuz ayaklarınızı mı?
• Kritik nokta: Koordineli taşıma teknikleri.
• Ek bilgi: Güvenli çalışma ortamı kuralları.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Sapan seçiminin yükün ağırlığına uygunluğunun kritik olduğunu belirtin.
• Gerçek örnek: Yanlış sapan kullanımının kopmalara yol açtığı bir senaryo anlatın.
• İnteraktif soru: Sapanlarınızda deformasyon gördüğünüzde ilk ne yaparsınız?
• Kritik nokta: Sapanın keskin köşelerde korunması gerektiğini vurgulayın.
• Ek bilgi: 6331 sayılı Kanun gereği ekipman bakımının işveren sorumluluğu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Açı arttıkça sapan üzerindeki yükün arttığını açıklayın.
• Gerçek örnek: 120 derece açıyla yapılan kaldırmanın tehlikesini belirtin.
• İnteraktif soru: Yükü dengeli bağlamazsak ne gibi sonuçlar doğar?
• Kritik nokta: İdeal açının 90 derecenin altı olduğunu vurgulayın.
• Ek bilgi: Yükün ağırlık merkezinin önemi üzerine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Periyodik kontrolün yasal zorunluluk olduğunu belirtin.
• Gerçek örnek: Korozyonlu bir halatın kopma riski üzerine konuşun.
• İnteraktif soru: Emniyet mandalı olmayan bir kanca ile yük taşınır mı?
• Kritik nokta: İzinsiz kaynak yapılmaması gerektiğini vurgulayın.
• Ek bilgi: Kayıt tutmanın önemini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Yükün altında asla kimsenin olmaması gerektiğini hatırlatın.
• Gerçek örnek: Yükün düşme riski durumunda yaşanabilecekleri anlatın.
• İnteraktif soru: Yükü yönlendirirken ellerinizi mi kullanırsınız?
• Kritik nokta: Kılavuz ip kullanımı zorunluluğunu vurgulayın.
• Ek bilgi: Saha güvenliğinin önemi üzerine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Operatör ehliyetinin yasal zorunluluk olduğunu belirtin.
• Gerçek örnek: İşaretçi ile operatör arasındaki yanlış iletişimin kazalara yol açtığını anlatın.
• İnteraktif soru: Sertifikanızın geçerlilik süresini biliyor musunuz?
• Kritik nokta: Tazeleme eğitimlerinin önemini vurgulayın.
• Ek bilgi: 6331 sayılı Kanun kapsamındaki belgelendirme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Konteyner operasyonlarında yükün ağırlık merkezinin neden kritik olduğunu açıklayın.
• Gerçek örnek: Yanlış istiflenen bir konteynerin gemi veya tır üzerinde yarattığı denge sorunlarından bahsedin.
• İnteraktif soru: Yük sabitleme ekipmanlarının hasarlı olması durumunda ne yaparsınız?
• Kritik nokta: Azami yük sınırlarının aşılmasının hukuki sorumluluğunu hatırlatın.
• Ek bilgi: İş Ekipmanları Yönetmeliği ve yük emniyeti kurallarına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Denge kaybının iş kazalarındaki payına dikkat çekin.
• Gerçek örnek: Eğimli zeminde yükleme yaparken yaşanan stabilite sorunlarını anlatın.
• İnteraktif soru: Forklift operatörlerinin yük tablosuna uymadığını görürseniz nasıl müdahale edersiniz?
• Kritik nokta: Ağırlık merkezinin yere yakın olması prensibini vurgulayın.
• Ek bilgi: 6331 sayılı Kanun gereği işverenin ekipman güvenliğini sağlama sorumluluğu.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Günlük kontrollerin neden hayati olduğunu vurgulayın.
• Gerçek örnek: Eksik kontrol sonrası meydana gelen bir arıza senaryosu paylaşın.
• İnteraktif soru: Günlük kontrolleri yaparken en çok neyi atlıyorsunuz?
• Kritik nokta: Kayıt tutmanın yasal sorumluluk olduğu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Yükleme sırasının operasyonel verimlilik ve güvenlik üzerindeki etkisini belirtin.
• Gerçek örnek: Sıralı istifleme yapılmadığında yüklerin birbirine zarar vermesi durumunu açıklayın.
• İnteraktif soru: Boşaltma sırasında yüklerin dengesi bozulursa durdurma yetkiniz var mı?
• Kritik nokta: Planlı çalışmanın kaza önlemedeki yeri.
• Ek bilgi: Elle Taşıma İşleri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Yüksekten düşmenin lojistik sektöründeki ölümcül sonuçlarını vurgulayın.
• Gerçek örnek: Platform ile araç arasındaki boşluktan düşme vakalarını anlatın.
• İnteraktif soru: Emniyet kemerini nereye bağlamanız gerektiğini biliyor musunuz?
• Kritik nokta: Toplu koruma önlemlerinin kişisel koruyucu donanımlardan önce geldiği.
• Ek bilgi: Yapı İşlerinde İş Sağlığı ve Güvenliği Yönetmeliği'nin ilgili hükümleri.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 içi iletişimin kaza önlemedeki hayati rolüne değinin.
• Gerçek örnek: İletişim eksikliği yüzünden forklift ile çarpışma yaşanan durumları anlatın.
• İnteraktif soru: Operasyon sırasında güvenli olmayan bir durum fark ettiğinizde kime başvurmalısınız?
• Kritik nokta: İşaretçi personel ile operatör arasındaki uyum.
• Ek bilgi: 6331 sayılı Kanun'un çalışanların katılımı ve sorumlulukları maddesi.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 kaymasının neden olduğu devrilme kazalarına değinin.
• Kritik nokta: Kaydırmaz mat kullanımı sürtünmeyi artırarak lashing ihtiyacını düşürür.
• İnteraktif soru: Aranızda yanlış sabitlenmiş bir yükün taşıma sırasında kaydığına şahit olan var mı?
• Gerçek örnek: Keskin virajlarda merkezkaç kuvvetinin yük üzerindeki etkisini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güvenliğinin yasal dayanağını vurgulayın.
• Kritik nokta: Aşırı gerginin yükü ezebileceğini, az gerginin ise yükü serbest bırakacağını belirtin.
• İnteraktif soru: Bağlama ekipmanlarını ne sıklıkla denetliyorsunuz?
• Ek bilgi: Ekipmanların üzerindeki kapasite etiketlerinin okunabilir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Ağırlık merkezi kavramının sürüş güvenliğine etkisini açıklayın.
• Kritik nokta: Yanlış istiflemenin aracı nasıl dengesizleştirdiğini anlatın.
• İnteraktif soru: Yükü ortalamak mı yoksa akslara yaymak mı daha güvenlidir?
• Gerçek örnek: Dengesiz yük taşıyan bir aracın fren anında nasıl tepki vereceğini görselleştirin.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listelerinin (checklist) önemini vurgulayın.
• Kritik nokta: Sürücünün aracı hareket ettirmeden önce son sorumluluğu üstlendiğini hatırlatın.
• İnteraktif soru: Aracınıza binmeden önce yükünüzü ne kadar süre kontrol ediyorsunuz?
• Ek bilgi: Hava koşullarının bağlama üzerindeki etkisini dikkate 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Standartların bir zorunluluk değil, koruma kalkanı olduğunu belirtin.
• Kritik nokta: Ramak kala raporlamasının gelecekteki kazaları nasıl engellediğini vurgulayın.
• İnteraktif soru: Mevcut standartlarımızın dışında hangi iyileştirmeleri yapabiliriz?
• Kapanış: Güvenli taşıma, hem çalışanın hem de toplumun sağlığıdır.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İletişimsizliğin lojistikteki maliyetini vurgulayın.
• Gerçek örnek: Yanlış anlaşılan bir talimatın neden olduğu lojistik aksaklıktan bahsedin.
• İnteraktif soru: Ekibinizde kullandığınız ortak terimler nelerdir?
• Kritik nokta: 6331 sayılı Kanun'un organizasyonel sorumluluk maddesine atıf yapın.
• Ek bilgi: İletişim araçlarının düzenli bakımını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Görsel işaretlerin evrenselliğini vurgulayın.
• Gerçek örnek: Yanlış işaretleşme sonucu meydana gelen bir manevra kazası örneği verin.
• İnteraktif soru: Sinyal veren personelin sorumlulukları nelerdir?
• Kritik nokta: Sağlık ve Güvenlik İşaretleri Yönetmeliği'ndeki işaretleşme kurallarına atıf yapın.
• Ek bilgi: Sinyal veren kişinin yelek ve ekipman zorunluluğunu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Fren ve hidrolik sisteminin neden en kritik parçalar olduğunu açıklayın.
• Gerçek örnek: Hidrolik yağ kaçağının neden olduğu bir kayma kazasını anlatın.
• İnteraktif soru: Direksiyonda boşluk hissettiğinizde ilk ne yaparsınız?
• Kritik nokta: Küçük bir sızıntının büyük bir kazaya dönüşebileceğini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Kör noktaların lojistik kazalarındaki payını belirtin.
• Gerçek örnek: Yüksek görünürlüklü yeleklerin kazaları önlediği bir anı anlatın.
• İnteraktif soru: Çalışma alanınızdaki en kör nokta neresidir?
• Kritik nokta: Göz temasının önemini vurgulayın.
• Ek bilgi: Kamera sistemlerinin teknolojik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Roller netleşmezse güvenlik zafiyeti doğacağını belirtin.
• Gerçek örnek: Yetkisiz birinin müdahalesi sonucu duran operasyon örneği.
• İnteraktif soru: Operasyonlarda rolleri nasıl teyit ediyorsunuz?
• Kritik nokta: Yetkinlik bazlı görevlendirmenin yasal zorunluluğunu hatırlatın.
• Ek bilgi: Vardiya değişimlerinde devir-teslimin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Yaya-araç ayrımının hayati önemini belirtin.
• Gerçek örnek: Zemin çizgilerinin bir kazayı nasıl engellediğini anlatın.
• İnteraktif soru: İşyerinizde yaya yolları yeterli mi?
• Kritik nokta: Güvenli bölge ihlallerinde durdurma yetkisini vurgulayın.
• Ek bilgi: Levha ve işaretlemelerin güncelliğini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ADR anlaşmasının uluslararası geçerliliğine vurgu yapın.
• Gerçek örnek: Turuncu plaka üzerindeki rakamların ne anlama geldiğini bir örnek UN numarası üzerinden anlatın.
• İnteraktif soru: Aranızda hiç tehlikeli madde taşıyan bir aracın üzerindeki o turuncu plakayı inceleyen oldu mu?
• Kritik nokta: Yazılı talimatların araçta bulunmaması ciddi bir yasal eksikliktir.
• Ek bilgi: UN numaralarının güncel listesine erişim için ADR kitapçığını kullanın.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ADR sınıflarının neden 9 ana başlıkta toplandığını açıklayın.
• Gerçek örnek: Sınıf 3 yanıcı sıvıların (örneğin benzin) taşınması sırasında alınan özel önlemleri belirtin.
• İnteraktif soru: Sınıf 9 maddeler neden diğerlerinden farklı tutuluyor, tahmininiz nedir?
• Kritik nokta: Yanlış sınıflandırma, acil durumda yanlış müdahale yapılmasına neden olur.
• Ek bilgi: Sınıflandırma listesi ADR'nin en temel teknik dokümanıdır.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Görsel işaretlerin dil bariyerini aşan evrensel bir güvenlik dili olduğunu vurgulayın.
• Gerçek örnek: Elmas şeklindeki etiketlerin renk kodlarını (kırmızı=yanıcı, sarı=yükseltgen vb.) özetleyin.
• İnteraktif soru: Etiket silinmiş veya okunmaz hale gelmişse bir aracı yola çıkarmak doğru mudur?
• Kritik nokta: Etiketlerin sadece araçta değil, paketleme üzerinde de olması gerekir.
• Ek bilgi: Sağlık ve Güvenlik İşaretleri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Ayrıştırma kuralının sadece lojistik değil, depolama için de geçerli olduğunu belirtin.
• Gerçek örnek: Asit ve bazların neden aynı ortamda tutulmaması gerektiğini kimyasal reaksiyon mantığıyla açıklayın.
• İnteraktif soru: Eğer bir aracın yükleme listesinde birbirine uyumsuz iki madde varsa ne yapmalısınız?
• Kritik nokta: Yükleme planı, taşıma güvenliğinin teknik belgesidir.
• Ek bilgi: Uyumsuzluk tablolarını her zaman el altında bulundurun.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Tanıma sürecinin kazayı önlemedeki en kritik aşama olduğunu belirtin.
• Gerçek örnek: TMGD'nin işletmedeki rolünü ve sorumluluklarını kısaca özetleyin.
• İnteraktif soru: Bir sızıntı durumunda ilk müdahale ekibinin en çok ihtiyaç duyduğu bilgi nedir?
• Kritik nokta: Yazılı talimatların önemi, kaza anında sürücünün el kitabıdır.
• Ek bilgi: 6331 sayılı Kanun'un eğitim yükümlülüğü maddesini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Tehlikeli madde taşımacılığının neden özel uzmanlık gerektirdiğini vurgulayın.
• Gerçek örnek: ADR eğitimindeki pratik derslerin kazaları önlemedeki rolünü anlatın.
• İnteraktif soru: Katılımcılara ADR belgesinin neden uluslararası geçerliliği olduğunu sorun.
• Kritik nokta: Eğitimin sadece kağıt üzerinde değil, uygulama odaklı olması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 eksikliğinin operasyonu nasıl durdurabileceğini açıklayın.
• Gerçek örnek: Denetimlerde en çok hangi belgelerin eksik çıktığını belirtin.
• İnteraktif soru: Sürücülere araçlarında bulundurmaları gereken acil durum talimatlarını bilip bilmediklerini sorun.
• Kritik nokta: Belgelerin güncelliğinin (tarih kontrolü)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4.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8.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1.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3.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4.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5.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6.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8.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0.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1.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3.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4.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5.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6.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7.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8.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0.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1.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3.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4.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5.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6.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7.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8.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0.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1.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3.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4.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5.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6.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7.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8.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0.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1.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3.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4.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5.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6.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7.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8.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0.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1.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3.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4.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5.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6.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7.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8.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0.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1.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3.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4.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5.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6.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7.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8.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0.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1.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3.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4.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5.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6.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7.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8.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0.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1.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2.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3.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4.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5.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6.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7.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8.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0.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1.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2.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3.xml"/></Relationships>
</file>

<file path=ppt/slides/_rels/slide304.xml.rels><?xml version="1.0" encoding="UTF-8" standalone="yes"?>
<Relationships xmlns="http://schemas.openxmlformats.org/package/2006/relationships"><Relationship Id="rId1" Type="http://schemas.openxmlformats.org/officeDocument/2006/relationships/image" Target="../media/image-304-1.png"/><Relationship Id="rId2" Type="http://schemas.openxmlformats.org/officeDocument/2006/relationships/image" Target="../media/image-304-2.png"/><Relationship Id="rId3" Type="http://schemas.openxmlformats.org/officeDocument/2006/relationships/slideLayout" Target="../slideLayouts/slideLayout1.xml"/><Relationship Id="rId4" Type="http://schemas.openxmlformats.org/officeDocument/2006/relationships/notesSlide" Target="../notesSlides/notesSlide30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Lojistik ve Taşımacılık Sektörü</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Operasyon Öncesi Hazırlık ve Güvenlik Testleri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öncesi hazırlık, sadece makineyi değil çalışma ortamını da kapsamalıdır; zemin durumu, yaya yolları ve çevredeki diğer çalışanların güvenliği mutlaka önceden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Forkliftin korna, tepe lambası ve geri vites alarmı gibi uyarı sistemleri, operasyon öncesi test edilmelidir; bu ekipmanlar, lojistik depolarındaki kör noktalarda yayaları uyarmak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Lastiklerin hava basıncı ve diş derinliği, yükün dengeli taşınması için hayati bir faktördür; özellikle ağır yüklerde lastik arızası, aracın devrilmesine veya yükün dengesini kaybetmesine sebebiyet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kişisel koruyucu donanımlarını (reflektörlü yelek, iş ayakkabısı) eksiksiz kullanmalı; makinenin yük kapasitesini aşan herhangi bir işlem yapmaktan kesinlikle kaçınmalıdır.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ADR Eğitiminde Tazeleme ve Süreklilik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ADR sertifikalarının belirli bir geçerlilik süresi bulunmaktadır ve bu sürenin sonunda sertifikanın yenilenmesi için tazeleme eğitimlerine katılım zorunludur; bu süreç, ilgili İSG mevzuatı gereğince güncel güvenlik prosedürlerini ve mevzuat değişikliklerini öğrenmeyi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Sürücülerin tazeleme eğitimlerini sertifika süresi dolmadan tamamlamaları, yetkinliklerinin güncel kalması ve taşımacılık operasyonlarının kesintisiz devam etmesi için kritiktir; aksi takdirde belge geçerliliğini yitirir ve sürücü taşımacılık yapamaz.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Tazeleme eğitimleri, sürücülerin uzun süreli çalışma koşullarında unutabilecekleri güvenlik önlemlerini hatırlatmak ve acil durum müdahale becerilerini periyodik olarak canlı tutmak amacıyla tasarlanmış profesyonel bir gelişim sürecidir.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Sürücü Yetkinliği ve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ADR taşımacılığı yapan sürücüler, sadece aracı kullanmakla kalmayıp, yükleme ve boşaltma operasyonlarında da güvenli prosedürleri uygulamakla yükümlüdür; 6331 sayılı İş Sağlığı ve Güvenliği Kanunu gereğince, sürücünün her türlü risk faktörünü önceden görebilmesi beklenir.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Yetkin bir sürücü, taşıdığı maddenin fiziksel ve kimyasal özelliklerini, bu maddelerin diğer maddelerle etkileşimini ve kaza anında yapılması gereken ilk müdahaleleri eksiksiz bilmelidir; bu bilgi düzeyi, profesyonel sertifikasyonun temelini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Sürücünün teknik yetkinliği, sadece yasal zorunluluk değil, aynı zamanda lojistik operasyonlarında insan sağlığını, çevreyi ve kamu güvenliğini koruyan en temel bariyerdir.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ADR Denetimleri ve Yasal Yaptırımlar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madde taşımacılığında yapılan denetimler, ilgili İSG mevzuatı çerçevesinde yol kenarı kontrolleri ve işletme bazlı incelemeler olarak ikiye ayrılır; bu kontroller, sürücülerin ADR sertifikalarının geçerliliğini ve araç donanımlarının uygunluğunu doğrular.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Denetimlerde kural ihlali tespit edilmesi durumunda, sürücüye ve taşımacı firmaya ciddi idari para cezaları uygulanabildiği gibi, aracın trafikten men edilmesi veya operasyonun durdurulması gibi yaptırımlar da söz konusudur.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süreçleri, sürücünün yasal sorumluluklarını hatırlatmanın yanı sıra, taşımacılık sektöründe güvenlik kültürünün yerleşmesi ve standartların yükseltilmesi açısından kritik bir rol oynamaktadır.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Tehlikeli Madde Yönetimi: Genel Kurallar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madde taşımacılığında ambalajlama, sızıntıyı ve çevre kirliliğini önlemek amacıyla uluslararası standartlara uygun yapılmalıdır (Maddelerin ve Karışımların Sınıflandırılması, Etiketlenmesi ve Ambalajlanması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Etiketleme süreci, maddenin kimyasal özelliklerine ve tehlike sınıfına göre belirlenmeli; tüm uyarı işaretleri kolayca okunabilir ve silinmez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Gönderici, taşıyıcı ve alıcı, sevkiyat süresince gerekli tüm dokümantasyonun eksiksiz ve doğru hazırlanmasından müştereken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Ambalaj seçiminde, maddenin fiziksel ve kimyasal yapısıyla uyumlu, darbelere ve basınca dayanıklı malzemeler tercih edilerek kaza riski minimize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UN Onaylı Ambalaj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maddelerin taşınmasında kullanılan UN onaylı ambalajlar, uluslararası testlerden geçerek sertifikalandırılmış olmalı ve üzerlerinde ilgili standartları karşıladığını gösteren UN kodu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Ambalajların dayanıklılık testleri, maddenin tehlike sınıfına göre belirlenen düşürme, sızdırmazlık ve istifleme testlerini kapsamalıdır; test edilmemiş ambalajların kullanımı yasal olarak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UN kodları, ambalajın türünü, kapasitesini ve test edildiği maksimum basınç değerlerini belirterek, tehlikeli maddenin güvenli transferi için hayati bilgiler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Ambalajın periyodik kontrolü, hasar veya korozyon olup olmadığının incelenmesi ve uygun olmayan ambalajların derhal sistemden çıkarılması iş güvenliği açısından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Tehlikeli Madde Taşıma Evrakı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evrakı, sevkiyatın içeriği, tehlike sınıfları ve acil durum müdahale prosedürleri hakkında sürücüye ve denetim görevlilerine temel bilgileri sağlayan yasal bir belgedir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Evrak içerisinde, maddelerin doğru teknik isimleri, UN numaraları, tehlike sınıfları ve ambalaj grupları mutlaka yer almalı; eksik veya hatalı bilgiler ciddi lojistik kazalarına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 taşıma sırasında bu evrakı her an ulaşılabilir bir yerde tutmalı ve acil durum anında ilgili ekiplere sunarak doğru müdahalenin yapılmasını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taşıma evrakı uygulamaları yaygınlaşmakla birlikte, yasal zorunluluk gereği basılı kopyaların da araç içerisinde bulundurulması olası denetimlerde cezai yaptırımlardan kaçınmak için gereklidir.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İşaretleme ve Tehlike Etiketleri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madde taşıyan araçlar ve paketler, içerikteki maddenin risklerini yansıtan uluslararası kabul görmüş işaretler ve etiketlerle donatılmalıdır (Sağlık ve Güvenlik İşaretleri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rengi, şekli ve sembolü, acil durumlarda ekiplerin maddenin yanıcı, zehirli veya korozif olup olmadığını anında anlayabilmesi için standartlaştırılmıştır; bu işaretlerin değiştirilmesi veya kapatılması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üzerindeki turuncu plakalar ve tehlike levhaları, kazaya müdahale edecek ekiplerin doğru koruyucu ekipmanla yaklaşmasını sağlar, böylece ikincil kazaların önlenmesi hedeflenir.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Etiketler, taşıma süresince hava koşullarından etkilenmeyecek, solmayacak ve kolay düşmeyecek şekilde yüzeye sabitlenmeli, hasar gören etiketler derhal yenisiyle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Uygunluk Denetimi ve Sorumluluk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madde taşımacılığında tüm taraflar, ilgili yönetmeliklere uyumdan sorumludur; uygunsuzluk durumunda idari para cezaları ve operasyonel durdurma gibi yasal yaptırımlar uygulanmaktadır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iç denetimler, kullanılan ambalajların UN sertifikalarının güncelliğini ve taşıma evraklarının doğruluğunu kontrol etmek amacıyla periyodik olarak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 tehlikeli maddelerin özellikleri ve acil durum prosedürleri konusunda düzenli eğitimlere tabi tutulmalı, teorik bilgiler pratik tatbikatlarla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Uygunluk denetimleri sırasında tespit edilen eksiklikler, risk değerlendirmesi kapsamında analiz edilmeli ve kalıcı önlemler alınarak iş kazası ihtimali tamamen ortadan kaldırılmalıdır.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Taşıma İzin Belgeleri ve Güzergah Planlaması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maddelerin karayoluyla taşınmasında, 6331 sayılı İş Sağlığı ve Güvenliği Kanunu prensiplerine uygun olarak, taşıma öncesinde gerekli izin belgelerinin eksiksiz düzenlenmesi yasal bir zorunluluktur. Bu belgeler, taşınan maddenin tehlike sınıfına göre belirlenir ve aracın teknik uygunluğunu kanıtlar.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operasyonu başlamadan önce, aracın geçeceği güzergahın risk analizi yapılmalı ve olası kaza noktaları önceden belirlenmelidir. Güzergah planlaması, sürücülerin ve çevrenin güvenliğini en üst düzeyde tutacak şekilde, alternatif yollarla desteklenerek uzman ekiplerce hazırlanmalıdır.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süreçlerinde, taşıyıcı firmanın ADR (Tehlikeli Malların Karayolu ile Uluslararası Taşımacılığına İlişkin Anlaşma) sertifikasına sahip olması gerekmektedir. Eksik evrakla yapılan taşımalar hem ağır idari para cezalarına yol açar hem de ciddi iş kazası risklerini beraberinde getirir.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Tünel ve Yerleşim Yeri Kısıtlamaları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madde taşıyan araçlar için tünel kategorileri, ADR mevzuatına göre harflerle (A'dan E'ye kadar) sınıflandırılmıştır. E kategorisi tüneller, yanıcı ve patlayıcı maddeler için tamamen yasaklı olabilir; bu nedenle güzergah seçimi yapılırken tünel kodlarına mutlaka dikkat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Yoğun yerleşim bölgeleri, okul çevreleri ve hastane yakınları gibi hassas alanlarda, tehlikeli madde taşıyan araçların geçişi belirli saat dilimleriyle sınırlandırılmıştır. Bu kısıtlamalar, olası bir sızıntı veya kaza anında etkilenen nüfusu minimize etmek amacıyla yerel yönetimler tarafından belirlenmektedir.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Sürücüler, güzergah üzerinde bulunan kısıtlayıcı levhaları takip etmekle yükümlüdür. İlgili İSG mevzuatı gereği, tünel girişlerinde ve yerleşim yeri sınırlarında duraklama yapılması yasaktır; araçların kısıtlamalara uygun olarak transit geçiş yapması operasyonel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Arıza Yönetimi ve Güvenli Müdahale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Makinede bir arıza tespit edildiğinde, ilk adım arızalı ekipmanı derhal trafikten çekmek ve üzerine 'Arızalıdır, Kullanmayınız' yazılı bir uyarı levhası asarak bölgeyi izole etmektir.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Arızalı bir makineyi kullanmaya devam etmek, yasal sorumluluk doğurur ve kazalara davetiye çıkarır; operatör, arızayı derhal İSG birimine veya bakım departmanına yazılı olarak bildirmekle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yetkili olmadıkları sürece makineye müdahale etmemeli; basit görünen arızalar dahi uzman teknik personelin kontrolünde, enerji kesilerek ve gerekli kilitleme (LOTO) prosedürleri uygulanarak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 yönetimi, işin sürekliliğinden daha önemlidir; güvenli olmayan bir ekipmanla çalışmak, 6331 sayılı Kanun kapsamında işverenin ve çalışanın güvenliğini tehlikeye atan bir durumdur.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Güzergah Seçimi ve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Güzergah seçimi, sadece mesafeye göre değil, yolun fiziksel yapısı ve trafik yoğunluğu dikkate alınarak yapılmalıdır. 6331 sayılı İş Sağlığı ve Güvenliği Kanunu kapsamında, işveren işyerindeki riskleri yönetmekle yükümlüdür; bu kapsamda taşıma rotasındaki riskler de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Eğimli yollar, keskin virajlar ve yol çalışmaları, tehlikeli madde taşıyan araçlar için devrilme veya sızıntı riskini artırır. Bu nedenle, güzergah üzerinde acil durum toplanma alanları ve müdahale noktaları belirlenmiş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Güzergah planlamasında alternatif yolların bulunması, olası bir kaza veya yol kapanması durumunda operasyonun güvenli bir şekilde yönlendirilmesini sağlar. Sürücülerin güzergah dışına çıkması kesinlikle yasaktır; sadece zorunlu durumlarda (acil durumlar) değişiklik yapılabilir ve bu durum derhal yönetime bildirilmelidir.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Taşıma Süresi ve Operasyonel Planlama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süresi, sürücülerin yorgunluk seviyeleri ve aracın teknik sınırlamaları göz önünde bulundurularak planlanmalıdır. Karayolu Taşıma Yönetmeliği ve AETR/takograf mevzuatı gereği, sürücülerin dinlenme sürelerine riayet edilmesi, iş kazalarının önlenmesi için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taşımalarda, sürücü değişim noktaları ve güvenli park alanları güzergah planına dahil edilmelidir. Belirlenen sürelerin aşılması, dikkat dağınıklığına ve tepki süresinin uzamasına neden olarak kaza riskini ciddi oranda artırır; bu yüzden operasyonel planlama esnek değil, disiplinli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Zaman baskısı oluşturan teslimat hedefleri, sürücüleri hızlı sürmeye zorlamamalıdır. Güvenli varış, zamanında varıştan daha öncelikli kabul edilmelidir. Operasyonel planlamada her zaman için öngörülemeyen durumlar (hava koşulları, trafik) için %15-20 oranında zaman payı bırakılmalıdır.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Yasal Bildirim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operasyonlarına ait tüm kayıtlar, ilgili İSG mevzuatı ve lojistik standartları gereği düzenli olarak tutulmalı ve arşivlenmelidir. Bu kayıtlar, kaza veya denetim anında yasal dayanak oluşturarak firmanın yükümlülüklerini yerine getirdiğini ispat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izin belgeleri, güzergah planları, sürücü eğitim kayıtları ve araç bakım raporları en az 5 yıl süreyle saklanmalıdır. Elektronik kayıt sistemleri, bu bilgilerin doğruluğunu ve erişilebilirliğini artırarak denetim süreçlerini kolaylaştırır; ancak kağıt ortamındaki imzalı belgelerin de orijinalleri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Herhangi bir kaza veya ramak kala olayı durumunda, olay bildirim formu doldurularak yasal süreler içerisinde ilgili kurumlara iletilmelidir. Bildirimlerin eksik veya hatalı yapılması, kazanın hukuki sonuçlarını ağırlaştırabilir ve idari yaptırımlara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Kartlarının Önemi ve İşlevi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Tremcard, tehlikeli madde taşımacılığında kaza anında yapılacak ilk müdahaleyi belirleyen kritik bir belgedir; sürücüye ve acil durum ekiplerine taşınan yükün riskleri ve alınması gereken önlemler konusunda rehberlik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ve ADR mevzuatı uyarınca, kaza anında kartta belirtilen talimatlara uyulması zorunludur; bu talimatlar, kazanın etkilerini sınırlamak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Kartın içeriği, taşınan maddenin kimyasal özelliklerine, parlama noktasına ve toksik etkilerine göre özel olarak hazırlanmıştır; bu nedenle her yük için doğru kartın seçilmesi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kartı, sadece bir belge değil, kaza anında karar verme sürecini hızlandıran ve can güvenliğini koruyan teknik bir kılavuzdur.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Taşıma Sırasında Belge Bulundurma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ADR kuralları gereğince acil durum kartı, taşınan tehlikeli maddelerin türüne uygun şekilde hazırlanmalı ve araçta her an erişilebilir bir konumda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Sürücünün, aracı terk etmesi gerektiği durumlar da dahil olmak üzere, bu belgeye hızlıca ulaşabilmesi yasal bir gerekliliktir; eksik veya yanlış belge bulundurulması durumunda ağır idari yaptırımlar uygulanabilir.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Belgelerin araçta, sürücü koltuğunun yakınında veya özel dosyalama alanlarında tutulması, denetimler sırasında hem yasal uyumu sağlar hem de kaza anında vakit kaybını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belgenin araçta bulunduğunu düzenli olarak kontrol etmeli ve sürücünün bu belgeyi nerede bulacağını bildiğinden emin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Kaza Anında İlk Müdahale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kartı, kaza anında sürücünün yapması gerekenleri (motorun durdurulması, çevrenin uyarılması, yardım çağrısı) adım adım açıklar; tehlikeli maddenin özelliklerine göre özel koruma yöntemlerini belirtir.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sırasında kişisel koruyucu donanımların (KKD) eksiksiz kullanımı, kartta yer alan talimatlar doğrultusunda gerçekleştirilmeli ve riskler minimize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Sürücüler, kartta belirtilen yangın söndürme, sızıntı önleme ve ilk yardım prosedürlerine sıkı sıkıya bağlı kalmalı; kendi güvenliklerini tehlikeye atacak kontrolsüz müdahalelerden kaçınmalıdır.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kapsamında, acil durum kartında belirtilen sağlık risklerine göre müdahale ekiplerine doğru bilgi verilmesi, kazazedenin hayatını kurtarabilir.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Belgeye Erişim ve Bilgilendirme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kartı, sürücü kabininde, dışarıdan gelen acil durum ekiplerinin rahatlıkla görebileceği veya sürücünün kaza anında hemen alabileceği bir yerde muhafaza edilmelidir; belgenin kilitli veya ulaşılması zor bir alanda saklanması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ekipleri olay yerine ulaştığında, bu kartı ilk olarak talep edeceklerdir; bu nedenle belgenin temiz, okunaklı ve hasar görmemiş olması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gereğince, acil durumlarda bilginin hızlıca paylaşılması esastır; acil durum kartı, olay yerine gelen itfaiye veya ambulans ekiplerine rehberlik edecek en temel kaynaktır.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Sürücüler, belgenin yerini ve içeriğini acil durum ekiplerine bildirmekle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Dokümantasyonun Güncelliği ve Takibi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Taşınan tehlikeli maddenin değişmesi durumunda, acil durum kartı da yeni maddenin özelliklerine göre güncellenmeli ve araçtaki eski kart ile mutlaka değiştirilmelidir; mevzuata uygun olmayan güncel olmayan belgeler, kaza anında yanlış müdahaleye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taşınan tüm yüklerin risk analizlerini yaparak kartların doğruluğunu periyodik olarak kontrol etmeli ve sürücüyü güncel talimatlar konusunda düzenli olarak eğitmelidir.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Maddelerin Karayoluyla Taşınması Hakkında Yönetmelik (ADR) ve 6331 sayılı İş Sağlığı ve Güvenliği Kanunu kapsamında, işveren tüm dokümantasyonun güncelliğinden ve doğruluğundan sorumludur; hatalı bilgi, işletme için hukuki ve idari riskler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Sürücüler, araçtaki belgelerin güncel olmadığını fark ettiklerinde derhal yöneticilerini bilgilendirmeli ve güncel doküman sağlanana kadar taşımaya başlamamalıdır.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Sızıntı ve Dökülme Durumunda Acil Eylem Planı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tehlikeli madde taşımacılığında her türlü sızıntı ve dökülme için yazılı bir acil eylem planı oluşturulmalıdır. Bu plan, potansiyel riskleri ve bunlara karşı alınacak önleyici tedbirleri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Planın etkinliği, belirli aralıklarla yapılacak tatbikatlarla test edilmelidir; tatbikatlar, çalışanların acil durumda soğukkanlı hareket etmelerini ve görev tanımlarına uygun davranmalarını sağlar. Tatbikat sonuçları raporlanmalı ve eksiklikler plan üzerinde revize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ekipleri (söndürme, kurtarma, koruma, ilkyardım) önceden belirlenmeli ve bu ekiplere düzenli eğitimler verilmelidir. Ekipler, kaza anında kendi görev alanlarına göre hareket ederek karmaşayı önlemeli ve müdahale sürecini hızlandırmalıdır.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eylem planı, sadece kaza anını değil, kaza öncesi hazırlık ve kaza sonrası iyileştirme süreçlerini de kapsamalıdır. Planın bir kopyası, tüm çalışanların kolayca ulaşabileceği yerlerde bulundurulmalı ve güncelliği periyodik olarak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Kaza Alanında İzolasyon ve Güvenlik Bölgesi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 tehlikeli madde kazası meydana geldiğinde, ilk müdahale adımı kaza alanının izolasyonudur; bu işlem, kazanın etkilerinin genişlemesini engellemek için hayati öneme sahiptir. Güvenli bölge oluşturulurken rüzgar yönü ve maddenin kimyasal özellikleri mutlaka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 sahasına yetkisiz kişilerin girişi kesinlikle yasaklanmalı ve alan uygun ikaz levhaları veya şeritlerle sınırlandırılmalıdır. İzolasyon süreci, çevreye yayılabilecek zehirli gazların veya sıvıların etkisini sınırlayarak, çalışanların ve çevrenin zarar görmesini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sırasında trafik akışı durdurulmalı ve kaza bölgesine giriş-çıkışlar sadece eğitimli müdahale personeli tarafından kontrol edilmelidir. Bu sırada kullanılacak bariyerler, maddenin türüne göre (yanıcı, patlayıcı, korozif) uygun malzemeden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İzolasyonun sürekliliği, AFAD veya diğer resmi ekipler olay yerine ulaşana kadar korunmalıdır. Güvenlik bölgesi, kaza türüne göre genişletilebilir veya daraltılabilir; bu karar, kaza anındaki risk değerlendirmesine göre yetkili acil durum sorumlusu tarafından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Kayıtlarının Yasal Önemi ve Takibi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kayıtları, iş kazası veya meslek hastalığı durumunda işvereni ve operatörü koruyan en önemli yasal kanıt niteliğindedir; bu kayıtlar, güvenli çalışma için tüm tedbirlerin alındığını ispatlar.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 ve günlük arıza bildirimleri, dijital veya yazılı bir veri tabanında saklanmalı; bu veriler, makinenin güvenli ömrünü belirlemek için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bakım dosyaları iş yerinde denetime hazır tutulmalıdır; eksik kayıtlar, iş kazası sonrası yapılan incelemelerde işverenin kusurlu bulunmasına ve ağır tazminatlara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süreci, sadece bir bürokrasi değil, güvenli bir çalışma ortamının sürdürülebilirliğini sağlayan teknik bir takip sistemidir; operatörden yöneticiye kadar herkes bu sürece sadık kalmalıdır.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Bildirim Süreçleri ve Yasal Yükümlülükler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işyerinde meydana gelen her türlü kaza anında ve usulüne uygun şekilde bildirilmelidir. Bildirim süreci, kazanın boyutunu ve müdahale gereksinimini ilgili makamlara aktarmak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öncelikle işyerindeki acil durum sorumlusuna ve İSG birimine yapılmalıdır; ardından kazanın niteliğine göre AFAD, itfaiye veya sağlık birimlerine anında bilgi verilmelidir. Eksik veya yanlış bildirim, müdahale süresini uzatarak kayıpların artmasına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yapılırken kazanın yeri, maddenin türü, etkilenen kişi sayısı ve mevcut durum hakkında net bilgiler verilmelidir. Bu bilgiler, müdahale ekiplerinin olay yerine uygun ekipman ve hazırlıkla gelmesini sağlar; doğru bilgi, hayat kurtarır.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 sonrası yasal bildirimler, ilgili mevzuata göre belirlenen süreler içerisinde yapılmalıdır; bu süreçlerin takibi, işverenin hukuki sorumluluğu altındadır. Bildirimlerin kayıt altına alınması, gelecekteki benzer olayların önlenmesi adına analiz süreçlerinde kullanılır.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Müdahale Kiti Kullanımı ve Ekipman Uyumu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madde sızıntılarına müdahale etmek için kullanılan dökülme kitleri, sızıntının kaynağında durdurulmasını ve yayılmasının önlenmesini sağlayan özel ekipmanlardır. Kit içeriği, taşınan maddenin türüne uygun olarak seçilmeli ve düzenli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Kitlerde bulunan absorbanlar, sızıntıyı emerek çevreye yayılmasını engeller; kullanılmış absorbanlar ise tehlikeli atık sınıfına girdiği için mevzuata uygun şekilde bertaraf edilmelidir. Müdahale kiti kullanımı, sadece eğitimli personel tarafından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kitiyle birlikte kullanılacak kişisel koruyucu donanımlar (KKD), dökülen maddenin kimyasal özelliklerine uygun (eldiven, gözlük, maske) seçilmelidir. Yanlış KKD kullanımı, müdahale edeni kazanın bir parçası haline getirebilir.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periyodik bakımı ve eksilen parçaların tamamlanması, acil durum anında işlevselliği sağlar. Müdahale kitleri, sızıntı riski olan bölgelere yakın yerlerde depolanmalı ve kitlerin yerleri herkes tarafından bilinmelidir.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112 ve AFAD Koordinasyonunda İlkyardım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 anında yaralanma olması durumunda, İlkyardım Yönetmeliği esaslarına göre hareket edilmelidir. 112 acil çağrı merkezi aranarak profesyonel sağlık yardımı istenmeli ve ekipler gelene kadar temel ilkyardım uygulamaları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AFAD ekipleri olay yerine ulaştığında, işyeri yetkilileri tarafından olay hakkında detaylı bilgi verilerek rehberlik edilmelidir. Ekiplerin yönlendirilmesi, müdahale başarısını artırır ve gereksiz zaman kayıplarının önüne geçer; bu koordinasyon, acil durum yönetiminin temelidir.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müdahalesi sırasında, müdahale eden kişinin kendi güvenliğini tehlikeye atmaması esastır; güvenli olmayan bir ortamda ilkyardım yapılamaz. Yaralıların durumu, profesyonel ekipler gelene kadar sürekli gözlemlenmelidir.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çıkışları ve tahliye yolları, 112 ve AFAD ekiplerinin kolayca erişebileceği şekilde açık tutulmalıdır. Tahliye planı, yaralıların taşınması sırasında en hızlı ve güvenli rotayı kullanacak şekilde düzenlenmelidir; bu rotalar üzerinde herhangi bir engel bulunmamalıdır.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Defansif Sürüş ve Kaza Önleme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Defansif sürüş, diğer sürücülerin hatalı davranışlarını önceden sezerek kazalardan kaçınmayı sağlayan proaktif bir sürüş disiplinidir; 6331 sayılı İş Sağlığı ve Güvenliği Kanunu kapsamında işverenin çalışanlarına güvenli çalışma ortamı sağlama yükümlülüğünün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yaklaşım, aracın kontrolünü her an korumayı ve çevredeki risk faktörlerini sürekli analiz etmeyi gerektirir; sürücünün kendi güvenliğinin yanı sıra diğer yol kullanıcılarının güvenliğini de gözetmesi temel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 önleme stratejileri; aracın mekanik periyodik bakımlarının zamanında yapılması, sürücünün eğitimlerle sürekli güncel tutulması ve riskli durumların önceden tespit edilerek aksiyon alınması süreçlerini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Sürücüler, yorgunluk ve stres gibi kişisel riskleri yöneterek sürüş güvenliğini riske atacak faktörleri minimize etmelidir; bu durum hem yasal mevzuata uyum hem de operasyonel verimlilik için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Takip Mesafesi ve Güvenli Duruş</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Takip mesafesi, önünüzdeki aracın aniden durması durumunda güvenli şekilde durmanızı sağlayan en temel güvenlik kuralıdır; kuru zeminlerde 2 saniye kuralı uygulanmalı, olumsuz hava koşullarında bu süre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Takip mesafesinin korunması, sürücüye tepki süresi kazandırır ve ani frenlemelerden kaynaklanan zincirleme trafik kazalarının önlenmesinde hayati rol oynar; lojistik araçları ağır tonajlı oldukları için duruş mesafeleri binek araçlara göre daha uzundur.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ticari araç sürücülerinin araç dinamiklerine ve taşıdıkları yükün ağırlık merkezine göre takip mesafesini ayarlamaları, iş güvenliği açısından zorunlu bir uygulama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Sürücüler, takip mesafesini belirlerken aracın hızı, yol yüzeyinin durumu ve yükün ağırlığı gibi değişkenleri sürekli gözden geçirerek gerekli güncellemeleri yapmalı ve riskleri minimize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Öngörü ve Durumsal Farkındalık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Öngörü, sürücünün yol üzerindeki muhtemel tehlikeleri kaza gerçekleşmeden önce sezme yeteneğidir; bu yetenek, sürekli çevre taraması yapılarak ve dikkatin yola odaklanmasıyla geliştirilir.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 kör noktaları düzenli olarak kontrol etmeli ve diğer sürücülerin hatalı manevra yapabileceğini varsayarak her zaman bir B planı hazırlamalıdır; bu durum sürüş güvenliğinde proaktif koruma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Durumsal farkındalık, sürücünün araç içi ve araç dışı tüm dinamikleri (hava durumu, yol çalışması, trafik yoğunluğu) anlık olarak takip etmesini gerektirir; bu, iş güvenliği süreçlerinin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sürücülerin çevresel faktörleri analiz etme yetkinliğine sahip olmasını bekler; bu yetkinlik, kaza oranlarını düşüren en önemli savunma mekanizmalarından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Hız Uyumu ve Yol Koşulları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Hız uyumu, yasal hız sınırlarına uymanın ötesinde, yol, hava ve yük durumuna göre hızı optimize etmektir; yüksek hız, duruş mesafesini katlayarak artırır ve kaza anındaki darbe şiddetini yükseltir.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Sürücüler, özellikle virajlarda, eğimli yollarda veya düşük görüş mesafesinde hızlarını, aracın kontrolünü kaybetmeyecekleri seviyeye düşürmelidir; bu, lojistik operasyonlarda iş kazası riskini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işveren ve sürücü, aracın hızının güvenli sınırlar içerisinde kalmasını sağlamakla yükümlüdür; hız limitlerini aşmak, kurumun güvenlik politikasının ihlalidir.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Sürücüler, hız göstergesini takip etmenin yanı sıra yolun fiziksel yapısını da okuyarak güvenli hızı belirlemeli ve operasyonel teslimat süreleri baskısı altında güvenlikten taviz vermemelidir.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Dikkat Dağıtıcı Unsurlar ve Sürüş Odaklanması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Dikkat dağıtıcı unsurlar (cep telefonu, navigasyon cihazları, yorgunluk, aşırı stres) kazaların en yaygın nedenlerinden biridir; sürüş sırasında dikkatin bölünmesi, saniyeler içinde tepki süresini yok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 araç kullanırken cep telefonu kullanımından kesinlikle kaçınmalı ve araç içi eğlence sistemlerini sürüş öncesinde düzenlemelidir; bu, iş güvenliği protokollerinin temel kurallarından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kapsamında, sürücülerin çalışma ve dinlenme sürelerine riayet etmeleri, yorgunluğa bağlı dikkat dağınıklığını önlemek için zorunludur; yorgun sürücü, dikkatsiz sürücü demektir.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Sürücüler, bilişsel dikkatlerini tamamen trafiğe vermeli ve duygusal durumlarını sürüşe yansıtmamalıdır; güvenli sürüş, hem zihinsel hem de fiziksel olarak tam bir odaklanma süreci gerektirir.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Araç Günlük Kontrol ve Lastik Bakımının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Araçların günlük kontrolü, yola çıkmadan önce teknik aksaklıkların belirlenmesi için kritik bir önlemdir; 6331 sayılı İş Sağlığı ve Güvenliği Kanunu kapsamında işveren, ekipmanların güvenli kullanımını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Lastik bakımı, aracın yol tutuşunu, fren mesafesini ve yakıt verimliliğini doğrudan etkileyen en önemli unsurdur; bakımsız lastikler kaza riskini önemli ölçüde artırarak lojistik operasyonlarını tehlikeye atar.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kontroller, sadece yasal bir zorunluluk değil, aynı zamanda sürücü ve diğer yol kullanıcılarının yaşamını koruyan bir güvenlik kültürüdür; bu kontrollerin alışkanlık haline getirilmesi profesyonel standartların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Araçlarda periyodik bakımların yanı sıra günlük kontrollerin yapılması, beklenmedik arızaların yolda meydana gelmesini engeller ve uzun vadede işletme maliyetlerini düşürerek araç ömrünü uzatır.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Fren, Far ve Lastik Teknik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Fren sistemi kontrolünde, pedal boşluğu ve fren sıvısı seviyesi dikkatle incelenmelidir; frenlerdeki herhangi bir zayıflık veya ses, aracın acil durumlarda durma kabiliyetini ciddi şekilde kısıtlar.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 ve aydınlatma sistemi, gece sürüşlerinde ve kötü hava koşullarında görünürlüğü sağlamak için kritik öneme sahiptir; sinyal lambalarının ve stop lambalarının çalışır durumda olması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Lastiklerin genel durumu, yüzeyde kesik, yarık veya yabancı cisim olup olmadığı açısından gözle kontrol edilmelidir; bu tür hasarlar lastiğin aniden patlamasına veya seyir halinde parçalanmasına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kontroller sırasında sileceklerin, aynaların ve korna sisteminin de çalışır olması, sürücünün çevresel faktörleri algılaması ve diğer araçlarla iletişim kurması için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Kapasitesi ve Güvenli Yükleme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forkliftin ve istif makinesinin üretici tarafından belirlenmiş bir maksimum kaldırma kapasitesi mevcuttur; bu kapasitenin aşılması makinenin dengesini bozar ve ciddi iş kazalarına davetiye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taşınacak yükün ağırlığı, boyutu ve şekli, çalışanın güvenliği ve ekipman kapasitesi ile uyumlu olmalıdır; operatör, yükü kaldırmadan önce makine etiketini mutlaka kontrol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yükleme için yükün çatallara tam oturması ve yük merkezinin mümkün olduğunca makineye yakın konumlandırılması gerekir; dengesiz veya kayan yükler, makinenin devrilme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yük taşıma sırasında yükü mümkün olduğunca alçak seviyede tutmalı ve ani manevralardan kaçınmalıdır; bu kurallar, 6331 sayılı İş Sağlığı ve Güvenliği Kanunu kapsamında işverenin çalışanları koruma yükümlülüğünün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Kullanım Öncesi Kontroller ve Sürücü Sorumluluğu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Sürücüler, aracı teslim almadan önce günlük kontrol prosedürlerini uygulamakla yükümlüdür; bu kontroller, 6331 sayılı İş Sağlığı ve Güvenliği Kanunu çerçevesinde güvenli çalışma ortamı oluşturmanın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kullanım öncesi kontroller, sürücülerin araçtaki arızaları önceden fark etmelerini sağlayarak, yolda karşılaşılabilecek riskleri minimize eder; bu süreç, profesyonel sürücülüğün temel bir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sırasında tespit edilen herhangi bir teknik aksaklık, vakit kaybetmeden ilgili birimlere rapor edilmeli ve araç arıza giderilene kadar trafiğe çıkarılmamalıdır; bu yaklaşım, iş kazalarının önlenmesinde kritik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Sürücülerin araç üzerindeki hakimiyeti, yapılan kontrollerle doğru orantılıdır; araç güvenliği, sürücünün teknik donanımı ve aracı tanıma düzeyi ile doğrudan ilişkilidir.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Lastik Basıncı ve Diş Derinliği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Lastik basınçları, üretici firma tarafından belirlenen değerlere uygun olmalıdır; düşük basınç lastiğin ısınmasına ve ömrünün kısalmasına yol açarken, yüksek basınç yol tutuşunu zayıflatarak sürüş güvenliğini tehlikeye atar.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Diş derinliği kontrolü, ıslak zeminlerde suyun tahliye edilmesini sağlayarak kızaklamayı önler; yasal sınırın altında kalan diş derinliğine sahip lastikler, kaza riskini ciddi oranda yükseltir.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Lastiklerin diş derinlikleri kumpas veya özel ölçüm cihazları ile düzenli olarak kontrol edilmeli, aşınma belirtileri gösteren lastikler zamanında değiştirilmelidir; güvenlikten ödün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Mevsimsel lastik kullanımı, iklim koşullarına uygun sürüş güvenliği için zorunludur; kış aylarında kış lastiği kullanmak, yol güvenliği açısından yasal ve teknik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Kontrol Formlarının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araç kontrol formları, yapılan kontrollerin yazılı bir kanıtı olarak saklanmalıdır; bu formlar, yasal denetimlerde ve olası bir kaza durumunda işverenin sorumluluğunu belgeleyen önemli dokümanlardır.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süreci, aracın bakım geçmişinin izlenmesini sağlar ve periyodik bakım zamanlarının kaçırılmasını önler; dijital veya kağıt ortamında tutulan kayıtlar, işyeri güvenlik yönetim sisteminin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Formlar, sürücü tarafından imzalanmalı ve birim amiri tarafından onaylanmalıdır; bu hiyerarşik denetim, kontrollerin ciddiyetle yapıldığını ve sorumluluğun paylaşıldığını gösteren bir uygulamadır.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formlarındaki süreklilik, aracın güvenli kullanımını garanti altına alır; eksik veya hatalı doldurulan formlar, denetimlerde işyeri için yasal riskler oluşturabilir ve ciddiye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Yorgunluk Yönetimi ve Dinlenme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çalışanların fiziksel ve zihinsel yorgunluğunu önleyecek çalışma düzenlemelerini yapmakla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Yorgunluk, sürücünün dikkatini ve tepki süresini doğrudan olumsuz etkileyerek kaza riskini ciddi oranda artırır; bu nedenle iş yükü dengeli bir şekilde dağıtılmalıdır.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Dinlenme süreleri, yasal sınırların altına düşmemeli ve çalışanların vardiya sonrasında tam olarak toparlanmalarına olanak tanıyacak şekilde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yorgunluğun iş güvenliği üzerindeki etkilerini periyodik olarak değerlendirmeli ve risk değerlendirmesi raporlarına bu yöndeki tedbirleri eklemelidir.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Uyku Düzeni ve Sürüş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Uyku eksikliği, sürücülerin tepki süresini alkollü araç kullanmaya benzer şekilde olumsuz etkiler; bu durum ciddi bir güvenlik riski oluşturmaktadır.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Sürücülerin yeterli ve kaliteli uyku alması için vardiya planları, biyolojik saat (sirkadiyen ritim) dikkate alınarak hazırlanmalı ve kesintisiz uyku süreleri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vardiyasında çalışan sürücülerin uyku kalitesini artırmak amacıyla işveren, gürültüsüz dinlenme alanları sağlamalı ve vardiya geçişlerini optimize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Uyku apnesi veya kronik uyku bozukluğu gibi sağlık sorunları olan sürücülerin, hekim raporu doğrultusunda uygun görevlere atanması, yasal ve etik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Mola Süreleri ve Yasal Zorunluluklar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Postalar Halinde İşçi Çalıştırılarak Yürütülen İşlerde Çalışmalara İlişkin Özel Usul ve Esaslar Hakkında Yönetmelik gereği, çalışma süreleri içinde mola verilmesi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yol şoförleri için belirlenen periyodik molalar, sadece bir hak değil, kaza önleyici teknik bir gerekliliktir; mola süreleri mevzuata uygun şekilde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esnasında sürücünün araçtan inmesi, temiz hava alması ve hafif fiziksel aktiviteler yapması, zihinsel yenilenme için oldukça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kayıtlarının eksiksiz tutulması ve dijital takograf verileriyle uyumlu olması, hem yasal denetimlerde hem de kurum içi güvenlik denetimlerinde temel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Vardiyalı Çalışma ve Yorgunluk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Vardiyalı sistemlerde sürekli gece çalışması veya düzensiz vardiya değişimleri, yorgunluğu artırarak bu durumun kronikleşmesine neden olabilmektedir.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vardiya değişimlerini çalışan biyolojisini en az etkileyecek şekilde planlamalı ve gece çalışmalarında sağlık gözetimini periyodik olarak gerçekleştirmelidir (6331 sayılı Kanun).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vardiya değişimlerine uyum sağlayabilmesi için yeterli dinlenme süresi (yasal izin günleri) titizlikle uygulanmalı ve ihlal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Vardiya değişimlerinde yaşanabilecek iletişim kopukluklarının kaza riskini artırabileceği unutulmamalı, devir teslim süreçlerinde güvenlik kontrolleri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Yorgunluk İzleme ve Raporlama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Yorgunluk yönetimi, kuralların belirlenmesi kadar bu kurallara uyumun sürekli izlenmesi ve verilerin analiz edilmesiyle başarılı olabilmektedir.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takograf verileri ve sürücü günlükleri, yorgunluk yönetiminde temel kontrol araçlarıdır; bu kayıtların doğruluğu sürüş güvenliği için hayatidir.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Sürücülerin yorgunluk belirtileri göstermesi durumunda, bu durumun çekinmeden raporlanması teşvik edilmeli ve gerekli dinlenme/görev değişikliği süreçleri ivedilikle işletilmelidir.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güvenliği kültürü içerisinde, yorgun olan bir çalışanın araç kullanmasının engellenmesi bir ceza değil, bir güvenlik önlemi olarak kabul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Dijital Takograf ve Sürüş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takograf, ticari araçlarda sürücülerin sürüş, dinlenme ve çalışma sürelerini otomatik olarak kaydeden elektronik bir cihazdır. 6331 sayılı İş Sağlığı ve Güvenliği Kanunu kapsamında, yorgunluğa bağlı iş kazalarının önlenmesi amacıyla bu cihazların aktif ve doğru kullanımı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Sürücüler, araca bindiklerinde kendi kişisel kartlarını cihaza yerleştirerek tüm operasyonel süreci başlatmakla yükümlüdür. Cihaz, aracın hızını, kat edilen mesafeyi ve sürücünün çalışma durumunu dijital olarak depolayarak denetimlere hazır hale getirir.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Yasal Sürüş Süreleri ve Mola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toplam sürüş süresi 9 saati aşamaz; bu süre haftada en fazla iki kez 10 saate kadar çıkarılabilir. Her 4,5 saatlik sürüşten sonra sürücünün en az 45 dakika kesintisiz mola vermesi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Kesintisiz mola süresi, 15 ve 30 dakikalık iki ayrı bölüm halinde de kullanılabilir; ancak 30 dakikalık bölüm molanın sonunda gelmelidir. Bu süreler, sürücünün dikkat dağınıklığını önlemek ve kaza riskini minimuma indirmek amacıyla titizlikle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Diyagramı ve Kapasite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diyagramı, forkliftin farklı yüksekliklerde ve yük merkez mesafelerinde ne kadar ağırlık kaldırabileceğini gösteren teknik bir tablodur; operatör bu diyagramı okumayı 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merkezi, yükün ağırlık merkezinden çatalların dikey kısmına olan yatay mesafedir; yükseklik arttıkça veya yük merkezi çatallardan uzaklaştıkça makinenin kaldırabileceği maksimum ağırlık düşer.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her operasyon öncesinde yükün ağırlığını ve boyutlarını göz önünde bulundurarak, ilgili yük diyagramına göre makinenin uygunluğunu doğrulamalıdır; diyagram dışı yükleme, ekipman arızasına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tüm istifleme ekipmanlarının teknik özellikleri ve yük diyagramları operatörlerin kolayca görebileceği bir noktada bulunmalı; ekipmanlar periyodik kontrollerden geçirilerek onaylanmalıdır.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Veri Kaydı ve Saklama Yükümlülükleri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takograf verileri, sürücü kartında 28 gün ve araç ünitesinde en az 365 gün boyunca dijital olarak saklanmaktadır. İşverenler, bu verileri düzenli aralıklarla indirerek en az 5 yıl süreyle arşivlemekle hukuken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Verilerin kasten silinmesi, değiştirilmesi veya cihazın dışarıdan bir müdahale ile devre dışı bırakılması ağır idari yaptırımlara ve hukuki sorumluluklara yol açar. Kayıtlı verilerin doğruluğu, olası bir kaza sonrası kusur tespiti için en önemli delil niteliğindedir.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Sürüş Süresi İhlalleri ve Sonuçları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Sürüş sürelerinin aşılması veya dinlenme sürelerine uyulmaması, ilgili trafik mevzuatı gereği ciddi bir ihlal olarak kabul edilir. İhlaller, idari para cezalarının yanı sıra sürücü belgelerinin geçici olarak geri alınmasına ve araçların trafikten men edilmesine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sürücülerin çalışma programlarını takograf verilerine göre düzenlemekten sorumludur. Sürücüyü sürüş süresi sınırlarını aşmaya zorlamak veya bu ihlallere göz yummak, işverenin gözetme borcunu ihlal etmesi anlamına gelir ve büyük tazminat riskleri doğurur.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Denetim Süreçleri ve Sürücü Sorumluluğu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Yol kenarı denetimlerinde trafik ekipleri, takograf cihazından anlık çıktı alarak veya dijital veri indirerek geçmişe dönük kontroller yapar. Sürücüler, denetim sırasında kartlarını ve cihaz kullanımına dair gerekli belgeleri ibraz 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arızalı olması veya mühürlerinin kırık olması durumunda sürücü, durumu derhal işverene bildirmeli ve en yakın servise başvurmalıdır. Denetimlerde tespit edilen usulsüzlükler, hem sürücü hem de araç sahibi için doğrudan cezai işlem gerektirir.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Kötü Hava Koşullarında Güvenli Sürüş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Kötü hava koşullarında sürüş yaparken takip mesafesini normalden en az iki katına çıkarmak, ani frenleme ve manevralardan kaçınmak hayati önem taşır; 6331 sayılı İş Sağlığı ve Güvenliği Kanunu uyarınca işveren, çalışanların güvenli çalışma ortamını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Defansif sürüş tekniklerini uygulamak, diğer sürücülerin hatalarını öngörmenizi ve riskli durumlardan erken kaçınmanızı sağlar; özellikle kaygan zeminlerde direksiyon hakimiyetini korumak için yumuşak hareketler sergilemek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Sürüş sırasında araç üzerindeki tüm kontrolleri titizlikle yapmak, yoldaki olası buzlanma veya su birikintisi gibi tehlikelere karşı hazırlıklı olmanıza yardımcı olur; güvenlik, hızdan her zaman daha öncelikli bir hedeftir.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Hız Kontrolü ve Güvenli Hız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Kötü hava koşullarında hızın azaltılması, tepki süresini uzatarak kaza riskini önemli ölçüde düşürür; yasal hız sınırları, yol ve hava durumu uygun olmadığında geçerliliğini yitirebilir ve sürücünün inisiyatifiyle hızı düşürmesi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Aquaplaning (suda kızaklama) riskini minimize etmek için su birikintilerine girmeden önce hızı kademeli olarak düşürmek ve vites küçültmek, aracın yol tutuşunu artırarak kaymayı engellemeye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Sürüş hızını görüş mesafenizle uyumlu hale getirmek, ani çıkan engellere karşı durma imkanı tanır; hızınızı azaltmak, 6331 sayılı İş Sağlığı ve Güvenliği Kanunu kapsamındaki iş güvenliği sorumluluklarınızın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Görüş Mesafesi ve Görüşün İyileştirilmesi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Yağmur, kar veya sis gibi durumlarda görüş mesafesinin düşmesi en büyük kaza nedenlerinden biridir; bu nedenle sileceklerin, buğu çözücülerin ve aydınlatma sistemlerinin kusursuz çalıştığından emin olmak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Farları, sadece gece değil, görüşün azaldığı gündüz saatlerinde de açık tutmak, aracınızın diğer sürücüler tarafından fark edilmesini sağlar; bu basit uygulama, görünürlüğü artırarak kaza olasılığını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Dikiz aynalarının ve yan camların temiz tutulması, kör noktaların oluşmasını engeller; sürüşe başlamadan önce tüm camların ve aynaların buğudan arındırılması, 6331 sayılı İş Sağlığı ve Güvenliği Kanunu gereği güvenli çalışma koşuludur.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Kış Lastikleri ve Zincir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Kış aylarında veya buzlanma riski olan bölgelerde kış lastiği kullanmak, aracın yol tutuşunu ve frenleme performansını belirgin şekilde artırır; lastik diş derinliğinin mevzuata uygun olması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Zincir kullanımı, ağır kar koşullarında çekişi sağlayan en önemli ekipmandır; zincirlerin doğru boyutta ve doğru şekilde takılması, aracın yolda kalmasını engeller ve güvenli sürüşü mümkün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Lastik hava basınçlarının mevsimsel değişimlere göre kontrol edilmesi, yakıt tasarrufu sağladığı gibi yol tutuşunu da optimize eder; bu teknik kontroller, ilgili İSG mevzuatı çerçevesinde aracın güvenli ekipman standardını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Karar Verme ve Sürüşü Erteleme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koşulları sürüş güvenliğini tehlikeye atacak kadar kötüleştiğinde en doğru karar, güvenli bir alana çekilerek beklemek veya sürüşü ertelemektir; güvenlikten taviz vererek yola devam etmek büyük risk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merkezleri ile sürekli iletişim halinde kalarak hava durumu güncellemelerini takip etmek ve riskli güzergahlardan kaçınmak, kazaları önlemede en etkili stratejidir; bu, çalışan güvenliğini merkeze alan 6331 sayılı İş Sağlığı ve Güvenliği Kanunu'nun bir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Sürücünün kendi yorgunluk seviyesini ve psikolojik durumunu değerlendirmesi, kısıtlı görüş ve kaygan yolda sürüş yaparken hata payını düşürür; güvenli bir karar süreci, profesyonel sürücülüğün temel taşıdır.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Kör Nokta Farkındalığı ve Yaya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Kör noktalar, sürücünün doğrudan veya aynalar aracılığıyla göremediği araç çevresindeki tehlikeli alanlardır; 6331 sayılı İş Sağlığı ve Güvenliği Kanunu kapsamında işveren, bu riskleri yönetmekle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ağır vasıta araçlarında, kabin yüksekliği nedeniyle aracın önü, yanları ve arkasında geniş kör noktalar oluşur; bu alanlar yaya ve bisikletliler için hayati tehlike arz eden bölgelerdir.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Sürücüler, araç hareket etmeden önce çevreyi kontrol etmeli ve yaya trafiğinin yoğun olduğu bölgelerde ekstra dikkat göstermelidir; yasal mevzuat uyarınca güvenli çalışma ortamı oluşturmak sürücünün temel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Kör nokta farkındalığı, sadece sürücünün çabasıyla değil, aynı zamanda yaya ve bisikletlilerin de ağır vasıtalardan uzak durması gerektiğine dair bilinçlendirme çalışmalarıyla desteklenmelidir.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Ayna ve Kamera Sistemlerinin Etkin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üzerindeki dış dikiz aynaları, geniş açılı aynalar ve yakın görüş aynaları, kör noktaları minimize etmek için stratejik olarak ayarlanmalı ve her sürüş öncesinde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Modern lojistik araçlarında yaygınlaşan kamera ve sensör sistemleri, sürücüye doğrudan görüşün kısıtlı olduğu alanlarda dijital destek sağlar; bu donanımlar, yaya ve bisikletlileri tespit ederek sesli uyarı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Teknolojik donanımların varlığı, sürücünün aynaları kullanma sorumluluğunu ortadan kaldırmaz; kameralar sadece bir yardımcı ekipman olarak görülmeli ve periyodik bakımları mutlaka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gereği, kullanılan tüm teknik ekipmanların işlevselliği, güvenli çalışma standartları çerçevesinde sürekli izlenmeli ve arızalı donanımlarla kesinlikle sefere çıkılmamalıdır.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Devrilme Riskleri ve Önleme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Forkliftlerin devrilmesi genellikle üç temel nedenden kaynaklanır: aşırı hızla girilen virajlar, eğimli yüzeylerde yapılan manevralar ve yüksekte taşınan dengesiz yükler.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Devrilme anında operatörün yapması gereken en önemli şey, emniyet kemerini takılı tutarak koltuğunda kalmak ve makineyi terk etmeye çalışmamaktır; makineden atlamak, yaralanma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İstifleme sahasında zemin kalitesi, devrilme riskini doğrudan etkiler; çatlaklar, çukurlar veya ıslak zeminler makinenin stabilite dengesini bozarak devrilmesine sebep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mevzuatında belirtildiği üzere, çalışma sahası düzenli olarak kontrol edilmeli ve devrilme riski taşıyan zemin bozuklukları derhal onarılmalıdır; operatörler, çalışma sahasındaki riskler konusunda bilgilendirilmelidir.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Manevra Sırasında Güvenlik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manevra ve dönüşler, kör nokta riskinin en yüksek olduğu anlardır; bu nedenle manevra öncesinde çevre kontrolü yapılmalı ve mümkünse bir yönlendirici personel desteği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Sinyalizasyon kurallarına eksiksiz uyulmalı, dönüş manevraları geniş bir kavisle ve düşük hızla gerçekleştirilmeli; bu, özellikle yan taraftaki bisikletlilerin görünürlüğünü artırmak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manevraları sırasında, çalışma ortamının güvenliği 6331 sayılı İş Sağlığı ve Güvenliği Kanunu ve risk değerlendirmesi ilkelerine göre düzenlenmeli; manevra alanı, yayaların erişiminden mümkünse tamamen arındırılmalıdır.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Ani manevralar, aracın dengesini bozabileceği gibi etrafındaki yayaların kaçış süresini de kısıtlar; bu yüzden manevralar kontrollü, öngörülebilir ve yavaş bir tempoda tamamlanmalıdır.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Şehir İçi Lojistikte Yaya ve Bisikletli Etkileşimi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Şehir içi trafik, karmaşık yaya ve bisiklet akışı nedeniyle sürücüler için yüksek dikkat gerektirir; özellikle kavşak noktalarında sağa dönüşlerde kör noktada bir bisikletli bulunma ihtimali her zaman göz önünde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Savunmalı sürüş teknikleri benimsenmeli, yayaların geçiş üstünlüğü gözetilmeli ve aracın hızı, ortamın risk seviyesine uygun olarak minimuma indirilmelidir; bu davranış, 6331 sayılı Kanun'un öngördüğü önleyici yaklaşımın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Bisikletliler, ağır vasıtaların yanından geçerken sürücünün onları görmeyebileceği gerçeğiyle hareket etmeli; sürücü ise bisikletlilerin ani şerit değişimlerine karşı hazırlıklı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Lojistik operasyonlarında şehir içi güzergahlar, yaya yoğunluğunun düşük olduğu saatlerde planlanmalı veya yaya güvenliğini en üst düzeye çıkaracak alternatif rotalar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Sürücü Farkındalığı ve Davranışsal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araç donanımlarından ziyade sürücünün davranışlarıyla başlar; yorgunluk, dikkat dağınıklığı veya aşırı özgüven, kör nokta farkındalığını azaltan en büyük tehlikelerdir.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Sürücüler, periyodik olarak İSG eğitimlerine katılarak güncel riskler konusunda bilgilenmeli ve güvenli çalışma kültürünü benimsemelidir; bu, ilgili İSG mevzuatı gereği zorunlu bir süreçtir.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ve göz teması, özellikle yavaş hareket eden araçlarda yayalarla güvenli etkileşim kurmanın en etkili yoludur; ancak sürücü, yayaların her zaman doğru kararı vermeyeceğini varsayarak hareket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farkındalık, ramak kala olayların raporlanması ve deneyimlerin paylaşılması ile gelişir; güvenli bir çalışma ortamı, her sürücünün kendi sorumluluğunu üstlenmesiyle mümkün hale gelir.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Ayakkabısı ve Temel Koruma Özellikleri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ayakkabıları, lojistik operasyonlarında ağır yüklerin düşmesi veya araç hareketliliği gibi risklere karşı ayağı koruyan temel kişisel koruyucu donanımlardır; bu ayakkabılar, standart günlük ayakkabılardan farklı olarak belirli mekanik direnç testlerinden geçirilmiş özel tasarımlardır.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Çelik veya kompozit burun koruyucular, parmak uçlarına gelebilecek yüksek enerjili darbeleri sönümleyerek ciddi yaralanmaları engeller; ayakkabı seçimi yapılırken çalışılan ortamın tehlike sınıfına uygun koruma seviyesi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Kaymaz taban teknolojisi, yağlı, ıslak veya kaygan zeminlerde tutunmayı artırarak düşme kaynaklı iş kazalarını minimize eder; bu özellik, özellikle depo içi ve sevkiyat alanlarında çalışan personel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işyerinde oluşabilecek risklere karşı uygun KKD temin etmekle yükümlüdür; seçilen ayakkabıların ilgili teknik standartlara uygunluğu, üretici belgeleri ile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Ezilme Koruması ve Mekanik Darbe Direnci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Ezilme koruması, ayakkabının burun kısmında yer alan çelik veya sert plastik bileşenler sayesinde, üzerine düşen ağır nesnelerin ayak kemiklerine zarar vermesini engeller; bu donanım, 200 joule darbe enerjisine kadar koruma sağlama kapasitesine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Lojistik sektöründe palet taşıma, forklift kullanımı ve ağır yüklerin elle taşınması gibi faaliyetlerde ayak ezilmesi en sık karşılaşılan risklerden biridir; bu nedenle çelik burunlu ayakkabı kullanımı, sakatlanmaları önlemede en etkili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Ayakkabı burnunun darbe sonrası deforme olması, ayağın sıkışmasını engelleyecek şekilde tasarlanmıştır; bu özellik, darbe sonrası ayakkabının değiştirilmesi gerektiğini gösteren bir güvenlik göstergesidir, çünkü deforme olmuş bir ayakkabı ikinci bir darbede aynı direnci göstermez.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ayakların korunması için uygun güvenlik ayakkabısı kullanımı zorunludur; işveren, bu donanımın kullanımını düzenli denetimlerle takip etmeli ve yıpranan donanımları yenisiyle değiştirmelidir.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Kayma ve Düşme Risklerine Karşı Taban Teknolojisi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Kaymaz tabanlar, özel kauçuk bileşenleri ve dişli desen yapıları sayesinde zeminle sürtünmeyi artırır; bu teknoloji, özellikle ıslak yüzeylerde veya endüstriyel yağların döküldüğü alanlarda güvenli yürüyüşü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Lojistik depolarında zeminde biriken toz, yağ sızıntıları veya temizlik sonrası kalan ıslaklık, ciddi kayma ve düşme riskleri yaratır; kaymaz taban özelliği olmayan ayakkabılar, bu tür ortamlarda iş kazası oranını doğrudan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Ayakkabı tabanının aşınması, sürtünme katsayısını düşürerek kaymazlık özelliğini kaybetmesine neden olur; bu nedenle ayakkabı tabanları düzenli olarak kontrol edilmeli, diş derinliği azalan ayakkabılar zaman kaybedilmeden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gereğince, çalışma ortamının zemin yapısına uygun taban özellikli ayakkabı seçimi yapılmalıdır; işveren, zemin risklerini analiz etmeli ve personeline bu riske göre uygun ayakkabı teminini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Ayakkabı Seçimi ve Uygunluk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ayakkabısı seçimi, sadece burun koruması değil, aynı zamanda kişinin ayak yapısına uygunluk, nefes alabilirlik ve uzun süreli kullanımda konfor gibi faktörlere dayanmalıdır; yanlış numara veya model seçimi, ayak sağlığı sorunlarına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Ayakkabının Avrupa Birliği teknik standartlarına (EN ISO 20345) uygun olduğunu gösteren etiketler kontrol edilmelidir; bu etiketler, ayakkabının hangi seviyede darbe, delinme veya kayma direnci sağladığını gösteren teknik kodları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ortamının tehlike sınıfına bağlı olarak, antistatik özellik, su geçirmezlik veya delinmeye dayanıklı ara taban (kevlar veya çelik) gibi ek özellikler gerekebilir; ihtiyaçlar, işin doğasına göre uzman tarafından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ömrünü tamamlamış veya hasar görmüş ayakkabılar, koruma işlevini yitirmiştir; çalışanlar, ayakkabılarında meydana gelen aşınma veya hasarları derhal amirlerine bildirmeli ve güvenli olmayan donanımı kullanmaktan kaçınmalıdır.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name="Slide 1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Zorunlu Kullanım ve İşveren Yükümlülükleri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ayakkabısı kullanımı, riskli çalışma alanlarında yasal bir zorunluluktur; 6331 sayılı İş Sağlığı ve Güvenliği Kanunu uyarınca, belirlenen alanlarda KKD kullanmamak, disiplin suçu teşkil ettiği gibi iş güvenliği kurallarının ihlali anlamına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güvenlik ayakkabısını çalışana ücretsiz olarak sağlamakla yükümlüdür ve bu donanımın bakım, onarım veya gerektiğinde yenilenmesi süreçlerinden sorumludur; KKD'nin maliyetini çalışana yansıtmak yasal olarak mümkün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kendilerine sağlanan güvenlik ayakkabılarını çalışma saatleri boyunca sürekli olarak kullanmakla ve ayakkabının temizliği ile genel bakımını yapmakla yükümlüdür; kurallara uymayan personel, hem kendi güvenliğini hem de işyeri güvenliğini tehlikeye atar.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güvenlik ayakkabısı kullanımının zorunlu olduğu bölgeler, uygun uyarı levhaları ile işaretlenmelidir; bu bölgelere KKD'siz girişler, iş güvenliği denetimleri sırasında ciddi yaptırımlara ve idari para cezalarına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name="Slide 1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Görünürlük Yeleği ve Reflektif Giysilerin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Görünürlük yelekleri, özellikle lojistik sahalarında çalışanların araç operatörleri tarafından kolayca fark edilmesini sağlayan temel kişisel koruyucu donanımlardır; 6331 sayılı İş Sağlığı ve Güvenliği Kanunu kapsamında işveren, bu donanımları çalışanlarına ücretsiz olarak temin 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Reflektif şeritler, üzerine gelen ışığı kaynağına geri yansıtarak karanlık veya loş ortamlarda yüksek görünürlük sağlar; bu giysilerin seçimi, yapılacak işin risklerine ve saha koşullarına göre profesyonelce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Yeleklerin kumaş yapısı, uzun süreli kullanımlarda konforu desteklemek için nefes alabilir malzemelerden seçilmelidir; giysi üzerinde herhangi bir yırtık, sökük veya reflektif şeritlerde aşınma olması durumunda donanım derhal yenisiyle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görünürlük yeleklerinin kullanımını denetlemekle ve çalışanların bu donanımı giymeden riskli sahalara girişini engellemekle sorumludur; bu uygulamalar kazaları önlemede en etkili idari ve teknik önlemlerden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name="Slide 1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Araç ve Forklift Çalışma Alanlarında Görünürlük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Forklift, tır ve kamyonların yoğun olduğu lojistik sahalarında yayalar ile araçların yollarının ayrılması esastır; ancak yolların kesiştiği noktalarda görünürlük yelekleri hayati bir kalkan görevi üstlenmektedir.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operatörlerinin görüş açısı, yükün yüksekliği veya aracın yapısı nedeniyle kısıtlı olabilir; reflektif yelekler, operatörün çalışanları mesafeden fark etmesini sağlayarak kaza riskini minimuma indirmektedir.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Yayalar, araç hareket halinde iken operatörle göz teması kurmaya çalışmalı ve her zaman belirlenmiş yaya yollarını kullanmalıdır; yelek kullanımı, bu güvenli davranışın bir parçası olarak zorunlu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trafiğinin yoğun olduğu bölgelerde, yeleklerin yanı sıra baret ve güvenlik ayakkabısı gibi diğer KKD'lerle birlikte kullanılması, genel iş güvenliği standardını en üst seviyeye çıkarmaktadır.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Ağırlık Merkezi ve Stabilite Dengesi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 yükün ağırlık merkezi, o yükün ağırlığının eşit olarak dağıldığı noktadır; forkliftin dengesi, makine ve yükün toplam ağırlık merkezinin, makinenin devrilme üçgeni içinde kalmasına bağlıdır.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Yükseğe kaldırılan bir yük, tüm sistemin ağırlık merkezini yukarı taşır; bu durum, makinenin yatay dengesini zayıflatarak yana devrilme riskini önemli ölçüde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yükü taşırken çatalları mümkün olduğunca geriye eğik tutmalıdır; bu hareket, yükü makine gövdesine yaklaştırarak ağırlık merkezini güvenli bölgede stabilize etmeye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operatörlerin ağırlık merkezi ve denge prensipleri konusunda teorik ve uygulamalı eğitime tabi tutulması yasal bir zorunluluktur; bu eğitimler kaza oranlarını düşürür.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name="Slide 1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Gece ve Düşük Işıklı Ortamlarda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vardiyaları veya doğal ışığın yetersiz olduğu depolama alanlarında, reflektif giysilerin yansıtma kapasitesi kazaları önlemede kritik bir rol oynar; bu giysiler, araç farlarının ışığını doğrudan sürücüye yansıtarak uyarıcı etki yapar.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Düşük ışıklı ortamlarda standart giysiler ile çalışan bir personel neredeyse görünmezdir; bu nedenle gece çalışmalarında yeleklerin reflektif şeritlerinin temiz ve yansıtma özelliğinin yüksek olması hayati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aydınlatmasının yetersiz olduğu durumlarda, sadece yelek değil pantolon ve kollarda da reflektif bant kullanımı önerilir; bu durum, çalışanların hareket halindeki siluetlerinin daha net algılanmasını sağlamaktadır.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gece çalışmalarında personelin görünürlüğünü artırmak için saha aydınlatmasını iyileştirmeli ve çalışanların yansıtıcı özellikli giysilerini periyodik olarak kontrol ederek standartlara uygunluğunu denetlemelidir.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1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 Görünürlüklü Giysilerin Standartları ve Sınıfları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görünürlüklü giysiler, kullanım alanlarına göre farklı sınıflara ayrılır; Sınıf 1 en düşük seviyede görünürlük sağlarken, Sınıf 3 en yüksek seviyede görünürlük ve koruma sağlayan giysilerdir.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Lojistik ve taşımacılık gibi araç trafiğinin yoğun olduğu sahalarda, genellikle Sınıf 2 veya Sınıf 3 giysiler tercih edilmelidir; bu giysiler, hem gündüz hem de gece maksimum görünürlük sunan tasarımlara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Giysi seçimi yapılırken, çalışılan ortamın tehlike derecesi ve araç hızları dikkate alınmalıdır; yüksek hızlı araçların bulunduğu sahalarda mutlaka en yüksek görünürlük standardına sahip olan donanımlar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Standartlara uygun olmayan, reflektif şeritleri eksik veya kumaş kalitesi düşük olan taklit ürünler güvenlik sağlamaz; bu nedenle satın alma süreçlerinde CE belgeli ve ilgili İSG mevzuatına uygun ürünler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name="Slide 1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Kullanım, Temizlik ve Bakım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Görünürlük yelekleri, ön kısmı açık bırakılmadan veya düğmeleri iliklenmeden giyilmemelidir; giysinin tam kapanması, reflektif şeritlerin vücut üzerindeki bütünlüğünü koruyarak tam görünürlük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Yeleklerin temizliği, üretici talimatlarına uygun şekilde yapılmalıdır; yüksek ısılarda yıkama veya yanlış deterjan kullanımı, yansıtıcı şeritlerin yapısını bozarak yansıtma özelliğini kalıcı olarak yok edebilir.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donanımlarının hasar görmesi veya kirlenmesi durumunda durumu derhal amirlerine bildirmelidir; 6331 sayılı kanun gereği, arızalı veya özelliğini yitirmiş KKD kullanımı iş güvenliği ihlali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Yelekler kullanılmadığı zamanlarda güneş ışığından uzak, kuru ve temiz bir yerde saklanmalıdır; bu kurallara uyulması, donanımın kullanım ömrünü uzatırken her zaman yüksek güvenlik seviyesinde kalmasını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name="Slide 1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Eldiven Seçiminde Temel Kriterler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 seçimi, maruz kalınan riskin türüne göre (mekanik, termal veya kimyasal) yapılmalıdır. Kişisel Koruyucu Donanımların İşyerlerinde Kullanılması Hakkında Yönetmelik kapsamında, işveren risk analizine uygun donanımı belirlemekle yükümlüdür. Doğru eldiven, çalışanı yaralanmadan korurken iş verimliliğini de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Yükleme işlerinde kavrama yeteneği yüksek, aşınmaya dayanıklı eldivenler tercih edilmelidir. Ağır yüklerin elle taşınması sırasında, kaymayı önleyen özel kaplamalı eldivenler kaza riskini önemli ölçüde azaltır. Elle Taşıma İşleri Yönetmeliği uyarınca, yükün ağırlığına ve şekline uygun ekipman seçimi iş güvenliği açısından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hava depolarında çalışanlar için termal yalıtımlı ve su geçirmez eldivenler kullanılmalıdır. Bu eldivenler, düşük sıcaklıklarda elin ısısını koruyarak donma ve soğuk yanığı gibi sağlık sorunlarını engeller. Soğuk ortamlarda el becerisinin kaybolmaması için doğru yalıtım seviyesine sahip donanımlar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temas edilen durumlarda, malzemenin geçirgenlik süresi ve direnci dikkate alınmalıdır. Kimyasal Maddelerle Çalışmalarda Sağlık ve Güvenlik Önlemleri Hakkında Yönetmelik gereği, eldiven materyali kimyasalın türüne göre (nitril, neopren veya PVC) seçilmelidir. Yanlış materyal seçimi, kimyasalın deriye nüfuz ederek ciddi tahrişlere yol açmasına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name="Slide 1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İşe Uygun Eldivenin Ergonomisi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İşe uygun eldiven seçimi, çalışanın el becerisini ve kavramasını kısıtlamamalıdır. Çok büyük veya çok küçük eldiven kullanımı, elin eldiven içinde hareket etmesine neden olarak hassas işlerde hata payını artırır. Eldivenler, çalışanın el anatomisine tam uyum sağlamalı ve uzun süreli çalışmalarda yorgunluğu en aza indirmelidir.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Lojistik operasyonlarında kullanılan eldivenlerin, dokunmatik ekranlı cihazlarla veya el terminalleriyle uyumlu olması gerekebilir. Modern depolama sistemlerinde, eldiveni çıkarmadan veri girişi yapabilmek zaman tasarrufu sağlarken, eldivenin sık sık çıkarılıp takılması sırasında oluşabilecek kirlenme riskini de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Eldivenlerin nefes alabilir olması, uzun süreli kullanımlarda elin terlemesini ve ciltte oluşabilecek tahrişleri önler. Nemli eller, eldiven içinde kaymaya ve deri hastalıklarına zemin hazırlayabilir; bu nedenle terletmeyen, hava geçişine izin veren kaliteli kumaş yapısına sahip eldivenler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İşe uygunluk değerlendirmesi sırasında, eldivenin elleri tamamen kapatıp kapatmadığı kontrol edilmelidir. Bilek kısmını saran ve koruyan eldiven modelleri, dışarıdan gelebilecek toz ve yabancı maddelerin eldiven içine girmesini engelleyerek tam bir koruma kalkanı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name="Slide 1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Kesilme ve Soğuktan Korunma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Kesilme riski yüksek olan keskin kenarlı yüklerin taşınmasında, yüksek performanslı liflerden üretilmiş kesilme dirençli eldivenler kullanılmalıdır. Bu eldivenler, metal parçalar veya cam yüzeyler gibi keskin nesnelerin el dokusuna zarar vermesini engellemek için özel olarak tasarlanmıştır.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Kesilme direnç seviyeleri, uluslararası standartlara göre belirlenmiş olup, yapılan işin keskinlik derecesine göre seçilmelidir. Çok yüksek keskinlik riski bulunan operasyonlarda, çelik örgü eldivenler veya yüksek seviye fiber takviyeli modeller tercih edilerek kaza sonucu oluşabilecek derin yaralanmaların önüne geçilmelidir.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hava koşullarında çalışma sırasında, eldivenlerin sadece dış yüzeyi değil, iç astar yapısı da önemlidir. Yumuşak, ısıyı hapseden astarlar, soğuk havanın içeri girmesini engelleyerek ellerin sıcak kalmasını sağlar ve eklemlerin donma kaynaklı sertleşmesini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risklerle birlikte soğuk tehlikesinin de bulunduğu karma ortamlarda, hem kesilmeye hem de düşük sıcaklığa dirençli çok amaçlı eldivenler kullanılmalıdır. Bu tür donanımlar, çalışanın hem fiziksel darbelerden hem de çevresel faktörlerden korunmasını sağlayarak güvenli bir çalışma deneyimi sunar.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name="Slide 1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Direnç ve Malzeme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çalışırken, eldivenin direnci ve dayanıklılığı hayati bir güvenlik kriteridir. Kimyasal Maddelerle Çalışmalarda Sağlık ve Güvenlik Önlemleri Hakkında Yönetmelik gereğince, kullanılan eldivenin kimyasalın türüne karşı geçirgenlik süresinin bilinmesi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Nitril eldivenler, birçok yağa ve kimyasala karşı yüksek direnç gösterdiği için lojistik sektöründe temizlik ve bakım işlerinde sıklıkla tercih edilir. Ancak, çok güçlü çözücülerle çalışırken mutlaka üretici tarafından sağlanan kimyasal dayanıklılık tabloları kontrol edilmeli ve uygun malzeme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dirençli eldivenlerin kalınlığı, hem koruma düzeyini hem de el becerisini doğrudan etkiler. Çok kalın eldivenler korumayı artırsa da, çok ince eldivenler daha iyi dokunma hissi sağlar; bu nedenle riskin büyüklüğüne göre doğru kalınlıkta donanım seçimi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maddelerin eldiven üzerine sıçraması durumunda, eldivenlerin hemen temizlenmesi veya değiştirilmesi gerekir. Kirlenmiş eldivenler, kimyasalın eldiven yüzeyinde birikmesine ve zamanla deriye geçmesine neden olabileceği için, her kullanım sonrası görsel kontrol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name="Slide 1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Eldiven Kullanımı, Bakımı ve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Eldivenlerin kullanım ömrü, yapılan işin yoğunluğuna ve ortam koşullarına göre belirlenmelidir. Hasarlı, yırtılmış veya delinmiş eldivenler hiçbir şekilde kullanılmamalı, derhal yenisiyle değiştirilmelidir; çünkü koruyucu özelliğini yitirmiş bir donanım, çalışanı yanıltarak kaza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eldivenlerin temizliği ve bakımı düzenli olarak yapılmalıdır. Kirlenen eldivenler, üretici talimatlarına uygun yöntemlerle temizlenmeli ve kurumaya bırakılmalıdır; yanlış temizlik maddeleri malzemenin yapısını bozabilir.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Eldivenlerin depolanması, doğrudan güneş ışığından ve aşırı nemli ortamlardan uzak tutulmalıdır. Uygun şekilde muhafaza edilmeyen eldivenler, zamanla esnekliklerini kaybedebilir ve koruyucu özelliklerini yitirebilir; bu yüzden düzenli bir saklama alanı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eldiven kullanımı konusunda düzenli olarak eğitilmesi ve denetlenmesi, iş sağlığı kültürünün bir parçasıdır. Eldivenin nasıl takılacağı, ne zaman değiştirileceği ve hangi durumlarda hangi eldivenin kullanılacağı, işe başlama öncesi mutlaka hatırlatılmalıdır.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name="Slide 1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Baret Kullanım Alanlarının Belirlenmesi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Baret kullanımı, yapı şantiyeleri, yüksekte çalışma alanları ve ağır yüklerin bulunduğu lojistik depoları gibi baş üstü risklerin olduğu tüm bölgelerde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kapsamında, işveren risk değerlendirmesi yaparak baret gerektiren alanları net bir şekilde tanımlamalıdır.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forklift trafiğinin yoğun olduğu depo içlerinde ve tavan vinçlerinin çalıştığı atölye sahalarında baret kullanımı, kafa yaralanmalarını önlemek adına temel bir koruma tedbiridir.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çalışma alanlarındaki riskleri bilmesi için baret gerektiren bölgeler, saha girişlerinde uyarı levhaları ile sınırlandırılmalı ve bu bölgelere girişler kontrol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name="Slide 1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Düşen Cisim Risklerine Karşı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yapılan istifleme işlemleri veya raf sistemlerinde depolanan ürünler, düşme riski nedeniyle baret kullanımını zorunlu kılan en önemli tehlike kaynakları arasında yer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düşen cisimlere karşı toplu koruma önlemleri alsa bile, baret kullanımı gibi kişisel koruyucu donanımları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malzeme taşıma ekipmanlarının kullanıldığı lojistik sahalarında, yükün dengesizliği sonucu oluşan düşme riskleri için baretler, darbeyi emici özellikleriyle hayati bir koruma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Baretler, düşen cisimlerin kinetik enerjisini kafatasına doğrudan iletmeden dağıtarak, yaşanabilecek kafa travmalarını ve beyin hasarlarını minimize etmek üzere özel malzemelerden üretilmektedir.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İstifleme Yüksekliği ve Dikey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İstifleme yüksekliği, sadece raf kapasitesiyle değil, aynı zamanda makinenin kaldırma kapasitesi ve sahanın fiziksel tavan yüksekliği ile de sınırlandırılmıştır; bu sınırlara mutlaka uyulmalıdır.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istifleme işlemlerinde yükün dikey hizalaması kusursuz olmalıdır; kaymış veya eğik istiflenen yükler, zamanla devrilerek çevreye ve çalışanlara zarar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mevzuatına göre, istiflerin devrilmesini önlemek için raf sistemleri sabitlenmeli ve ağır yükler her zaman rafların alt seviyelerinde, hafif yükler ise üst seviyelerde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yüksek istifleme yapılan alanlarda baret ve uygun koruyucu donanım kullanmalıdır; bu alanlara izinsiz girişler engellenmeli ve gerekli güvenlik uyarı levhaları asılmalıdır.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name="Slide 1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Baret Kullanımı ve Teknik Standartlar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baretlerin, Avrupa standartlarına (EN 397 gibi) uygun olması ve CE işaretini taşıması, ürünün testlerden geçtiğini ve güvenilir olduğunu kanıtlayan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Baretler, sadece darbelere karşı değil, aynı zamanda elektrik çarpması veya kimyasal sıçramalar gibi spesifik risklere karşı da dirençli olacak şekilde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bareti temin etmekle kalmayıp, çalışana bareti nasıl doğru takacağı ve nasıl muhafaza edeceği konusunda eğitim vermekle de yasal olarak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Baretlerin içlikleri (ter bandı ve ayar mekanizması) düzenli olarak kontrol edilmeli; bareti kafaya tam oturtan bu mekanizmalar, koruyucu etkinin sağlanması için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name="Slide 1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Saha İşaretlemeleri ve Güvenlik Uyarıları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gereği, baret kullanımının zorunlu olduğu bölgeler, mavi zemin üzerine beyaz baret figürü içeren emredici işaretlerle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işaretler, saha girişlerine, depo kapılarına ve riskli çalışma bölgelerinin başlangıç noktalarına, çalışanların rahatça görebileceği yükseklikte ve ışıklandırmada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sadece var olması yeterli değildir; bu işaretlerin anlamı çalışanlara eğitimlerde anlatılmalı ve sahada bu kurallara uyulup uyulmadığı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Lojistik tesislerinde işaretleme planı, tesisin yerleşim düzenine göre güncellenmeli ve depo içi trafik akışı değiştikçe uyarı levhalarının yerleri yeniden düzenlenmelidir.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name="Slide 1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Kontrol ve Ömrünü Tamamlama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Baretler, her kullanımdan önce çatlak, delik veya aşınma açısından gözle kontrol edilmeli; hasar görmüş bir baret asla kullanılmamalı ve derhal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Baretlerin kullanım ömrü, üretici firmanın talimatlarına ve maruz kaldığı çevresel faktörlere (güneş ışığı, kimyasallar) bağlı olarak değişiklik gösterebilir.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Baret üzerine yapıştırılan etiketler veya kullanılan boyalar, bareti üreten malzemenin yapısını bozabilir veya çatlakları gizleyebilir; bu nedenle baret üzerinde değişiklik yapılması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ömrü dolan veya ciddi bir darbeye maruz kalan baretler, koruyucu özelliklerini yitirdiği için mutlaka imha edilerek yerlerine yenileri temin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name="Slide 1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Lojistik Sektöründe Solunum Koruma İhtiyacı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Lojistik ve taşımacılık operasyonlarında toz, egzoz dumanı ve kimyasal buharlar gibi solunum riskleri, 6331 sayılı İş Sağlığı ve Güvenliği Kanunu kapsamında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Tozlu depolama alanları, yükleme rampaları ve bakım üniteleri gibi bölgelerde çalışanların maruz kaldığı havayı kirleten maddeler, ciddi akciğer hastalıklarına yol açabilmektedir.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koruyucular, havadaki zararlı partikülleri veya gazları süzerek çalışanların sağlıklı nefes almasını sağlayan temel bir kişisel koruyucu donanımdır (KKD).</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çalışma ortamındaki riskleri belirleyerek uygun donanımı seçmekle ve çalışanların bu donanımları doğru kullanmasını denetlemekle yükümlüdür (Tozla Mücadele Yönetmeliği).</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name="Slide 1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Ortamına Uygun Koruyucu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koruyucu seçimi, maruz kalınan maddenin türüne ve konsantrasyon seviyesine göre Kimyasal Maddelerle Çalışmalarda Sağlık ve Güvenlik Önlemleri Hakkında Yönetmelik esas alınarak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Egzoz dumanı yoğun olan kapalı alanlarda gaz ve buhar filtreli maskeler tercih edilirken, tozlu yükleme sahalarında ise partikül tutucu filtreler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koruyucunun, çalışanın yüz yapısına tam uyum sağlaması ve uzun süreli kullanımda konfor sunması, maskenin verimliliği açısından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Ortamdaki oksijen seviyesinin düşük olduğu veya zararlı maddenin tanımlanamadığı durumlarda, sadece filtreli maskeler yeterli olmayıp temiz hava beslemeli sistemler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name="Slide 1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Filtre Türleri ve Kullanım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Partikül filtreleri, havada asılı kalan toz, sis ve dumanları tutmak üzere tasarlanmıştır ve koruma seviyelerine göre P1, P2, P3 gibi sınıflara ayrılmaktadır.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ve buhar filtreleri belirli kimyasal maddelere karşı koruma sağlar; bu filtrelerin üzerindeki renk kodları, hangi kimyasal türüne karşı etkili olduğunu göstermektedir.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Kombine filtreler, hem partiküllere hem de gaz ve buharlara karşı aynı anda koruma sağladığı için karmaşık lojistik çalışma ortamlarında sıklıkla tercih edilmektedir.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Filtrelerin doygunluk süresi ortamdaki kirlilik oranına bağlıdır; filtre ömrü dolduğunda veya nefes alıp vermede zorluk hissedildiğinde filtre derhal yenisiyle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name="Slide 1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Sızdırmazlık Testi ve Güvenlik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koruyucu maskeler, takıldıktan sonra mutlaka sızdırmazlık testine tabi tutulmalı ve maskenin çevresinde hava kaçağı olup olmadığı manuel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Kullanıcı, maskenin yüzüne tam oturduğundan emin olmak için avuç içleriyle filtre girişlerini kapatıp derin bir nefes almalı, maskenin yüze doğru çökmesi sızdırmazlığın sağlandığını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Sakal, bıyık veya yüzdeki yara izleri maskenin yüze tam oturmasını engelleyerek sızdırmazlığı bozar; bu nedenle maske kullanan personelin temiz tıraşlı olması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Sızdırmazlık testi, maskenin koruyuculuk kapasitesini belirleyen en önemli uygulamadır; sızıntı yapan bir maske, ortamdaki tehlikeli maddeyi doğrudan solumaya neden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name="Slide 1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Kullanım, Bakım ve Saklama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koruyucular işveren tarafından ücretsiz sağlanmalı ve kullanım öncesinde personele uygulamalı eğitim verilerek maskenin doğru takılıp çıkarılması öğretilmelidir.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sonrası maskeler temizlenmeli, dezenfekte edilmeli ve orijinal ambalajında veya uygun bir saklama kabında, tozdan uzak yerlerde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Hasarlı, çatlak veya lastikleri gevşemiş maskeler kesinlikle kullanılmamalı, bu tür donanımlar derhal kullanımdan çekilerek rapor edilmelidir (İşyeri Bina ve Eklentilerinde Alınacak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bakım ve periyodik kontroller, maskelerin koruma performansını uzun süre korumasına yardımcı olur; kayıtlar İSG defterine işlenerek izlenebilir hale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name="Slide 1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Kulak Koruma ve İşitme Koruma Programı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kapsamında, gürültü maruziyetinin sağlık üzerindeki olumsuz etkilerini önlemek amacıyla işitme koruma programı oluşturulması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koruma programı, gürültü kaynaklarının belirlenmesi, teknik önlemlerin alınması, uygun KKD seçimi ve çalışanların düzenli eğitimini kapsayan bir süreçtir.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gürültüye maruz kalan çalışanların işitme sağlığını korumak için gerekli tüm tedbirleri almakla yükümlüdür; bu süreç, gürültünün kaynağında azaltılmasını önceliklendirir.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koruma programı, sadece KKD kullanımını değil, aynı zamanda çalışma ortamındaki gürültü seviyelerinin sürekli izlenmesini ve iyileştirilmesini de içerir.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name="Slide 1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Ölçümleri ve Değerlendirme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gürültü seviyelerinin tespiti için periyodik olarak gürültü ölçümleri yapılmalı ve bu sonuçlar 6331 sayılı İş Sağlığı ve Güvenliği Kanunu uyarınca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Ölçümler, gürültü maruziyet düzeylerini belirlemek amacıyla dosimetre veya ses seviyesi ölçer cihazları kullanılarak yetkili uzmanlar tarafından gerçekleştirilir.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ölçüm sonuçları, maruziyet sınır değerlerinin aşılıp aşılmadığını gösterir ve alınacak teknik veya idari önlemlerin temelini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sıklığı, işyerindeki operasyonel değişikliklere, makine revizyonlarına veya gürültü kaynaklarında meydana gelen farklılıklara göre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Dar Koridor ve Yüksek Raf Operasyonları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Dar koridor operasyonlarında kullanılan istif makineleri, özel manevra kabiliyetine sahip olmalı ve 6331 sayılı İş Sağlığı ve Güvenliği Kanunu uyarınca periyodik kontrolleri düzenli yapılmalıdır; makinenin koridor genişliğine uygunluğu teknik şartnamede belirtilen değerlerle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yüksek raf sistemlerinde çalışırken yükün ağırlık merkezini doğru hesaplamalı ve makine kapasitesini asla aşmamalıdır; aşırı yükleme, makinenin devrilmesine veya raf sisteminin yapısal hasar almasına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Raf sistemlerinin dikey ve yatay hizalaması, operasyon öncesi günlük gözle kontrol edilmeli ve herhangi bir deformasyon tespit edildiğinde derhal ilgili birimlere bildirilmelidir; hasarlı raflar, yükleme yapılmadan kullanımdan kaldırılmalıdır.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 zemin düzgünlüğü, yüksek raf sistemlerinin güvenliği için kritiktir; zemindeki bozukluklar, makinenin sarsılmasına ve yükün dengesinin bozulmasına neden olabileceği için sürekli izlenmelidir.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name="Slide 1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SNR Değeri ve KKD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SNR (Single Number Rating — Tek Sayı Değeri), kulak koruyucularının gürültüyü azaltma kapasitesini belirten bir değerdir ve KKD seçiminde temel kriter olarak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koruma sağlamak için, seçilen kulak koruyucusunun SNR değeri, çalışma ortamındaki gürültü seviyesini güvenli limitlere çekecek kapasitede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Lojistik ve taşımacılık operasyonlarında, kullanılan ekipmanın gürültü karakteristiğine uygun (yüksek veya düşük frekanslı) koruyucu seçimi, korumanın etkinliğini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üzerinde yer alan SNR değeri, koruyucunun gürültüyü kaç desibel (dB) düşürebileceğini gösterir; ancak bu değer laboratuvar koşullarında elde edildiği için sahada dikkatli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name="Slide 1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Odyometri ve Sağlık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koruma programının en kritik parçası olan odyometrik testler, çalışanların işitme seviyelerini periyodik olarak kontrol etmek amacıyla yapılır.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gürültülü ortamda çalışmaya başlamadan önce ve düzenli aralıklarla yapılan bu testler, işitme kaybının erken teşhisini mümkün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Odyometrik sonuçlar, işitme kaybı yaşanıp yaşanmadığını gösterir ve işverenin aldığı önlemlerin etkinliğini doğrulamak için bir veri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kaybı tespit edilen çalışanlar için gerekli tıbbi yönlendirmeler yapılmalı ve çalışma koşulları bu sağlık durumuna göre yeniden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name="Slide 1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Kulak Koruyucuların Kullanımı ve Bakımı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 koruyucuların tam koruma sağlaması için, üretici talimatlarına uygun şekilde takılması ve tüm çalışma süresince çıkarılmadan kullanılması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 tıkaçlarının hijyenik koşullarda saklanması, kirlenmiş tıkaçların kullanılmaması ve yıpranmış koruyucuların zamanında değiştirilmesi hayati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kulak koruyucularını nasıl doğru şekilde takacakları konusunda uygulamalı olarak eğitilmeli ve yanlış kullanımın koruma kapasitesini düşürdüğü anlatılmalıdır.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hijyen kuralları çerçevesinde, kulak koruyucuları başkasıyla paylaşılmamalı ve düzenli olarak dezenfekte edilerek temiz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name="Slide 1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Manuel Taşıma ve Ekipman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Manuel taşıma işleri, Elle Taşıma İşleri Yönetmeliği kapsamında işverenin risk değerlendirmesi yapmasını ve teknik önlemler almasını gerektiren süreçlerdir.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mümkün olan durumlarda mekanik yardımcı ekipmanlar (transpalet, el arabası, taşıma bandı) kullanarak çalışanların maruziyetini en aza indirmekle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yardımcı ekipmanların kullanımında eğitimli olmalı ve ekipmanların periyodik kontrollerinin yapıldığından emin olarak çalışma alanına girmelidir.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rotası üzerindeki engellerin kaldırılması ve çalışma alanının düzenli tutulması, ekipmanların güvenli manevra yapabilmesi için temel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name="Slide 1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Transpalet ile Güvenli Yük Taşıma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Transpalet kullanımı, yükün dengeli bir şekilde palet üzerine yerleştirilmesi ve merkez ağırlığının korunması ile başlar; yükün dengesiz dağılımı ekipmanın devrilmesine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Transpalet ile taşıma yapılırken ekipman itilmeli, mümkün olduğunca çekilmemelidir; itme hareketi, operatörün yükü kontrol etmesini ve görüş açısını korumasını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Eğimli yüzeylerde transpalet kullanımı, kontrol kaybı riski nedeniyle yasaktır; bu alanlarda uygun mekanik destekli ekipmanlar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Ekipmanın fren mekanizması ve tekerlek durumu günlük olarak kontrol edilmeli, hasarlı ekipmanlar derhal kullanım dışı bırakılarak İSG birimine bildirilmelidir.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name="Slide 1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Manuel Taşıma Limitleri ve Ergonomi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yükün ağırlığı kadar yükün boyutu, tutma yerlerinin uygunluğu ve taşıma mesafesi de risk faktörlerini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sırasında sırtın dik tutulması, yükün vücuda yakın bir noktada kavranması ve dizlerin bükülerek bacak gücünden yararlanılması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 bölgesine binen yükü azaltmak için vücut ağırlığı merkezinin doğru korunması ve ani dönme hareketlerinden kaçınılması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fiziksel kapasitelerini dikkate alarak taşıma limitlerini belirlemeli ve riskli durumlarda toplu taşıma yöntemlerine geçişi planlamalıdır.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name="Slide 1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Lojistik Ekipmanların Güvenli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Lojistik araçları ve yükleme ekipmanları, 6331 sayılı İSG Kanunu gereği yalnızca yetkili ve eğitimli personeller tarafından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kullanımı sırasında kör noktaların gözetilmesi, geri manevralarda sesli veya ışıklı ikaz sistemlerinin aktif olması güvenli çalışma için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Yükleme rampalarında araç ile rampa arasındaki boşluğun güvenlik köprüleri ile kapatılması, düşme ve sıkışma risklerini önlemek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üzerine binen yükün kapasite sınırlarını aşmaması için yük göstergeleri düzenli takip edilmeli ve aşırı yüklemeden kaçınılmalıdır.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name="Slide 1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 Çalışması ve Koordineli Taşıma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çerçevesinde, tek başına taşınamayacak kadar ağır veya hacimli yükler, mutlaka ekip çalışması ile taşınmalıdır.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ile taşıma sırasında herkesin aynı anda hareket etmesi, yükün bir tarafa yığılmasını önlemek için koordinasyon içinde çalışılması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sırasında iletişim; yükü kaldıracak, yönlendirecek ve bırakacak kişinin komutları ile sınırlı olmalı, karmaşaya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ekip çalışması gerektiren durumlarda çalışanlara ortak taşıma eğitimi vermeli ve taşıma sırasındaki riskleri önceden planlamalıdır.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name="Slide 1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Kaldırma ve Taşıma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lojistik sektöründe bel ve omurga rahatsızlıklarının en temel nedenlerinden biri olarak kabul edilmektedir. Elle Taşıma İşleri Yönetmeliği uyarınca, yüklerin ergonomik yöntemlerle taşınması, kronik bel ağrılarını ve fıtık gibi kalıcı hasarları önlemek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çalışanlara yük kaldırma teknikleri konusunda uygulamalı eğitimler vererek, biyomekanik riskleri minimize etmekle yükümlüdür. Doğru tekniklerin kullanımı, sadece bireysel sağlığı değil, aynı zamanda iş verimliliğini ve iş sürekliliğini de doğrudan destekleyen kritik bir unsurdur.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name="Slide 1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Dizlerden Güç Alarak Kaldırma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kaldırma işlemi sırasında vücudun en güçlü kas grupları olan bacak kaslarını kullanmak, bel üzerindeki yükü ciddi oranda azaltır. Yükü yerden alırken belden bükülmek yerine, dizleri bükerek çömelmek ve yükü bacak gücüyle yukarı kaldırmak temel kuraldır.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yöntem, merkez ağırlık noktasını dengede tutarak omurga üzerindeki baskıyı minimize eder. Dizlerden güç alarak kaldırma tekniği, uzun vadeli iskelet sistemi sağlığı için ergonomik bir zorunluluktur ve 6331 sayılı İş Sağlığı ve Güvenliği Kanunu kapsamında iş güvenliği eğitimlerinin merkezinde yer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Operasyonel Görüş ve Kör Noktalar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raf operasyonlarında operatörün görüş açısı, yükseklik arttıkça kısıtlanmaktadır; bu nedenle aynalar, kamera sistemleri ve ikaz lambaları gibi yardımcı ekipmanların sürekli çalışır durumda olması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yükü kaldırırken veya indirirken görüşünü engelleyen unsurları minimize etmeli; eğer görüş tamamen kapanıyorsa, işaretçi personel veya yardımcı sistemler ile koordineli hareket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Kör noktalar, özellikle kavşaklarda ve raf bitişlerinde ciddi risk oluşturur; 6331 sayılı İş Sağlığı ve Güvenliği Kanunu gereği, bu noktalarda geniş açılı aynalar kullanılmalı ve yaya geçişleri ile çakışma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kabinindeki görüş iyileştirme ekipmanlarının temizliği ve bakımı, operatörün sorumluluğundadır; kirli aynalar veya arızalı kamera sistemleri ile operasyon başlatılmamalı ve derhal onarım talep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name="Slide 1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Nötr Omurga Pozisyonunu Korumak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Nötr omurga pozisyonu, kaldırma süresince sırtın doğal eğriliğini bozmadan düz bir hatta tutulması anlamına gelir. Yükü kaldırırken kambur durmak veya beli aşırı geriye bükmek, omurlar arasındaki disklere dengesiz baskı uygulayarak fıtıklaşma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Sırtın düz tutulması, yükün ağırlığının tüm omurga boyunca dengeli dağılmasını sağlar ve kasların destekleyici görevini tam yapmasına olanak tanır. Bu pozisyon, elle taşıma işlerinde hem stabiliteyi artırır hem de vücudun mekanik yapısını koruyarak olası sakatlıkları önlemek için en temel önlemdir.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name="Slide 1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Gövde Rotasyonundan Kaçınma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taşırken gövdeyi döndürmek, yani rotasyon yapmak, omurgada kesme kuvvetleri oluşturarak disk yapılarına ciddi zararlar verir. Yükle birlikte yön değiştirmek gerektiğinde, vücudu belden çevirmek yerine ayakları hareket ettirerek bütün vücutla dönmek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Ani ve kontrolsüz rotasyonlar, özellikle ağır yük altındayken akut kas spazmlarına ve eklem bozulmalarına zemin hazırlar. Bu hareket tarzı, işyerinde meydana gelen kaza ve meslek hastalığı vakalarında sıkça görülen bir güvensiz davranış olup, ilgili İSG mevzuatı gereği eğitimlerde mutlaka üzerinde durulması gereken bir kuraldır.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name="Slide 1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Taşıma ve Yük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vücuda mümkün olduğunca yakın tutmak, kaldıraç etkisini azaltarak bel üzerindeki stresi düşüren en etkili yöntemdir. Yük vücuttan uzaklaştıkça bel kaslarına binen yük katlanarak artar, bu nedenle taşıma sırasında yükü göğüs hizasında ve vücuda yakın tutmak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öncesi yükün ağırlığı kontrol edilmeli, kapasiteyi aşan veya dengesiz yükler için mutlaka mekanik destek veya ekip yardımı alınmalıdır. 6331 sayılı İş Sağlığı ve Güvenliği Kanunu'na göre, işveren bu tür riskli durumları öngörmek ve gerekli ekipmanı sağlamakla mükelleftir; güvenli taşıma bir ekip çalışmasıdır.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name="Slide 1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Sürücü Koltuğu Ayarı ve Doğru Oturma Postürü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ergonomi, iş kazalarını ve meslek hastalıklarını önlemede temel bir unsurdur; yanlış oturuş uzun vadede ciddi kas-iskelet sistemi hastalıklarına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 koltuğu ayarı yapılırken sırtın koltuğa tam temas etmesi sağlanmalı, vücut ağırlığı koltuk yüzeyine eşit dağıtılmalıdır.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Oturma pozisyonu, bacakların pedallara ulaşırken dizlerin hafif bükülü kalacağı bir mesafede ayarlanmalı, direksiyon simidi ise omuzların gerginleşmeyeceği bir konumda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postür, sürücünün görüş açısını optimize ederken sürüş yorgunluğunu azaltan en önemli fiziksel faktörlerden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name="Slide 1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 Desteği ve Omurga Sağlığı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 desteği (lumbar support), omurganın doğal S kıvrımını korumak için tasarlanmış kritik bir ergonomik bileşendir; bu destek, bel bölgesindeki kasların aşırı yüklenmesini önleyerek yorgunluğu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 desteği ayarı, belin alt kısmındaki boşluğu dolduracak şekilde yapılmalı, ne çok sert ne de çok yumuşak bir baskı uygulamalıdır.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Omurga sağlığını korumak için destek, uzun süreli sürüşlerde sürücünün dik duruşunu desteklemeli ve yol vibrasyonunun omurga üzerindeki etkisini minimize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ergonomik ekipmanların doğru kullanımı, işverenin sağladığı güvenlik donanımlarının çalışan tarafından etkin kullanımı ile mümkündür.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name="Slide 1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Koltuk Ayar Mekanizmaları ve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 koltuğunun ileri-geri, yükseklik ve sırtlık açısı ayarları, sürücünün vücut ölçülerine göre her vardiya değişiminde yeniden yapılandırılmalıdır; bu ayarların doğru yapılması, sürüş güvenliği ve konforu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Koltuk yüksekliği, görüş açısını engellemeyecek ve pedallara tam basılmasını sağlayacak şekilde ayarlanmalı, sırtlık açısı ise dik ve destekli bir duruşu desteklemelidir.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Ayar mekanizmalarının düzenli bakımı, mekanik arızaların önlenmesi ve güvenli sürüş için periyodik kontrol prosedürlerine dahil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sürücü kabinindeki ergonomik düzenlemeler, fiziksel yüklenmeleri azaltmak adına işverenin gözetiminde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name="Slide 1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Titreşimle İlgili Riskler ve Korunma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Titreşimle İlgili Risklerden Korunmalarına Dair Yönetmelik uyarınca, sürücü koltukları tüm vücut titreşimini sönümleyecek teknolojiye sahip olmalı ve titreşim maruziyeti sınır değerleri aşılmamalıdır.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 koltuğun süspansiyon sistemini kendi ağırlığına uygun şekilde ayarlayarak, yoldan gelen darbelerin ve vibrasyonun vücuda iletimini en aza indirmelidir.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 maruziyeti, uzun vadede bel fıtığı ve eklem rahatsızlıkları gibi meslek hastalıklarına neden olabildiği için, koltuk amortisörlerinin işlevselliği düzenli olarak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Süspansiyon ayarı, sürücünün konforunu artırırken, aracın kontrolünün sürücü tarafından daha stabil bir şekilde sağlanmasına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name="Slide 1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Molalar ve Esneme Egzersizleri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hareketsiz oturma, kan dolaşımını olumsuz etkileyerek kas tutulmalarına yol açar; bu nedenle sürücülerin belirli aralıklarla mola vermesi ve esneme egzersizleri yapması yasal çalışma süreleri içerisinde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süresince araç dışına çıkılmalı, boyun, omuz ve bel bölgelerini rahatlatacak basit esneme hareketleri yapılarak kasların gevşemesi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Molalar, hem zihinsel odaklanmayı artırarak kaza riskini düşürür hem de kas-iskelet sistemi üzerindeki statik yükü azaltarak çalışan sağlığını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mola uygulamaları, 6331 sayılı İSG Kanunu'nun işverene yüklediği çalışan sağlığını gözetme borcunun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name="Slide 1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Tekrarlı Hareket Yaralanmaları (RSI) Nedir?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Tekrarlı Hareket Yaralanması (RSI), özellikle lojistik ve taşımacılık sektöründe çalışanların aynı kas grubunu sürekli ve zorlayıcı şekilde kullanması sonucu gelişen bir sendromdur; kas, tendon ve sinir dokularında zamanla kalıcı hasarlar meydana getirebilir.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Belirtiler genellikle ağrı, uyuşma, karıncalanma, güç kaybı ve hareket kısıtlılığı şeklinde kendini gösterir; bu belirtiler başlangıçta hafif olsa da ihmal edildiğinde kronikleşerek çalışanın iş yapabilme kapasitesini ciddi oranda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Lojistik operasyonlarında elle taşıma, paketleme ve veri girişi gibi sürekli tekrarlanan işler, RSI gelişimine zemin hazırlayan en temel faktörlerdir; bu süreçlerde doğru vücut mekaniğinin kullanılmaması ise riski katlayarak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çalışanların işe bağlı sağlık risklerini değerlendirmek ve gerekli önleyici tedbirleri almakla yükümlüdür; bu risklerin erkenden teşhisi, meslek hastalıklarının önlenmesi açısından kritik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name="Slide 1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Kümülatif Etki ve Sağlık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Kümülatif (birikimli) etki, vücudun maruz kaldığı küçük zorlanmaların zamanla birikerek dokularda gözle görülür bir hasara dönüşmesi sürecidir; bu süreçte vücut, kendini onarmaya çalışsa da sürekli zorlanma nedeniyle iyileşme fırsatı bulamaz.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lojistik sektöründe, ağır yüklerin yanlış kaldırılması veya sürekli aynı açıyla döndürme hareketleri, omurga ve eklem dokularında mikrotravmalara yol açar; bu birikim süreci sessiz ilerlediği için çalışan genellikle hasarın farkına varmaz.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Dokuların zorlanması, inflamasyon ve ödeme neden olur; bu durum zamanla tendon kılıfı iltihabı (tendinit) veya sinir sıkışması gibi daha ağır tablolara evrilerek çalışanın günlük yaşam kalitesini de olumsuz yönde etkilemektedir.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işyerinde yapılan risk değerlendirmelerinde kümülatif yüklenme faktörleri dikkate alınmalı ve çalışma ortamı bu birikimli etkileri minimize edecek şekilde yeniden düzenlenmelidir.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Forklift ve İstif Makineleri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ve Lojistik Merkezi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Yükleme ve Boşaltma Operasyonları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Madde Taşımacılığı (ADR)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ve Sürücü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(KKD) Kullanımı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 ve Kas-İskelet Sistemi Sağlığı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Hazırlığı ve İlk Yardım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Çevre Koruma ve Atık Yönetimi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 ve Risk Değerlendirmesi (6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Hız Kontrolü ve Güvenli Hareket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İstif makinelerinin hız limitleri, koridorun yoğunluğuna ve yaya trafiğine göre belirlenmelidir; dar koridorlarda hız, manevra kabiliyetini koruyacak şekilde minimum seviyede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Ani hızlanma veya ani duruşlar, yükün sarsılmasına ve raflara çarpmasına neden olabilir; hareketler, her zaman kontrollü ve kademeli bir ivmelenme ile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kapsamında, işyeri içinde belirlenen hız limitlerine uymak operatörün temel sorumluluğudur; limitleri aşan operatörler için idari yaptırımlar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hızı, yükün kaldırıldığı yüksekliğe göre otomatik olarak düşürülmelidir; yüksekte taşınan yük, makinenin devrilme riskini artırdığı için hızın düşürülmesi teknik bir güvenlik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name="Slide 2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Rotasyonu ile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rotasyonu, çalışanın belirli bir zaman diliminde yaptığı işi değiştirerek farklı kas gruplarını kullanmasını sağlayan idari bir önlem yöntemidir; bu yöntem, aynı doku grubunun sürekli zorlanmasını engelleyerek RSI riskini önemli ölçüde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Rotasyon sistemi uygulanırken, yapılan işlerin fiziksel yükleri birbirine yakın veya dengeli olmalıdır; örneğin, sürekli ağır kaldırma gerektiren bir işten, daha çok dikkat ve hafif el hareketleri gerektiren bir işe geçiş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sistem, aynı zamanda çalışanların iş süreçlerine olan hakimiyetini artırır ve monotonluğu kırarak motivasyonu yükseltir; böylece çalışan hem fiziksel hem de zihinsel olarak daha dinamik bir çalışma ortamına sahip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işin organizasyonunun çalışan sağlığını koruyacak şekilde düzenlenmesini öngörür; bu bağlamda rotasyon, yasal yükümlülüklerin yerine getirilmesinde etkili bir idari kontrol stratejisi olarak kabul edilmektedir.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name="Slide 2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Mola Düzeni ve İyileşme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Dinlenme molaları, kasların ve sinir sisteminin maruz kaldığı yükü boşaltması ve hücresel düzeyde iyileşme sürecini başlatması için zorunludur; kısa ve sık molalar, tek seferlik uzun molalardan çok daha verimli sonuçlar vermektedir.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Lojistik sektöründe yoğun çalışma temposu içerisinde mola saatlerinin atlanması veya ertelenmesi, kas yorgunluğunu artırarak hata yapma riskini ve meslek hastalığı gelişme ihtimalini doğrudan tetiklemektedir.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İyileşme süreci, çalışanın iş dışındaki zaman diliminde de aktif olarak desteklenmelidir; doğru beslenme, yeterli uyku ve düzenli hareket, işyerinde oluşan yorgunluğun atılması için temel gereksinimlerdir.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işin doğasına uygun mola planlamalarını yapmak ve bu molaların kullanılmasını teşvik etmekle yükümlüdür; 6331 sayılı Kanun çerçevesinde sağlanan bu mola süreleri, iş sağlığı ve güvenliği kültürünün ayrılmaz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name="Slide 2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Egzersiz ve Esneme Alışkanlıkları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yapılan kısa esneme egzersizleri, kan dolaşımını hızlandırarak dokulara oksijen gitmesini sağlar; bu durum kasların esnekliğini korumasına ve sertleşmelerin önlenmesine yardımcı olur, böylece RSI gelişim süreci yavaşlatılır.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Egzersizlerin, mesai başlangıcında, mola aralarında ve mesai sonunda belirli bir rutinle uygulanması önerilir; özellikle boyun, omuz, sırt ve el bileklerine yönelik hareketler, lojistik çalışanları için en etkili koruyucu egzersizlerdir.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Egzersizler yapılırken zorlayıcı hareketlerden kaçınılmalı, vücut dinlenilmeli ve her çalışan kendi kapasitesine uygun hareketleri seçmelidir; doğru teknikle yapılmayan egzersizler yarar yerine zarar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bir iş kültürü oluşturmak için egzersizleri bir ekip aktivitesi haline getirmek, çalışanların motivasyonunu artırır; ilgili İSG mevzuatı kapsamında işverenlerin bu tür teşvik edici uygulamaları desteklemesi, güvenli bir çalışma ortamının temelidir.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name="Slide 2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Vardiya Öncesi Isınma ve Germenin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Germe ve ısınma egzersizleri, lojistik operasyonlarında kas-iskelet sistemi rahatsızlıklarını önlemek için kritik bir idari tedbirdir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kısa çalışmalar, vücudu fiziksel yüke hazırlar, kan dolaşımını hızlandırır ve kas gerginliğini azaltarak iş kazası riskini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çalışanların fiziksel sağlığını korumak adına bu tür önleyici faaliyetleri desteklemeli ve güvenli bir çalışma ortamı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yapılan egzersizler, çalışanların günlük yorgunluğunu yönetmelerine yardımcı olurken, uzun vadeli meslek hastalığı risklerini en aza indirir.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name="Slide 2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Isınma Programları: Dinamik Hazırlık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Isınma programları, vücudu düşük yoğunluklu hareketlerle hazırlayarak kalp atış hızını kademeli olarak artırmayı ve kasları iş yüküne hazırlamayı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kapsamında belirtilen riskleri minimize etmek için, omuz, bel ve bacak kaslarını harekete geçiren dinamik egzersizler mutlaka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Isınma aşaması, kasların esnekliğini artırarak ani yüklenmelerde meydana gelebilecek lif kopması veya incinme gibi yaralanmaların önüne geçilmesini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Egzersizler, çalışılan ortamın sıcaklığına ve yapılacak işin ağırlık sınıfına göre optimize edilerek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name="Slide 2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Germe Egzersizleri ve Eklem Hareketliliği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Germe egzersizleri, ısınma sonrası kasların esnekliğini artırmak ve eklem hareket açıklığını korumak amacıyla yapılan statik hareketlerdir.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uzun süreli araç kullanımı veya depo içi istifleme yapan çalışanlar için boyun, sırt, bel ve el bileği bölgelerine yönelik germe hareketleri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hareketler, kasların gerginliğini azaltarak vücudun biyomekanik dengesini korumasına ve iş sırasında daha rahat hareket etmesine olanak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germe çalışmaları, kas yorgunluğuna bağlı oluşan ağrıları azaltarak işin verimli bir şekilde sürdürülmesine doğrudan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name="Slide 2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Vardiya Öncesi Egzersiz Planlaması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Vardiya öncesi ısınma programları, günlük iş akışına entegre edilerek düzenli ve standart bir şekilde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çalışanın kolayca yapabileceği, profesyonel destekle belirlenmiş 5-10 dakikalık bir rutin, işe başlama ritüeli haline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Programın sürekliliği, kas yorgunluğunun ve krampların önüne geçilmesi açısından büyük önem taşır; bu nedenle rutinler her vardiya başlangıcında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planı, işyerindeki faaliyetlerin türüne göre güncellenmeli ve tüm çalışanların katılımını sağlayacak şekilde organize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name="Slide 2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Katılım ve Güvenlik Kültürü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 kapsamında, tüm çalışanların vardiya öncesi egzersizlere katılımı, sağlıklarını korumaya yönelik temel bir sorumluluk olarak benimsenmelidir.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programın uygulanması için uygun alan ve zamanı sağlamalı, çalışanlar ise aktif katılım göstererek kendi fiziksel sağlıklarını korumalıdır.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Programlara katılımın yüksek olması, işyerindeki genel güvenlik bilincini güçlendirir ve çalışanlar arasında ortak bir sorumluluk duygusu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mevzuatı gereği, işverenin sağladığı bu tür koruyucu programlara katılım, çalışanın güvenli çalışma yükümlülüğünün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name="Slide 2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Araç Kaynaklı Tüm Vücut Titreşimi ve Sağlık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Lojistik sektöründe ağır vasıta sürücüleri, aracın motoru ve yol düzensizliklerinden kaynaklanan tüm vücut titreşimine (WBV) uzun süreli maruz kalmaktadır.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 enerjisi omurga boyunca iletilerek bel fıtığı, disk dejenerasyonu ve kronik bel ağrılarına yol açabilir; bu durum Çalışanların Titreşimle İlgili Risklerden Korunmalarına Dair Yönetmelik kapsamında ele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titreşim maruziyeti, kas-iskelet sistemi üzerinde mikro travmalar yaratarak zamanla kalıcı meslek hastalıklarına dönüşebilir.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fiziksel risk faktörlerinin belirlenmesi, uzun vadeli iş gücü kaybını önlemek adına işverenin temel sorumlulukları arasındadır.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name="Slide 2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Tüm Vücut Titreşimi (WBV) Nedir ve Nasıl Oluşur?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WBV, vücudun destek yüzeyleri (oturma yeri veya ayak tabanı) aracılığıyla tüm vücuda iletilen mekanik titreşimdir; özellikle lojistik araçlarında oturma pozisyonunda yoğunlaşır.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Titreşimin şiddeti, aracın süspansiyon sistemi, yol yüzeyinin kalitesi ve aracın hızı gibi değişkenlere bağlı olarak farklı frekanslarda (genellikle 1-80 Hz aralığı) oluşur.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bu risklerin ölçülmesi ve sınır değerlerin aşılmaması için gerekli mühendislik önlemlerinin alınması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Titreşimin etkileri, sadece fiziksel değil, sürücünün konsantrasyonunu düşürerek kaza riskini artıran ikincil bir tehlike olarak da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Çarpma Riski ve Raf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Raf ayakları ve dar koridor girişleri, çarpma riskine karşı çelik koruyucu bariyerlerle desteklenmelidir; bu bariyerler, makinenin raf sistemine doğrudan temas etmesini engelleyen pasif güvenlik önlemleridir.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manevra yaparken makinenin arka kısmının (arka savrulma) raf sistemine çarpmaması için gerekli mesafeyi korumalıdır; dar alanlarda dönüş yaparken arka savrulma riski her zaman göz önünde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Çarpma sonucu oluşan herhangi bir yapısal hasar, derhal raporlanmalı ve ilgili İSG uzmanı tarafından hasar analizi yapılmalıdır; hasarlı rafın yük taşıma kapasitesi düştüğü için operasyon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ve istif/depolama güvenliği ilkeleri uyarınca, yüklerin raflara yerleştirilmesinde düzgünlük esastır; raflardan taşan yükler, hem çarpma riskini artırır hem de istifleme güvenliğini zayıflatır.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name="Slide 2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Koltuk Sönümleme Sistemleri ve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Lojistik araçlarında kullanılan sürücü koltukları, titreşimi sönümleyecek mekanik veya pnömatik süspansiyon sistemlerine sahip olmalıdır; bu sistemler titreşim enerjisini emerek vücuda iletimi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Sönümleme sistemlerinin etkin çalışması için koltuk ayarlarının sürücünün ağırlığına göre yapılması ve periyodik olarak bakımlarının gerçekleştirilmesi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Titreşimle İlgili Risklerden Korunmalarına Dair Yönetmelik, ekipmanların ergonomik standartlara uygunluğunu işverenin temin etmesini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Yıpranmış veya fonksiyonunu yitirmiş koltuklar, titreşimin doğrudan vücuda geçmesine neden olarak koruyucu etkiyi tamamen ortadan kaldırır.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name="Slide 2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Süreleri ve Yasal Sınır Değerler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Yönetmeliklere göre tüm vücut titreşimi için 8 saatlik çalışma süresi için günlük maruziyet sınır değeri 1.15 m/s2, maruziyet eylem değeri ise 0.5 m/s2 olarak belirlenmiştir.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Sürücülerin maruziyet süresi arttıkça, titreşimin vücut üzerindeki kümülatif etkisi logaritmik olarak artış gösterir; bu nedenle mola süreleri ve çalışma saatleri optimize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risk değerlendirmesi yaparak sürücünün maruz kaldığı titreşim seviyesini hesaplamalı ve bu değerleri yasal limitlerin altında tutacak organizasyonel önlemler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süresinin azaltılması, titreşimin kaynağında çözülemediği durumlarda başvurulması gereken en etkili idari kontrol yöntemidir.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name="Slide 2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Gözetimi ve İzleme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vücut titreşimine maruz kalan çalışanlar için, işyeri hekimi tarafından gerçekleştirilen periyodik sağlık muayeneleri zorunludur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gözetiminde, özellikle omurga ve kas-iskelet sistemi hastalıklarına dair erken teşhis testleri uygulanmalı, bulgular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Sürücüler, bel veya sırt ağrısı gibi şikayetlerini işverene veya işyeri sağlık birimine bildirmeli; bu bildirimler risk değerlendirmesinin güncellenmesi için veri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sağlık izlemi, meslek hastalığına dönüşmeden önce gerekli önlemlerin alınmasını sağlar ve çalışanların uzun süreli çalışma kapasitesini korur.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name="Slide 2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Tahliye Planı ve Toplanma Noktası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planı, acil durumlarda çalışanların işyerini en güvenli ve hızlı şekilde terk etmesini sağlayan yazılı bir dokümandır; İşyerlerinde Acil Durumlar Hakkında Yönetmelik gereği tüm işyerlerinde hazırlanması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toplanma noktası, tehlike bölgesinden uzakta, çalışanların bir araya gelerek sayılabileceği güvenli bir alandır; bu alanın seçimi, lojistik depoların giriş-çıkış yoğunluğu ve araç trafiği göz önünde bulundurularak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Toplanma noktaları, acil durumlarda araç geçişini engellemeyecek ve itfaiye gibi yardım ekiplerinin çalışmasını zorlaştırmayacak bir mesafede belirlenmelidir; alanın konumu tüm çalışanlara eğitimler ve duyurularla net bir şekilde anlatılmalıdır.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Lojistik tesislerde toplanma noktaları, açık ve net bir şekilde işaretlenmiş olmalı ve bölgede herhangi bir depolama faaliyeti yürütülmemelidir; alanın zemin yapısı, kış şartlarında bile güvenli bir beklemeye imkan tanıyacak şekilde düzenlenmelidir.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name="Slide 2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Krokileri ve Yönlendirmeler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krokileri, işyerinin fiziksel yapısını gösteren, çıkış yollarını, yangın söndürme ekipmanlarını ve toplanma noktalarını işaretleyen görsel dokümanlardır; bu krokiler her katın girişinde ve çalışanların sık uğradığı alanlarda asılı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Kroki üzerinde bulunan işaretlemeler, uluslararası standartlara uygun piktogramlar kullanılarak hazırlanmalı ve çalışanların yabancı dil veya okuma yazma durumu gözetilerek evrensel semboller tercih edilmelidir; bu durum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Lojistik tesislerde depo içi raflar ve geçiş yolları zamanla değişebilir; bu nedenle acil durum krokileri, işyeri yerleşim planındaki her türlü değişiklikten sonra güncellenmeli ve tüm çalışanlara bu güncellemeler tebliğ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Krokilerin görünürlüğü, lojistik depoların karanlık veya tozlu bölümlerinde bile korunmalıdır; fosforlu veya ışıklı levhalar kullanılarak, elektrik kesintisi durumunda bile çalışanların çıkış rotasını takip etmesi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name="Slide 2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Kaçış Yolları ve Acil Çıkış Kapıları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 hiçbir şekilde engellenmemesi gereken ve doğrudan güvenli bir alana açılan yollardır; lojistik işletmelerde paletler, ürünler veya ambalaj atıkları gibi malzemelerin kaçış yollarına depolanması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kapıları, dışarıdan kilitlenemez ve içeriden tek bir hamle ile (panik bar ile) açılabilir özellikte olmalıdır; bu kapıların önünde herhangi bir engel bulunmamalı ve kapıların açılma yönü kaçış istikametine doğru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işyerindeki kaçış yollarının sürekli olarak açık ve işlevsel tutulmasından sorumludur; bu yolların denetimi günlük olarak yapılmalı ve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yollarının zeminleri, kaymayı önleyici malzemelerden yapılmalı ve takılma riski oluşturabilecek kablo, boru veya benzeri unsurlar yoldan uzaklaştırılmalıdır; aydınlatma sistemi acil durumlarda yedek güç kaynağı ile desteklenmelidir.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name="Slide 2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Sonrası Çalışan Sayımı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sonrası çalışanların güvenli bölgeye ulaşıp ulaşmadığının tespiti için acil durum sayımı yapılması zorunludur; bu süreç, acil durum ekipleri tarafından organize edilmeli ve eksik personel olup olmadığı derhal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Sayım süreci, her departman veya vardiya için atanmış olan sorumlu kişiler tarafından gerçekleştirilmelidir; bu kişiler, kendi ekiplerindeki çalışanların nerede olduğunu bilmeli ve toplanma noktasında listeleri kontrol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Kayıp veya mahsur kalmış bir çalışan olduğu tespit edildiğinde, durum derhal acil durum koordinatörüne ve ilk yardım/kurtarma ekiplerine bildirilmelidir; kurtarma çalışmaları sırasında çalışanların kendi başlarına binaya girmesi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Ziyaretçiler, taşeron firma çalışanları ve stajyerler de acil durum sayımına dahil edilmelidir; işletmeye giriş yapan herkesin kayıtları tutulmalı ve acil durumda bu listeler acil durum ekiplerine ulaştırılmalıdır.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name="Slide 2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Tatbikatlarının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tüm işyerlerinde yılda en az bir kez acil durum tatbikatı yapılması zorunludur; bu tatbikatlar, olası bir kaza anında çalışanların reflekslerini geliştirmek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 önceden planlanmış senaryolar dahilinde gerçekleştirilmeli ve tüm çalışanların katılımı sağlanmalıdır; tatbikat sonunda elde edilen verilerle eksiklikler tespit edilerek acil durum planları yeniden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Lojistik sektöründe tatbikatlar, araç trafiğinin durdurulması ve depo içi operasyonların güvenli bir şekilde sonlandırılması süreçlerini de kapsamalıdır; böylece çalışanlar gerçek bir acil durumda ne yapacaklarını deneyimlemiş olurlar.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sonuçları, bir rapor haline getirilerek işveren ve İSG kurulu ile paylaşılmalıdır; tespit edilen aksaklıklar için düzeltici faaliyetler başlatılmalı ve bir sonraki tatbikatta bu eksikliklerin giderilip giderilmediği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name="Slide 2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Söndürme Cihazları ve Tatbikatlar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cihazlarının etkin kullanımı, acil durumlarda müdahale süresini kısaltarak can ve mal kaybını önlemede temel bir savunma hattı oluşturur; cihazların periyodik bakımı ve basınç kontrolü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işyerlerinde düzenli yangın tatbikatları yapılmalı ve tüm çalışanlar söndürme cihazlarının yerleri, çalışma prensipleri konusunda uygulamalı olarak bilgilendirilmelidir; tatbikatlar yılda en az bir kez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senaryoları, işyerinin fiziksel yapısına ve olası risklerine uygun şekilde kurgulanmalı, tahliye yolları ve toplanma alanları tüm personel tarafından ezbere bilinmelidir; acil durum planları her yıl güncellenerek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sırasında kişisel güvenliğin sağlanması esastır; söndürme işlemi yalnızca yangın başlangıç aşamasındaysa ve kaçış yolu güvence altındaysa gerçekleştirilmeli, aksi takdirde hemen tahliye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name="Slide 2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Sınıfları ve Söndürücü Uyumu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Yangınlar, yanan maddenin türüne göre A, B, C, D ve F sınıflarına ayrılır; Binaların Yangından Korunması Hakkında Yönetmelik uyarınca, her yangın sınıfı için doğru söndürücü tipinin seçilmesi mutlak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 sınıfı yangınlarda su veya kuru kimyevi tozlu cihazlar tercih edilirken; B sınıfı yangınlarda köpük veya tozlu cihazlar, C sınıfı yangınlarda ise sadece tozlu cihazlar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ekipman yangınlarında iletken olmayan karbondioksitli (CO2) söndürücüler kullanılmalı, su bazlı söndürücülerden kesinlikle kaçınılmalıdır; yanlış söndürücü seçimi, yangının şiddetlenmesine veya elektrik çarpması gibi ek tehlikelere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tüm söndürücülerin üzerinde hangi yangın sınıfına uygun olduklarını gösteren etiketler bulunmalı ve bu ekipmanlar, ilgili yasal standartlara göre periyodik olarak yetkili servislerce kontrol edilerek mühürlenmelidir.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Yaya ve Makine Trafiği Ayrımı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Yaya yolları ile makine çalışma alanları, zemin çizgileri veya fiziksel bariyerlerle birbirinden kesin olarak ayrılmalı; yaya personel, makine çalışma alanına izinsiz giriş yapmamalıdır.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Dar koridorlarda yaya bulunması yasaktır; eğer yaya girişi zorunluysa, makine operasyonu tamamen durdurulmalı ve ancak yaya güvenli alana geçtikten sonra işleme devam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yayaları gördüğünde sesli ikaz sistemini (korna) kullanmalı ve yayaların güvenli mesafeye çekildiğinden emin olmalıdır; yaya ile makine arasındaki güvenli mesafe, makine durma mesafesinin üzerinde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yaya personel yansıtıcı özellikli yelek giymeli ve görünürlüğü artırmalıdır; operatörler ise yaya trafiğinin yoğun olduğu bölgelerde ekstra dikkat göstermeli ve yavaşlamalıdır.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name="Slide 2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PASS Tekniği ile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cihazlarının kullanımı için uluslararası standart olarak kabul edilen PASS (Pimi çek, Nişan al, Sık, Süpür) tekniği, müdahalenin en etkili ve hızlı şekilde gerçekleştirilmesini sağlayan temel bir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aşamada, cihazın tetik mekanizmasını kilitleyen emniyet pimi çekilerek cihaz kullanıma hazır hale getirilir; pim çekilmeden tetiğe basılması, cihazın çalışmasını engelleyecektir.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İkinci aşamada, cihazın hortumu veya nozulu doğrudan yangının kaynağına, yani alevlerin köküne doğrultulmalı; alevlerin üst kısmına sıkmak, yangını söndürmek yerine sadece dağıtarak büyümesine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Son iki aşamada, tetik mekanizmasına baskı uygulanarak söndürücü madde yangın üzerine boşaltılmalı ve hortum sağa sola süpürme hareketiyle hareket ettirilerek alevlerin tamamen örtülmesi sağlanmalıdır; yangın sönene kadar süpürme işlemine devam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name="Slide 2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Söndürücüye Erişim ve Konumlandırma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taşınabilir yangın söndürme cihazları işyerinin her noktasından kolayca erişilebilir, belirgin ve engelsiz alanlarda konumlandırılmalıdır; cihazların önü asla malzeme veya ekipmanla kapatılmamalıdır.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Söndürücülerin yerleşimi, yangın riskinin yoğun olduğu bölgelere yakın olacak şekilde planlanmalı ve cihazlar duvara monte edilerek veya uygun standlar üzerinde yerden yüksekliği yönetmelikte belirtilen standartlara uygun şekilde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bulunduğu noktalar, karanlıkta veya dumanlı ortamlarda dahi görülebilecek şekilde fosforlu işaretler veya uygun levhalarla işaretlenmeli, çalışanların bu noktalara ulaşımı için her zaman açık bir rota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periyodik kontrolleri sırasında, erişim yollarının açık olup olmadığı ve işaretlemelerin uygunluğu da kontrol edilmelidir; herhangi bir erişim engeli tespit edildiğinde, durum derhal İş Sağlığı ve Güvenliği birimine bildirilmelidir.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name="Slide 2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Güvenliği Eğitimleri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uyarınca, tüm personele yangın önleme, söndürme cihazı kullanımı ve acil durum tahliyesi konularında teorik ve uygulamalı eğitimler verilmesi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programları, işyerinin özel risklerini (kimyasal depolama, elektrikli panolar, yanıcı sıvı kullanımı) içermeli ve çalışanların acil durum anında panik yapmadan doğru kararları vermelerini sağlayacak yetkinlikleri kazandırmayı hedeflemelidir.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Uygulamalı eğitimlerde, çalışanlara boş bir alanda söndürücü cihaz kullanma deneyimi yaşatılmalı; bu sayede cihazın ağırlığı, püskürtme mesafesi ve PASS tekniği konusunda kas hafızası oluşturulması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yeni personel işe başladığında tekrarlanmalı ve mevcut çalışanlar için düzenli periyotlarla tazeleme eğitimleri şeklinde uygulanmalıdır; eğitimlerin tamamlandığına dair kayıtlar, denetimlerde sunulmak üzere mutlaka muhafaza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name="Slide 2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Kazası Bildirimi ve Olay Yeri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meydana geldiğinde öncelikli hedef, yaralanan çalışanın güvenliğini sağlamak ve kazanın büyümesini engellemektir; bu süreçte 6331 sayılı İş Sağlığı ve Güvenliği Kanunu kapsamında acil durum prosedürleri derhal devreye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yerinde güvenli bir bölge oluşturulmadan müdahale edilmemelidir; aksi takdirde kurtarma ekipleri veya diğer çalışanlar için ikincil kazalar meydana gelebilir. Alanın güvenliği sağlanmadan kazaya tanıklık eden kişilerin bölgeden uzaklaştırılması gerekebilir.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bildirimi, kazanın gerçekleştiği andan itibaren hızlı ve doğru bir şekilde yönetilmelidir; bu süreç, olayın yasal sorumluluklarının belirlenmesinde kritik bir rol oynar. Doğru bildirim, hem çalışanın haklarını korur hem de işverenin yasal sorumluluklarını yerine getirmesini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name="Slide 2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SGK Bildirimi ve Yasal Süreçler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durumunda işverenin en temel yasal yükümlülüklerinden biri, kazayı 5510 sayılı Sosyal Sigortalar ve Genel Sağlık Sigortası Kanunu'na uygun şekilde Sosyal Güvenlik Kurumu'na bildirmektir.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süresi, kazanın meydana geldiği günden sonraki 3 iş günü içinde yapılmalıdır; bu süreye uyulmaması durumunda idari para cezaları ile karşı karşıya kalınabilir. Bildirim, SGK'nın ilgili sistemleri üzerinden elektronik ortamda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kazanın oluş şeklini, nedenlerini ve etkilenen çalışan bilgilerini eksiksiz ve doğru bir şekilde sisteme girmelidir. Yanlış veya eksik beyan, ileride doğabilecek hukuki uyuşmazlıklarda işverenin aleyhine delil olarak kullanılabilir.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name="Slide 2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Olay Yeri Alan Koruma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yerinin korunması, kaza sonrası incelemelerin tarafsız ve doğru bir şekilde yapılabilmesi için zorunludur; kaza mahallindeki hiçbir ekipman veya malzeme, yetkililer izin vermeden yerinden oynatılmamalıdır.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Alanın çevresi, şeritler veya bariyerlerle izole edilerek yetkisiz kişilerin girmesi engellenmelidir; bu uygulama, kanıtların bozulmasını önlemek ve çevre güvenliğini sağlamak için gereklidir. İnceleme sürecinde delillerin bütünlüğü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sonrası alanın korunması, 6331 sayılı Kanun çerçevesinde yürütülen soruşturmaların sağlıklı ilerlemesi için temel bir şarttır; alanın korunmaması durumunda kazanın gerçek sebebi tespit edilemeyebilir.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name="Slide 2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Kanıt Toplama ve İnceleme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 sonrası kanıt toplama süreci, olayın nasıl meydana geldiğini anlamak için hayati önem taşır; kazaya tanıklık eden kişilerin ifadeleri, olay gerçekleştikten hemen sonra yazılı olarak alınmalı ve imzalatılmalıdır.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yerinin fotoğraflanması ve mümkünse video kaydı alınması, fiziksel delillerin gelecekteki incelemeler için kalıcı hale getirilmesini sağlar; bu kayıtlar, kaza raporlarının temelini oluşturur. Delillerin korunması hukuki bir sorumluluktur.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İnceleme sürecinde, kazaya neden olan çevresel faktörler ve teknik aksaklıklar detaylıca analiz edilmelidir; 6331 sayılı Kanun gereği bu analizlerin bir parçası olarak risk değerlendirmeleri gözden geçirilmelidir. Kanıtlar tarafsızca toplanmalıdır.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name="Slide 2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Raporlama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kayıtları, işletmenin İSG performansını izlemek ve tekrarlanmasını önlemek için sistemli bir şekilde tutulmalıdır; bu kayıtlar, mevzuatta belirtilen süreler boyunca işyerinde saklanmak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 raporları, olayın tarihini, saatini, tarafları, nedenlerini ve alınan önleyici tedbirleri içeren kapsamlı belgeler olmalıdır; bu raporlar, 5510 sayılı Kanun kapsamında yapılan bildirimlerle tutarlı olmalıdır. Kayıtlar şeffaf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kayıtlarının düzenli tutulması, işyerindeki güvenlik kültürünün gelişmesine katkı sağlar; geçmiş kazalardan ders çıkarılarak benzer durumların yaşanması engellenir. Kayıt tutma, sadece yasal bir zorunluluk değil, aynı zamanda bir güvenlik stratejisidir.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name="Slide 2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İlk Yardım Ekibi ve Ekipman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 işyerlerinde çalışan sayısına göre yeterli sayıda ilkyardımcı bulundurulması yasal bir zorunluluktur; bu ekipler acil durumlarda profesyonel yardım gelene kadar ilk müdahaleyi yapmakla görevlidir.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ilkyardımcıların görevlerini eksiksiz yapabilmesi için gerekli olan tüm tıbbi ekipman ve malzemeyi işyerinde kolayca erişilebilir şekilde bulundurmakla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organizasyonu, 6331 sayılı İş Sağlığı ve Güvenliği Kanunu kapsamında belirlenen acil durum planlarına uygun şekilde yapılandırılmalı ve tüm çalışanlara duyurulmalıdır.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ekiplerinin görev dağılımı ve malzeme sorumluları, olası bir kaza anında kaos yaşanmaması adına önceden tanımlanmalı ve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name="Slide 2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İlk Yardımcının Nitelikleri ve Sorumlulukları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yardımcı, Bakanlıkça onaylı temel ilkyardım eğitimi sertifikasına sahip olan ve bu eğitimi başarıyla tamamlamış yetkili kişidir; sertifikası olmayan personelin müdahalede bulunması hukuki riskler doğurabilir.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 olay yerinde sakinliğini koruyarak öncelikle kendi güvenliğini sağlamalı, ardından yaralıya en kısa sürede ve doğru tekniklerle müdahale ederek durumu stabil hale getirmelidir.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yardımcının temel amacı, hayati tehlikeyi ortadan kaldırmak ve yaralının durumunun kötüleşmesini önlemektir; tıbbi tedavi uygulama yetkisi yoktur, sadece yaşam desteği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sorumluluk, 6331 sayılı İş Sağlığı ve Güvenliği Kanunu kapsamında işverenin gözetim borcunu destekleyen ve çalışanların yaşam hakkını koruyan kritik bir görevdir.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Akü Şarj Güvenliği ve LPG'li Forklift Temel İlkeleri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Akü şarj işlemleri sırasında ortaya çıkan elektrik arkı ve ısı, ciddi yangın riski oluşturmaktadır; bu nedenle şarj cihazları ve bağlantı kabloları düzenli olarak kontrol edilmelidir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LPG'li forkliftlerin yakıt sistemleri, basınçlı tüplerin güvenli kullanımı ve sızdırmazlık kontrolleri konusunda operatörler özel eğitim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Şarj alanlarında sigara içilmesi, açık ateş veya kıvılcım çıkarabilecek işlemlerin yapılması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Forklift akülerinin şarjı sırasında oluşan gaz çıkışı, patlayıcı bir ortam yaratabileceğinden, çalışma alanı sürekli olarak izlenmelidir.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name="Slide 2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İlk Yardım Çantası: İçerik ve Bakım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 çantası, kolayca ulaşılabilecek temiz ve kuru bir yerde muhafaza edilmeli, içeriği İlkyardım Yönetmeliği standartlarına uygun şekilde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Çanta içerisinde steril sargı bezleri, yara bantları, antiseptik solüsyonlar, sargı bezi, tıbbi eldiven ve makas gibi temel malzemeler eksiksiz ve kullanıma hazır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Malzemelerin son kullanma tarihleri düzenli olarak takip edilmeli, miadı dolan veya açılmış ürünler derhal yenisiyle değiştirilerek çanta içeriği güncel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çanta içeriğinin işyerinin tehlike sınıfına ve çalışma alanının risk yapısına göre özel olarak güncellenmesini ve kontrol edilmesini şart koşar.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name="Slide 2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112 Acil Çağrı Süreci ve Bildirim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112 Acil Çağrı Merkezi ile iletişim, kazanın türü, yeri ve yaralı sayısı hakkında net, kısa ve doğru bilgiler verilerek başlatılmalıdır; panik yapmadan konuşmak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Çağrı sırasında görevlinin yönlendirmelerine harfiyen uyulmalı, profesyonel ekipler olay yerine ulaşana kadar telefon kapatılmamalı ve gerekli bilgiler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veya eksik bilgi vermek, acil yardımın gecikmesine ve hayati risklerin artmasına yol açabilir; bu nedenle bildirim yapan kişi mutlaka yerinde kalmalıdır.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oluşturulan acil durum planı dahilinde 112 bildirim süreci, tüm çalışanlar tarafından bilinmeli ve süreçle ilgili periyodik tatbikatlar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name="Slide 2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İlk Yardım Eğitimlerinin Usul ve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ilkyardım eğitimleri periyodik olarak tekrarlanmalı ve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çalışanların pratik becerilerini geliştirmeyi, acil durumlarda reflekslerini güçlendirmeyi ve doğru müdahale yöntemlerini yerleştirmeyi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Sertifikalı eğitimlerin geçerlilik süresi İlkyardım Yönetmeliği ile belirlenmiş olup, bu sürenin sonunda yenileme eğitimleri alınması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eğitimlerin maliyetini karşılamak, personelin katılımını sağlamak ve eğitim belgelerini çalışanların özlük dosyalarında saklamakla yasal olarak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name="Slide 2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Tehlikeli Madde Kazalarında İzolasyon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madde kazalarında izolasyonun temel amacı, sızıntının yayılarak çevresel felakete dönüşmesini engellemek ve çalışan sağlığını korumaktır. Kimyasal Maddelerle Çalışmalarda Sağlık ve Güvenlik Önlemleri Hakkında Yönetmelik gereği, tehlikeli bölgelerin fiziksel bariyerlerle sınırlandırılması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işlemi sırasında sızıntının türüne uygun emici malzemeler veya bariyerler kullanılmalı, drenaj hatları kapatılarak kimyasalın kanalizasyona karışması önlenmelidir. Müdahale süresince bölgeye girişler, görevli olmayan tüm personellere tamamen kapatılmalı ve güvenlik şeritleri çekilmelidir.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Kazanın meydana geldiği alanın çevresinde yapılacak olan izolasyon çalışmalarında, kullanılacak ekipmanların kimyasal dirence sahip olması büyük önem taşır. Yanlış ekipman seçimi, izolasyonun etkisiz kalmasına ve kazanın büyümesine yol açabilir; bu nedenle her zaman standartlara uygun kitler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süreci tamamlanana kadar bölgedeki tüm ısı kaynakları ve kıvılcım oluşturabilecek ekipmanlar durdurulmalıdır. Bu tedbirler, Kimyasal Maddelerle Çalışmalarda Sağlık ve Güvenlik Önlemleri Hakkında Yönetmelik kapsamında işverenin riskleri kontrol altına alma yükümlülüğünün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name="Slide 2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Alan Boşaltma ve Tahliye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Kazanın meydana geldiği tehlikeli bölgeden çalışanların ivedilikle uzaklaştırılması, 6331 sayılı İş Sağlığı ve Güvenliği Kanunu uyarınca işverenin en temel yükümlülüklerinden biridir. Tahliye, rüzgar yönü dikkate alınarak belirlenen acil toplanma alanlarına doğru, güvenli rotalar izlenerek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sürecinde tüm personelin mevcudiyeti, departman sorumluları tarafından acil durum listeleri üzerinden kontrol edilmelidir. Eksik veya ulaşılamayan çalışanların durumu, acil durum koordinasyon merkezine anında bildirilerek arama kurtarma ekiplerinin yönlendirilmesi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Panik halindeki kaçışlar yaralanma riskini artırdığı için, tahliye eğitimi almış rehberler eşliğinde sakin ve düzenli bir ilerleme şarttır. Acil çıkış kapılarının daima açık ve erişilebilir olması, tahliye süresini kısaltan kritik bir güvenlik gerekliliğidir.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madde kazasında tahliye edilen personelin, ikincil maruziyet riskine karşı güvenli bölgede dekontaminasyon veya sağlık kontrolünden geçirilmesi gerekebilir. İlkyardım Yönetmeliği çerçevesinde, etkilenen çalışanlara ilk müdahale için sağlık personelinin hazır bulunması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name="Slide 2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Rüzgar Yönünün Müdahale Sürecindeki Kritik 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madde sızıntılarında rüzgarın yönü, zehirli bulutun veya buharın yayılma rotasını belirleyen en önemli faktördür. Kimyasal Maddelerle Çalışmalarda Sağlık ve Güvenlik Önlemleri Hakkında Yönetmelik gereği, müdahale ekipleri daima rüzgarı arkalarına alarak, yani rüzgar yönünün tersinden yaklaşmalıdır.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genelinde rüzgar yönünü gösteren manşonlar veya rüzgar çorapları, görünür noktalara yerleştirilmeli ve sürekli kontrol edilmelidir. Müdahale ekibi, zehirli buharın birikme ihtimali olan çukur ve kapalı alanlardan rüzgar etkisiyle uzak durmaya özen göstermelidir.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Rüzgar yönü değiştiğinde, tahliye edilen alanlar ve acil toplanma noktaları da bu değişikliğe göre anında güncellenmelidir. Müdahale planları hazırlanırken, bölgenin hakim rüzgar yönü analiz edilmeli ve acil durum senaryoları buna göre kurgulanmalıdır.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Rüzgarın hızı ve yönü, kazanın etki alanını genişletebilir veya daraltabilir; bu nedenle meteorolojik veriler acil durum anında anlık olarak takip edilmelidir. İSG mevzuatı kapsamında, rüzgar yönü analizi risk değerlendirmesinin ayrılmaz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name="Slide 2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Müdahale Kitleri: İçerik ve Kullanım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müdahale kitleri, dökülen tehlikeli maddenin hızlıca absorbe edilmesi ve yayılımının durdurulması için özel olarak tasarlanmış ekipmanları içerir. Kimyasal Maddelerle Çalışmalarda Sağlık ve Güvenlik Önlemleri Hakkında Yönetmelik uyarınca, bu kitler her an kullanıma hazır durumda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Kit içeriğinde genellikle emici pedler, sosisler, koruyucu eldivenler, gözlükler ve atık toplama poşetleri bulunur; bu malzemeler dökülen maddenin türüne (asit, baz, yağ vb.) uygun seçilmelidir. Kitlerin eksiksiz olduğu düzenli aralıklarla kontrol edilmeli ve kullanılan malzemeler vakit kaybetmeden tamamlanmalıdır.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kiti kullanımı sırasında personelin mutlaka uygun kişisel koruyucu donanımları (KKD) giymiş olması zorunludur. Kit kullanımı, sadece eğitimli personel tarafından gerçekleştirilmeli ve müdahale sırasında çevrenin kirlenmemesine dikkat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Kullanılmış emici malzemeler tehlikeli atık sınıfına girdiği için, mevzuata uygun şekilde etiketlenmeli ve lisanslı atık bertaraf tesislerine gönderilmelidir. Müdahale sonrası alanın temizliği, yine iş sağlığı ve güvenliği standartlarına uygun şekilde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name="Slide 2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Uzman Müdahale Ekiplerinin Görev ve Sorumlulukları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madde kazalarında, profesyonel müdahale ekipleri (HAZMAT) kazanın kontrol altına alınması, dekontaminasyon ve olay yeri yönetiminden doğrudan sorumludur. 6331 sayılı İş Sağlığı ve Güvenliği Kanunu kapsamında, bu ekiplerin eğitilmesi ve donatılması işverenin hukuki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Uzman ekipler, olay yerinde komuta kontrol sistemini kurarak müdahale stratejisini belirler; kazanın boyutunu ve gerekli uzmanlık seviyesini (itfaiye, çevre birimleri vb.) değerlendirir. Müdahale sürecinde ekiplerin kendi güvenlikleri, müdahale başarısı kadar yüksek önceliğe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Ekiplerin, tehlikeli maddenin MSDS (Güvenlik Bilgi Formu) bilgilerine hakim olması ve bu bilgilere göre kimyasal reaksiyonları yönetmesi gerekir. Olay sonrası raporlama ve yasal bildirimler, uzman ekiplerin olay yönetimi sorumlulukları dahilindedir.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Uzman ekip müdahalesi sırasında diğer personelin olay yerinden tamamen uzak tutulması, karmaşayı önlemek için elzemdir. İSG mevzuatı, acil durum ekiplerinin periyodik olarak tatbikat yapmasını ve becerilerini güncel tutmasını zorunlu kılmaktadır.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name="Slide 2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Dış Saha Operasyonlarında Acil İletişim Kanalları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Dış saha operasyonlarında acil durum iletişimi, 6331 sayılı İş Sağlığı ve Güvenliği Kanunu kapsamında işverenin çalışanını gözetme borcunun bir parçasıdır. İletişim kopukluğu, kaza anında müdahale süresini uzatarak hayati risk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Operasyonel süreçlerde kullanılan tüm iletişim kanalları, acil durum senaryoları dikkate alınarak yedekli bir yapıda kurulmalıdır. Ana iletişim kanalının devre dışı kalması durumunda alternatif yöntemler (telsiz, uydu telefonu, GSM) devreye girmelidir.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protokolleri, merkeze yapılacak bildirimlerin içeriğini ve öncelik sırasını netleştirmelidir. Bildirimlerde; kaza türü, yaralı sayısı, kesin konum ve ihtiyaç duyulan destek türü gibi kritik bilgiler standart bir formatta paylaşılmalıdır.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bildirim zinciri, operatörden merkez birimine ve oradan ilgili acil servislere ulaşacak şekilde yapılandırılmalıdır. Bu zincirde herhangi bir halka kopmamalı, sorumluluklar önceden tanımlanmalıdır.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name="Slide 2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Konum Bilgisi ve Koordinat Paylaşımı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anında saha çalışanının tam konumunu bilmek, arama kurtarma ekiplerinin varış süresini doğrudan belirler. Lojistik operasyonlarında araç takip sistemleri ve taşınabilir GPS cihazları, konum doğruluğunu sağlamak için temel gereksinimlerdir.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bulundukları bölgenin coğrafi koordinatlarını veya yakın çevredeki bilinen referans noktalarını (köy, tesis, kavşak) tanımlayabilmelidir. Dijital haritaların çevrimdışı kullanım özellikleri, şebeke erişiminin olmadığı bölgelerde hayat kurtarıcıdır.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Konum verisi paylaşımı, 6331 sayılı İş Sağlığı ve Güvenliği Kanunu çerçevesinde işyerinin sınırları dışında kalan operasyonel alanlarda da işverenin sorumluluğundadır. Çalışanların konumlarını anlık olarak merkezle paylaşmasını sağlayan yazılımlar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Konum bildirimlerinde hata payını azaltmak için standart haritalama sistemleri tercih edilmelidir. Özellikle ıssız bölgelerde çalışan personelin, belirli aralıklarla konumu otomatik olarak merkeze gönderen takip cihazları taşıması zorunlu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Hidrojen Birikimi ve Havalandırma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Kurşun-asit akülerin şarjı sırasında elektroliz nedeniyle hidrojen gazı açığa çıkar; hidrojen havadan hafif olduğu için tavan bölgelerinde birikme eğilimi gösterir (İşyeri Bina ve Eklentilerinde Alınacak Sağlık ve Güvenlik Önlemlerine İlişkin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Şarj alanlarında tavan seviyesinden doğal veya mekanik havalandırma sistemleri kurularak hidrojen birikimi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 ortamdaki hidrojen konsantrasyonunu alt patlama sınırının altında tutacak kapasitede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Atmosferik izleme sensörleri kullanılarak gaz yoğunluğu sürekli takip edilmeli ve kritik seviyelerde otomatik alarm sistemleri devreye girmelidir.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name="Slide 2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İletişim Araçlarının Güvenilirliği ve Testi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Dış saha operasyonlarında kullanılan iletişim cihazları, zorlu hava ve çalışma koşullarına dayanıklı olmalıdır. Cihazların düzenli olarak test edilmesi, acil durum anında çalışmama riskini minimize eden en önemli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Batarya ömrü, lojistik operasyonlarında en kritik zayıf noktadır. Uzun süreli saha çalışmalarında, cihazların yedek bataryaları veya taşınabilir şarj üniteleri her zaman operasyon çantasında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araçlarının kapsama alanı haritaları, operasyon planlanırken mutlaka gözden geçirilmelidir. Şebeke çekmeyen kör noktalar için uydu tabanlı iletişim çözümleri, ilgili İSG mevzuatı gereği güvenli çalışma ortamı sağlamak adına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periyodik bakımları, yetkili servisler tarafından yapılmalı ve yapılan testler kayıt altına alınmalıdır. Arızalı veya sinyal gücü düşük cihazlarla sahaya çıkılması, iş güvenliği açısından ciddi bir ihmal olarak kabul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name="Slide 2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Yalnız Çalışma ve Güvenlik Takibi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Yalnız çalışma, dış saha operasyonlarında kaza anında destek alamama riski nedeniyle yüksek tehlikeli işler sınıfına yakındır. Çalışanların yalnız oldukları durumlarda, merkeze düzenli 'check-in' yapmaları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'Man-down' (adam düştü) sensörlü cihazlar, çalışanın hareketsiz kalması veya cihazın belirli bir açının altına düşmesi durumunda merkeze otomatik alarm göndermektedir. Bu teknoloji, lojistik saha operasyonlarında standart güvenlik donanımı haline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yalnız çalışacağı bölgelerde, önceden detaylı bir risk değerlendirmesi yapılmalıdır. Bu değerlendirme, Elle Taşıma İşleri Yönetmeliği ve 6331 sayılı Kanun ışığında, çalışanın tek başına üstesinden gelemeyeceği yük veya durumları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aralığı, risk seviyesine göre belirlenmelidir. Çok tehlikeli bölgelerde 30 dakikada bir, standart operasyonlarda ise saatlik check-in periyotları uygulanmalıdır. Bu periyotlara uymayan çalışanlar için derhal arama prosedürü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name="Slide 2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İletişim Prosedürü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iletişim prosedürü, her çalışanın ezbere bilmesi gereken bir süreçtir. Prosedür, acil durumun ilk 5 dakikasında yapılacakları, bildirim kanallarını ve yardımın gelişine kadar alınacak güvenlik önlemlerini tanımlamalıdır.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zinciri hiyerarşisi, en kısa yoldan en yetkili birime ulaşmayı hedefler. İlk müdahale gerektiren durumlarda, merkezi aramak yerine yerel acil servislerin (112) aranması ve ardından merkeze bilgi verilmesi prosedürün temelidir.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Prosedürde, acil durum sorumlularının iletişim bilgileri güncel tutulmalıdır. İlgili İSG mevzuatı uyarınca, bu bilgiler her aracın veya saha ofisinin görünür bir yerinde yazılı olarak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iletişim tatbikatları, yılda en az bir kez senaryolu olarak yapılmalıdır. Tatbikatlarda, iletişim kanallarının hızı ve çalışanların prosedüre uyumu test edilerek, aksayan noktalar iyileştirilmelidir.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name="Slide 2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Yakıt ve Yağ Sızıntılarını Önleme ve Temizlik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Yönetimi Yönetmeliği uyarınca, sızıntıların kaynağında önlenmesi esastır; yakıt ikmal ve yağ değişim alanlarında periyodik sızdırmazlık kontrolleri yapılmalı, aşınmış hortum veya bağlantı elemanları derhal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Sızıntı meydana geldiğinde, müdahale ekibi hızlıca olay yerine ulaşmalı ve sızıntının drenaj kanallarına karışmasını engelleyecek bariyerler oluşturmalıdır; bu süreçte kişisel koruyucu donanım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çalışmaları, sızıntının türüne uygun ekipmanlar kullanılarak gerçekleştirilmeli ve temizlik sonrası oluşan atıklar tehlikeli atık sınıfına dahil edilerek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gereğince, tüm çalışanlar olası sızıntı durumlarında acil müdahale prosedürleri hakkında düzenli aralıklarla eğitim almalı ve tatbikatlara katılmalıdır.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name="Slide 2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İkincil Muhafaza Sistemleri ve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kapsamında, tehlikeli sıvı depolanan alanlarda ikincil muhafaza kullanımı zorunludur; bu sistemler ana tankın hasar görmesi durumunda sızıntıyı hapseder.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İkincil muhafaza tepsileri veya havuzları, depolanan toplam hacmin en az yüzde yüz onunu alabilecek kapasitede tasarlanmalıdır; böylece taşma riski tamamen ortadan kaldırılır.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etkin çalışması için periyodik incelemeler yapılmalı, muhafaza içerisine dolan yağmur suyu veya sızıntı düzenli olarak tahliye edilerek sistemin boş kapasitesi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İkincil muhafaza sistemlerinin kurulumunda korozyona dayanıklı malzemeler tercih edilmeli ve bu alanlar, sızıntıların kolayca fark edilebilmesi için temiz ve düzenli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name="Slide 2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Emici Malzemelerin Seçimi ve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Yönetimi Yönetmeliği gereği, sızıntı müdahalesinde kullanılacak emici malzemeler (pedler, granüller, sosisler) sızıntının türüne (yağ bazlı, kimyasal, su bazlı) göre doğru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 emici pedler suyu itip sadece yağı hapsederken, genel amaçlı emiciler su bazlı sızıntılarda da kullanılabilir; yanlış malzeme seçimi atık hacmini gereksiz yere artıracaktır.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Granül formundaki emiciler, çatlaklara veya pürüzlü zeminlere yayılarak sızıntıyı etkili bir şekilde emer; ancak bu malzemeler kullanıldıktan sonra dikkatli bir şekilde toplanmalıdır.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Emici malzemeler, her an müdahaleye hazır olacak şekilde sızıntı kitleri içerisinde stratejik noktalarda depolanmalı ve kullanılan malzemeler yerine yenileri derhal yerleştirilmelidir.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name="Slide 2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Koruma ve İşyeri Hijyeni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zeminler sızıntılara dayanıklı, geçirimsiz ve kolay temizlenebilir malzemelerle kaplanmalıdır.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Zeminlerdeki çatlaklar veya derz boşlukları, sızıntıların alt katmanlara sızmasına neden olabilir; bu tür yapısal kusurlar, yasal uyum çerçevesinde derhal onarılmalıdır.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Kayganlığı önleyici zemin boyaları veya kaplamaları, personelin hareket güvenliğini artırırken, dökülen sıvıların yayılma hızını da azaltarak müdahale süresini iyileştirir.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temizlik rutinlerinde, zeminlerde biriken yağ tabakaları temizlenmeli ve sızıntı izleri takip edilerek sızıntı kaynağı (arızalı araç veya ekipman) tespit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name="Slide 2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Sızıntı Atıklarının Yönetimi ve Bertarafı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Yönetimi Yönetmeliği'ne göre, sızıntı sonrası oluşan kirli emiciler, eldivenler ve diğer materyaller tehlikeli atık olarak sınıflandırılmalı ve uygun kodlarla etiketlenmelidir.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Atıklar, sızıntı kaynağından uzak, sızdırmaz konteynerlerde biriktirilmeli ve yasal süreleri aşmadan lisanslı bertaraf tesislerine gönderilmelidir; bu süreçte kayıt tutulması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atıkların normal evsel atıklarla veya genel geri dönüşümle karıştırılması yasaktır; bu durum çevre mevzuatına göre ağır idari cezalar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Bertaraf sürecinde atığın taşınması sırasında Ulusal Atık Taşıma Formu (UATF) kullanılmalı ve her atık hareketi izlenebilir olmalıdır; bu, işletmenin çevre sorumluluğunun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name="Slide 2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Ambalaj Atığı ve Geri Dönüşümün Temelleri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Ambalaj atıkları, üretim ve tüketim süreçleri sonucunda oluşan ve geri kazanılabilir nitelikteki atıklardır. Atık Yönetimi Yönetmeliği kapsamında bu atıkların geri dönüşümü, doğal kaynakların korunması ve enerji tasarrufu açısından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dönüştürülebilir malzemelerin (kağıt, plastik, metal, cam) ayrıştırılması, çevre kirliliğini önlerken endüstriyel hammadde ihtiyacını karşılamaktadır. Bu süreç, işletmelerin çevresel sorumluluklarını yerine getirmesinde temel bir yapı taşıdır.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Atıkların hammadde olarak tekrar ekonomiye kazandırılması, atık depolama alanlarının ömrünü uzatır ve işletme maliyetlerini düşürür. Bu nedenle her çalışan, geri dönüşümün önemini kavramalı ve sürece aktif destek vermelidir.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atıkların ekonomik değeri, geri dönüşüm programlarının sürdürülebilirliği için temel motivasyon kaynağı olarak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name="Slide 2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Kaynakta Ayrı Toplama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Kaynakta ayrı toplama, atıkların oluştuğu noktada türlerine göre sınıflandırılması işlemidir ve etkin bir geri dönüşüm için temeldir. Çalışanlara verilen eğitimlerle, atık kutularının doğru kullanımı teşvik edilmeli ve atıkların birbirine karışması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Yönetimi Yönetmeliği uyarınca, farklı türdeki atıkların depolanması için uygun, etiketlenmiş ve birbirine karışmayacak özel alanlar tahsis edilmelidir. Bu alanlar, iş güvenliği kurallarına uygun olarak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Atıkların türüne göre renk kodlu kutular kullanılarak çalışanların hata yapma payı azaltılmalı ve toplama süreci hızlandırılmalıdır. Her departman, kendi atık yönetiminden doğrudan sorumlu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ayrıştırma, tüm geri dönüşüm sürecini aksatabilir; bu nedenle ayrıştırma kutularının görünürlüğü ve erişilebilirliği her zaman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LPG'li Forkliftlerde Kaçak Tespiti ve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LPG, havadan ağır bir gazdır ve sızıntı durumunda zemin seviyesinde birikerek patlayıcı karışım oluşturur; bu nedenle forklift depolama alanları zemin seviyesinde havalandırılmalıdır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LPG tüplerinin bağlantı noktalarında periyodik olarak sabunlu su veya gaz dedektörü ile sızdırmazlık testleri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Forklift operatörleri, gaz kokusu veya alışılmadık bir ses fark ettiklerinde derhal aracı durdurmalı, motoru kapatmalı ve acil durum prosedürlerini uygulamalıdır.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LPG tüplerinin değişim işlemleri, eğitimli personel tarafından uygun havalandırma şartlarında ve kıvılcım kaynağı olmayan alanlarda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name="Slide 2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Geri Dönüşüm Programlarının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dönüşüm programları, işletmelerin çevresel performansını artırmak amacıyla planlanan sistemli faaliyetler bütünüdür. 6331 sayılı İş Sağlığı ve Güvenliği Kanunu çerçevesinde güvenli çalışma ortamı sağlarken atık yönetimi süreçlerini de içeren programlar, düzenli olarak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Programın başarısı, tüm departmanların katılımı, hedeflerin belirlenmesi ve periyodik performans göstergelerinin izlenmesi ile doğrudan ilişkilidir. Yönetim, bu süreçlere gerekli kaynakları ayırmalıdır.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Program kapsamında atık toplama lojistiği optimize edilmeli, atık taşıma süreçlerinde iş güvenliği önlemleri (eldiven kullanımı, yük taşıma kuralları) eksiksiz uygulanmalıdır. İş güvenliği uzmanları süreci denetlemelidir.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toplantılarla programın eksikleri tespit edilmeli ve çalışanların geri dönüşüm konusundaki farkındalığı sürekli güncel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name="Slide 2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Atık Yönetiminde Kayıt ve Belgelendirme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yönetimi süreçlerinde kayıt tutmak, yasal mevzuata uyumun kanıtlanması ve süreç iyileştirmesi için zorunludur. İşletmeler, oluşan atık miktarlarını, türlerini, bertaraf yöntemlerini ve geri dönüşüm oranlarını düzenli olarak kayıt altına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Yönetimi Yönetmeliği gereğince, bu veriler yetkili mercilere sunulmak üzere saklanmalı ve denetimlerde hazır bulundurulacak şekilde güncel tutulmalıdır. Kayıtlar, dijital ortamda veya dosyalanmış şekilde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atık çıkışı, lisanslı atık taşıma firmaları ile belgelendirilmeli ve atık beyan formları periyodik olarak kontrol edilmelidir. Belgelendirme eksikliği ciddi yasal yaptırımlar doğurabilir.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atık azaltma hedeflerine ne kadar yaklaşıldığını gösteren tek kanıt olduğu için verilerin doğruluğu büyük önem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name="Slide 2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Ambalaj Atığı Miktarını Azaltma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miktarını azaltmak, geri dönüşümün ötesinde çevresel etkinin minimize edilmesi için en etkili stratejidir. Ambalaj tasarımı iyileştirilmeli, gereksiz malzeme kullanımı önlenmeli ve mümkünse yeniden kullanılabilir ambalaj sistemlerine geçiş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kapsamında ergonomik ve güvenli depolama çözümleri geliştirilerek, atıkların güvenli bir şekilde yönetilmesi ve kaynak verimliliğinin artırılması hedeflenmelidir. Gereksiz ambalaj, işyerinde kaza riskini de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Satın alma süreçlerinde, daha az ambalajlı ürünler tercih edilerek kaynağında azaltma sağlanmalıdır. Bu, hem depolama alanını ferahlatır hem de atık yönetim maliyetlerini doğrudan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Azaltma stratejileri, işletmenin yeşil lojistik hedefleri ile uyumlu olmalı ve tüm tedarik zinciri boyunca teşvik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name="Slide 2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Egzoz Emisyonları ve Araç Bakım İlişkisi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motorlarının düzenli bakımı, egzoz emisyonlarının yasal sınırların altında tutulması için kritik öneme sahiptir; bakımsız motorlar eksik yanma nedeniyle atmosfere daha fazla karbonmonoksit ve partikül madde salınımına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çalışanların maruz kaldığı ortam havasını temiz tutmakla yükümlüdür; yetersiz bakım, araçların egzoz sistemlerinde kaçaklara ve işyeri havasının kirlenmesine doğrudan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bakım süreçlerinde motor, yakıt sistemi ve egzoz manifoldu gibi kritik parçaların periyodik kontrolleri, hem çevre sağlığını korur hem de araçların yakıt verimliliğini artırarak operasyonel maliyetleri düşüren bir koruyucu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taşıtların bulunduğu kapalı alanlarda hava kalitesinin sürekli izlenmesi ve bakım kayıtlarının tutulması, iş güvenliği denetimlerinde temel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name="Slide 2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Araçlarda Emisyon Standartlarına Uyum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Araçların egzoz sistemleri, yürürlükteki çevre ve iş sağlığı yönetmeliklerine uygun emisyon değerlerine sahip olmalıdır; bu değerler, motorun tipine ve kullanılan yakıt türüne göre yasal olarak belirlenmiştir.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Emisyon testleri, araçların teknik uygunluğunu kanıtlayan en temel göstergedir; düzenli olarak yapılan ölçümler, motorun yanma verimliliğini kontrol etmeyi ve olası arızaları erken aşamada tespit etmeyi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kullanılan tüm taşıtların emisyon uygunluk belgeleri, İSG uzmanı tarafından kontrol edilmeli ve güncel tutulmalıdır; bu belgeler, işyerinin çevre mevzuatına uyumunun yasal bir kanıtı niteliğindedir.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Kanunu'na göre, emisyon standartlarını karşılamayan araçların kapalı alanlarda çalıştırılması, ortamdaki zararlı gaz konsantrasyonunu artırarak çalışanlar üzerinde ciddi sağlık riskleri oluşturmaktadır.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name="Slide 2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Araç Bakım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Araçların üretici kılavuzlarında belirtilen periyotlarda bakıma girmesi, iş güvenliği ve operasyonel süreklilik için vazgeçilmezdir; yağ değişimi, filtre temizliği ve egzoz sistemi kontrolleri bu sürecin temel parçalarıdır.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planlaması, araçların kullanım yoğunluğuna ve çalışma ortamına göre özelleştirilmelidir; tozlu veya ağır yük taşıyan ortamlarda çalışan araçların hava filtrelerinin daha sık kontrol edilmesi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çerçevesinde, araç bakım atölyelerinin kendisi de güvenli bir çalışma alanı olarak tasarlanmalı, gerekli yangın ve havalandırma önlemleri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kayıtlarının tutulması, olası bir iş kazası veya meslek hastalığı durumunda işverenin yasal sorumluluğunu kanıtlaması açısından kritik bir belgeleme sürecidir; bu kayıtlar eksiksiz ve tarihli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name="Slide 2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Alanlarda Egzoz Gazı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çalışan dizel ve benzinli araçlar, karbonmonoksit, azot oksitler ve kükürt dioksit gibi zehirli gazların hızla birikmesine neden olur; bu gazlar kapalı ortamlarda kısa sürede boğulma veya zehirlenme riski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bu gazlara maruziyeti, 6331 sayılı İş Sağlığı ve Güvenliği Kanunu'na göre önlenmesi gereken bir risk faktörüdür; maruziyet seviyeleri, mesleki maruziyet sınır değerlerini asla aşmamalıdır.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araçların rölantide çalıştırılması en büyük risklerden biridir; operasyonel ihtiyaç olmadıkça araçlar kapalı alanda çalıştırılmamalı, çalıştırılması zorunluysa süre en kısa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kapalı alanların sürekli taze hava ile beslenmesini ve zararlı gazların kaynağında tahliye edilmesini zorunlu kılmaktadır.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name="Slide 2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ve Mühendislik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egzoz gazı yönetimi için mühendislik kontrolleri (yerel egzoz havalandırma sistemleri) en etkili yöntemdir; bu sistemler, gazı daha ortama yayılmadan kaynağında yakalayarak dışarı atar.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Genel havalandırma sistemleri, ortamdaki hava değişim sayısını artırarak gaz konsantrasyonunu seyreltir; ancak bu sistemler, yerel emiş sistemlerinin yerini tutmaz ve tek başına yeterli olmayabilir.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havalandırma sistemlerinin periyodik bakım ve temizliği yapılmalı, sistemin etkinliği düzenli olarak ölçülmelidir.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kontrollerine ek olarak, çalışanların gaz ölçüm cihazları taşıması ve acil durum eylem planlarında egzoz gazı birikmesi gibi senaryoların yer alması, güvenliği bütüncül bir yaklaşımla destekler.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name="Slide 2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Depolama İlkeleri ve Dökülme Önleme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uyarınca, depolama alanları kimyasalların fiziksel ve kimyasal özelliklerine uygun olarak tasarlanmalı ve sürekli havalandırılmalıdır.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rafları paslanmaz, kimyasal dayanımı yüksek malzemelerden seçilmeli ve devrilmeye karşı duvara veya zemine sabitlenmelidir; rafların üzerine maksimum taşıma kapasiteleri açıkça etiketlenmelidir.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Sızıntı ve dökülme riskini minimize etmek için depolama alanlarının zeminleri, sızıntıyı tutabilecek eğimli yapıda veya sızıntı kanallarına sahip, geçirimsiz malzemelerle kaplanmış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maddelerin giriş ve çıkışları düzenli olarak envanter kayıtlarıyla takip edilmeli, raf ömrü dolan veya bozulma belirtisi gösteren maddeler vakit kaybetmeden bertaraf süreçlerine dahil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name="Slide 2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Kimyasallarda Uyumsuzluk ve Depolama Ayrımı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hükümlerine göre, birbirleriyle reaksiyona girme potansiyeli olan uyumsuz maddeler aynı alanda depolanamaz.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Asitler ve bazlar, oksitleyiciler ve yanıcı maddeler gibi birbirini tehlikeli şekilde tetikleyen kimyasallar, aralarında fiziksel bariyerler olacak veya yeterli güvenlik mesafesi bırakılacak şekilde ayrı bölümlerde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alanlarında uyumsuzluk matrisi veya kimyasal uyumluluk tablosu bulundurulmalı; depo personeli, hangi maddelerin bir arada tutulmaması gerektiği konusunda düzenli eğitimlerden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Etiketleme sistemi, kimyasalların tehlike sınıflarını (yanıcı, korozif, toksik) net bir şekilde yansıtmalı ve ayrıştırma işlemi, bu etiketler üzerindeki piktogramlar dikkate alınarak titizlikle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Şarj Alanı Tasarımı ve Operasyonel Kurallar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Şarj alanları, üretim ve depo faaliyetlerinden ayrı, yangına dayanıklı bölmelerle sınırlandırılmış özel alanlar olarak tasarlanmalıdır (İşyeri Bina ve Eklentilerinde Alınacak Sağlık ve Güvenlik Önlemlerine İlişkin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Şarj alanının zemini, kimyasal sızıntılara karşı dirençli ve kolay temizlenebilir malzemeden yapılmalı, dökülme durumunda kontrolü sağlayan kanallar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Alan içerisinde forkliftlerin manevra yapabileceği genişlikte yollar bırakılmalı ve yaya trafiği ile çakışmayacak şekilde zemin çizgileri ile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Şarj alanında kullanılan tüm elektrikli ekipmanlar, ortamın patlayıcı atmosfer riski dikkate alınarak uygun ex-proof veya korumalı tipte seçilmelidir.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name="Slide 2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İkincil Muhafaza Sistemleri ve Sızıntı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dökülme durumunda çevresel zararı önlemek için tüm tehlikeli kimyasal depolarında ikincil muhafaza sistemleri kurulması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İkincil muhafaza, birincil kabın (varil, bidon, tank) delinmesi veya hasar görmesi durumunda sızıntıyı tutacak olan dökülme tepsileri, toplama paletleri veya havuzlama sistemlerini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Muhafaza sistemlerinin toplam hacmi, depolanan en büyük kabın hacminin en az yüzde 110'unu kapsayacak şekilde hesaplanmalı ve düzenli aralıklarla içlerinde biriken atıklar tahliye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Sızıntı kontrolü sadece sistemin kurulumuyla bitmez; sistemin bütünlüğü, çatlak veya korozyon olup olmadığı periyodik olarak kontrol edilmeli ve bu kontroller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name="Slide 2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Bilgi Formları (SDS) ve Acil Durum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Zararlı Maddeler ve Karışımlara İlişkin Güvenlik Bilgi Formları Hakkında Yönetmelik gereği, her kimyasal madde için güncel bir Güvenlik Bilgi Formu (SDS) çalışma alanında kolayca erişilebilir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SDS formları, madde ile ilgili tehlike tanımları, ilk yardım önlemleri, yangınla mücadele yöntemleri ve dökülme durumunda yapılması gereken teknik müdahaleler hakkında hayati bilgiler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kullandıkları kimyasalların SDS formlarını okumayı ve acil durum prosedürlerini uygulamayı bilmeli; bu eğitimler işe giriş ve periyodik aralıklarla mutlaka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 SDS'lerde belirtilen risklere göre özelleştirilmeli ve dökülme anında hangi personelin hangi görevi üstleneceği önceden belirlenerek tatbikatlarla pekiştirilmelidir.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name="Slide 2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Dökülme Müdahale Kitleri ve Kullanım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her kimyasal depolama alanında dökülme anında ilk müdahaleyi sağlayacak dökülme müdahale kitleri (spill kit)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Kit içeriğinde emici pedler, sosisler, koruyucu eldivenler, gözlükler, atık torbaları ve dökülmeyi durdurucu ekipmanlar bulunmalı; bu malzemeler dökülen maddenin türüne göre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 kiti nasıl kullanacağı ve döküntüyü nasıl bertaraf edeceği konusunda uygulamalı eğitim almalı; kitin eksilen malzemeleri kullanılmadan hemen sonra tamamlanmalıdır.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Küçük ölçekli sızıntılar, müdahale kiti ile hızlıca kontrol altına alınabilirken, büyük çaplı dökülmelerde müdahale planı işletilmeli ve gerekirse profesyonel acil durum ekiplerine haber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name="Slide 2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Atık Su ve Kanalizasyon Sistemlerinin Korunması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suların kanalizasyon sistemine doğrudan boşaltılması çevresel kirlilik ve sistem tıkanıklığı gibi ciddi riskler oluşturur. Atık Yönetimi Yönetmeliği çerçevesinde, işletmeler atık sularını uygun şekilde bertaraf 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Kanalizasyon sistemlerini korumak için kimyasal atıklar, yağlar ve katı maddelerin sisteme verilmesi kesinlikle yasaktır. Bu tür maddeler borularda aşınmaya, tıkanıklığa ve arıtma tesislerinde fonksiyonel bozulmalara yol açmaktadır.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 atık sularının karakterizasyonunu düzenli olarak analiz ettirmelidir. Kanalizasyon sistemine deşarj edilecek suyun içeriği, ilgili mevzuatta belirtilen sınır değerlerin altında tutulmalıdır; aksi durumda yasal yaptırımlar uygulanır.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atık su kanallarına tehlikeli atık dökülmemesi konusunda eğitilmesi hayati önem taşır. Yanlış uygulamalar sadece çevre kirliliğine değil, aynı zamanda işyerindeki kapalı alanlarda zehirli gaz birikmesine de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name="Slide 2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Endüstriyel Ön Arıtma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 arıtma, atık suların kanalizasyon sistemine veya merkezi arıtma tesisine verilmeden önce zararlı maddelerden temizlenmesi sürecidir. Bu süreç, sistemin ömrünü uzatmak ve arıtma verimliliğini artırmak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 üretim faaliyetlerinden kaynaklanan atık sular için fiziksel veya kimyasal ön arıtma üniteleri kurmak zorundadır. Bu üniteler, kirlilik yükünü azaltarak alıcı ortamın korunmasına doğrudan katkı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 arıtma tesislerinin tasarımı, işletmenin atık su debisine ve kirlilik türüne uygun olarak mühendislik standartlarına göre yapılmalıdır. Tasarım aşamasında Atık Yönetimi Yönetmeliği gereklilikleri esas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 arıtma sistemlerinin düzenli olarak periyodik bakımları yapılmalı ve ekipmanların verimli çalışması sağlanmalıdır. Arıza durumunda sistemin baypas edilmesi kesinlikle yasaktır; her türlü bakım kaydı titizlikle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name="Slide 2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Deşarj Standartları ve Yasal Uygunluk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suların alıcı ortama veya kanalizasyon sistemine deşarjı, ilgili çevre mevzuatında tanımlanan deşarj standartlarına tam uyum gerektirir. İşletmeler, bu standartlara uymakla yasal olarak mükelleftir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Deşarj izin belgesi olmayan işletmelerin sisteme atık su vermesi yasaktır. Yetkili kurumlar tarafından verilen deşarj izinleri, işletmenin atık su kalitesini düzenli olarak denetlemesini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Deşarj edilen atık suların analizi, akredite laboratuvarlar tarafından belirli periyotlarla yapılmalıdır. Analiz sonuçları, resmi kurumlar tarafından talep edildiğinde gösterilmek üzere dosyalanmalı ve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Mevzuata aykırı deşarj durumunda, çevre kirliliğine neden olmaktan ağır idari para cezaları uygulanır. İşveren, bu süreçteki yasal sorumluluklarını eksiksiz yerine getirmek ve olası riskleri minimize etmek zorundadır.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name="Slide 2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Yağ Tutucu Sistemlerin İşletilmesi ve Bakımı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Mutfak, atölye veya endüstriyel proseslerden kaynaklanan yağlı atık sular, kanalizasyon sistemine girmeden önce mutlaka yağ tutucu sistemlerden geçirilmelidir. Bu üniteler, yağın boru hattını tıkamasını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 tutucuların verimli çalışması için düzenli temizlik ve bakım işlemleri yapılmalıdır. Biriken yağlar ve tortular, yetkili firmalar aracılığıyla bertaraf edilmeli ve bu işlemlerin kayıtları denetimlerde sunulmak üzere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 tutucu sistemlerin kapasitesi, günlük atık su hacmine ve yağ yoğunluğuna göre seçilmelidir. Yetersiz kapasiteli sistemler, yağın sisteme sızmasına ve çevre kirliliğine neden olabilir; bu durum mevzuata aykırıdır.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 tutucuların temizliği sırasında çalışanların kişisel koruyucu donanım (KKD) kullanması zorunludur. İşlem sırasında maruz kalınabilecek kimyasal veya biyolojik risklere karşı eldiven, maske ve koruyucu gözlük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name="Slide 2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İzleme, Raporlama ve Denetim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su sistemlerinin etkin yönetimi için sürekli izleme sistemi kurulmalıdır. Debi ve kirlilik parametrelerinin anlık takibi, olası sızıntıların veya kural dışı deşarjların erken tespit edilmesini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içinde atık su yönetimiyle ilgili bir iç denetim mekanizması oluşturulmalıdır. Bu mekanizma, sistemin mevzuata uygunluğunu düzenli aralıklarla kontrol etmeli ve tespit edilen eksiklikleri gidermelidir (Atık Yönetimi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 sırasında sunulacak raporlar, tüm ölçüm verilerini ve bakım kayıtlarını içermelidir. Eksik veya hatalı raporlama, denetimlerde olumsuz sonuçlara yol açabilir; bu nedenle veri güvenilirliği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uzmanları, atık su yönetimi süreçlerini düzenli olarak gözden geçirmelidir. Risk değerlendirmesi kapsamında bu alanlardaki tehlikeler analiz edilmeli ve gerekli önlemler ivedilikle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name="Slide 2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Çevre Mevzuatı ve Yasal Çerçeve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Çevre mevzuatı, lojistik operasyonlarında atık yönetimi, tehlikeli madde taşımacılığı ve emisyon kontrolü gibi süreçlerin yasal standartlarını belirler; bu düzenlemelere uyum, işverenin gözetme borcu kapsamında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işyerindeki faaliyetlerin çevreye verebileceği zararların minimize edilmesini öngörür; çevresel risklerin değerlendirilmesi, iş kazası ve meslek hastalığı önleme stratejilerinin ayrılmaz bir parçası olarak kabul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Lojistik tesislerinde faaliyet gösteren işletmeler, faaliyet türüne göre belirlenen çevre mevzuatına uymakla yükümlüdür; yasal mevzuata aykırı hareket etmek, idari para cezalarının yanı sıra tesisin faaliyetten men edilmesine kadar varan yaptırımları beraberinde getirebilir.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çevre bilincine sahip olması, olası sızıntı veya dökülme durumlarında müdahale yeteneklerini artırır; yasal yükümlülükler çerçevesinde çevre eğitimi, temel İSG eğitimleri ile entegre bir şekilde sunulmalı ve düzenli aralıklarla tekrarlanmalıdır.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name="Slide 2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Çevresel İzin ve Lisans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Lojistik tesislerinin faaliyet gösterebilmesi için gerekli olan çevresel izin ve lisanslar, tesisin kapasitesine ve atık türüne göre yetkili kurumlar tarafından belirlenir; bu izinlerin zamanında alınması, yasal süreçlerin aksamaması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Emisyon, gürültü ve atık yönetimi konularında alınması gereken izinler, operasyonel sürekliliğin sağlanması için temel şarttır; izin belgeleri, tesisin görünür yerlerinde veya denetimlerde sunulabilecek şekilde arşivlenmeli ve güncelliği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süreçlerinde tesisin yerleşimi ve depolanan maddelerin özellikleri dikkate alınır; özellikle tehlikeli maddelerin depolandığı tesislerde, çevresel izinlerin yanı sıra yangın ve patlamadan korunma önlemlerinin de mevzuata uygunluğu belgelenmelidir.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Çevresel izin başvuruları, tesisin teknik kapasitesindeki değişiklikler veya yeni operasyonel süreçler devreye girdiğinde yeniden değerlendirilmelidir; güncellenmeyen izinler, tesisin yasal uygunluğunun sorgulanmasına ve operasyonel duraksamalara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Yangınla Mücadele ve Acil Durum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Şarj veya yakıt ikmal alanlarında yangın söndürme tüpleri, kolayca erişilebilir noktalarda ve her zaman çalışır durumda bulundurulmalıdır (Binaların Yangından Korunması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kaynaklı yangınlar için karbondioksit veya kuru kimyevi tozlu söndürücüler tercih edilmeli, su ile müdahale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yangın anında tahliye yollarını ve toplanma alanlarını bilmeli, periyodik olarak yangın tatbikatlarına katılmalıdır.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 şarj alanı ve yakıt ikmal noktalarındaki spesifik riskleri (hidrojen birikimi veya LPG kaçağı) içerecek şekilde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name="Slide 2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Atık Yönetimi ve Kayıt Tutma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yönetimi, lojistik operasyonlarında oluşan tehlikeli ve tehlikesiz atıkların kaynağında ayrıştırılması, depolanması ve bertaraf süreçlerini kapsar; bu süreçlerin her aşaması, yasal mevzuat gereği kayıt altına alınmalı ve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beyan formları, atıkların türü, miktarı ve bertaraf yöntemi hakkında net bilgiler içermelidir; kayıtlar, atıkların lisanslı bertaraf tesislerine teslim edildiğini kanıtlayan belgelerle desteklenmeli ve denetimlerde sunulmak üzere düzenli bir sistemde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atıklar, çevreye zarar vermeyecek şekilde sızdırmaz alanlarda depolanmalı ve etiketlenmelidir; atık sahalarında çalışan personelin KKD kullanımı ve acil durum müdahale ekipmanlarına erişimi, mevzuatın temel gerekliliklerinden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süreci, tesisin çevresel performansını izlemek için kullanılan en temel veridir; düzenli tutulan atık kayıtları, tesisin çevresel sürdürülebilirlik hedeflerine ulaşmasında ve yasal denetimlerde şeffaflık sağlamasında önemli bir rol oynar.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name="Slide 2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Denetim ve Gözetim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Çevre denetimleri, tesisin yasal mevzuata olan uyumunu tespit etmek amacıyla düzenli olarak gerçekleştirilen iç ve dış gözetim faaliyetleridir; bu denetimler, olası ihlallerin erken tespiti ve düzeltici faaliyetlerin başlatılması için kritik fırsatlardır.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süreçlerinde, tesisin çevresel izinleri, atık kayıtları ve acil durum planları detaylıca incelenir; eksikliklerin tespiti durumunda, yasal süreler içerisinde düzeltici ve önleyici faaliyetler başlatılarak risklerin bertaraf edilmesi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Yetkili merciler tarafından yapılan resmi denetimlere hazırlıklı olmak için tesis yönetimi, iç denetim periyotlarını sıklaştırmalıdır; denetimler sırasında sunulan belgelerin doğruluğu ve operasyonel uygulamaların saha ile uyumu, denetimden başarıyla geçilmesini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mekanizmaları, sadece yasal zorunlulukları yerine getirmekle kalmaz, aynı zamanda tesisin genel iş sağlığı ve güvenliği kültürünü de geliştirir; denetim sonuçları çalışanlarla paylaşılmalı ve güvenlik bilincinin artırılması için bir eğitim aracı olarak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name="Slide 2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Çevresel Uygunluk ve Süreklilik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Çevresel uygunluk, tesisin sadece denetim anında değil, tüm faaliyet süresince yasal gerekliliklere ve çevre standartlarına tam uyum sağlamasıdır; bu durum, sürdürülebilir bir lojistik operasyonunun temelini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Operasyonel süreçlerde yapılan iyileştirmeler, çevresel etkilerin azaltılmasına yönelik hedeflerle desteklenmelidir; enerji verimliliği, atık azaltımı ve çevre dostu ekipman kullanımı, tesisin çevresel uygunluğunu güçlendiren unsurlardır.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Çevresel uygunluğun sürdürülmesi, yönetimin kararlılığı ve çalışanların aktif katılımı ile mümkündür; tüm çalışanların çevre politikası hakkında bilgilendirilmesi ve çevresel sorumlulukların görev tanımlarına dahil edilmesi, kurum içi uyumu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Unutmayın, çevresel uygunluk bir sonuç değil, sürekli geliştirilmesi gereken bir süreçtir; değişen çevre mevzuatına uyum sağlamak, tesisin rekabet gücünü artırır ve çevreye karşı sorumlulukların eksiksiz yerine getirilmesini garanti altına alır.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name="Slide 2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Ramak Kala Raporlama Sistemi Nedir?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Ramak kala olayların raporlanması, işyerinde henüz bir kaza veya yaralanma yaşanmadan tehlikeli durumların fark edilmesini ve kayıt altına alınmasını sağlayan proaktif bir güvenlik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iş süreçlerinde karşılaştıkları güvensiz durumları veya hatalı davranışları, herhangi bir ceza korkusu yaşamadan yönetimle paylaşmalıdır.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bildirimler, İSG uzmanları tarafından sistematik olarak toplanarak işyerindeki risklerin tespit edilmesi için temel veri kaynağı olarak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çerçevesinde, tehlikelerin önceden belirlenmesi ve kontrol altına alınması, işverenin yasal sorumluluklarının yerine getirilmesinde kritik bir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name="Slide 2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Kaza Öncesi Sinyaller ve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Ramak kala olaylar, gelecekte yaşanabilecek ciddi iş kazalarının habercisi olan en önemli uyarı sinyalleri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 ramak kala olayının belirli bir noktada tekrarlanması, o süreçte bir kaza yaşanma ihtimalinin çok yüksek olduğunu gösteren somut bir tehlike işaretidir.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sinyaller dikkate alınmadığında, küçük bir hata veya ihmal, büyük maddi kayıplara ve can güvenliğini tehdit eden kazalara dönüşebilir.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riskleri kaynağında önlemekle yükümlüdür ve bu uyarı sinyalleri risk yönetiminin temelini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name="Slide 2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Cezasız Kültürün Güvenlikteki 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Ramak kala raporlama sisteminin başarısı, tamamen cezasız (no-blame) bir güvenlik kültürünün işyerinde tam anlamıyla yerleşmesine bağlıdır.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raporlama yaptıkları için işten çıkarılma veya disiplin cezası alma korkusu yaşarlarsa, tehlikeli durumları gizleme eğiliminde olurlar.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 hataların kişisel suçlama yerine sistemdeki aksaklıklar olarak görülmesiyle güçlenir ve çalışanların güvenini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süreçte şeffaflığı teşvik etmeli, raporlama yapan çalışanı takdir etmeli ve güvenli bir çalışma ortamı bilincini tüm kademelerde yaygınlaştırmalıdır.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name="Slide 2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Bildirim Analizi ve Kök Neden Araştırması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Gelen ramak kala bildirimleri, iş güvenliği ekipleri tarafından sistematik ve tarafsız bir şekilde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Sadece olayın ne olduğu değil, neden olduğu ve hangi çalışma şartlarının buna zemin hazırladığı detaylıca araştırılmalıdır.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Kök neden analizi yöntemleri kullanılarak tehlikenin kaynağına inilir ve geçici çözümler yerine kalıcı düzeltici faaliyetler üretilir.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analizler, risk değerlendirmesi sürecinin güncellenmesi ve işyeri risk haritasının iyileştirilmesi için en güvenilir rehberdir; böylece aynı tehlikenin tekrar etmesi engellenir.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name="Slide 2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Önleyici Faaliyetler ve Sürekli İyileştirme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edilen ramak kala bildirimleri sonucunda belirlenen önleyici faaliyetler vakit kaybetmeksizin hayata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hiyerarşisi uygulanarak tehlike kaynağında yok edilmeli, ikame edilmeli veya mühendislik önlemleri ile risk minimize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 sürekli iyileştirme döngüsü ile takip edilerek işyerindeki güvenlik seviyesi her geçen gün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faaliyetler, 6331 sayılı İş Sağlığı ve Güvenliği Kanunu'nun işverene yüklediği sürekli iyileştirme ve önleyici tedbir alma yükümlülüğünün temel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name="Slide 2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Degerlendirmesi ve JSA Kavrami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İş Sağlığı ve Güvenliği Risk Değerlendirmesi Yönetmeliği uyarınca işyerindeki tehlikelerin tanımlanması ve risklerin önlenmesi sürecidir.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JSA (İş Güvenliği Analizi), spesifik bir işin adımlara bölünerek her adımda oluşabilecek tehlikelerin belirlenmesi ve kontrol altına alınması teknik bir yaklaşımdır.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mevzuatı, tüm işyerlerinde risk değerlendirmesinin yapılmasını zorunlu tutar; bu süreç proaktif bir yaklaşımla kazaları önlemeyi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JSA, karmaşık veya yüksek tehlikeli işlerde risk değerlendirmesini destekleyen tamamlayıcı bir araçtır ve operasyonel güvenliğe rehberlik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name="Slide 2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Adim Bazli Is Güvenligi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JSA sürecinin ilk aşaması, işin alt adımlara bölünmesidir; bu aşamada işin tamamlanması için gereken tüm fiziksel hareketler ve ekipman kullanımı kayıt altına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bir alt adım için olası tehlikeler sorgulanır; örneğin bir parçanın taşınması sırasında bel incinmesi veya ayağa düşme riski gibi detaylar değerlendirilir.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adımlara bölünmesi, karmaşık süreçlerin yönetilebilir parçalara ayrılmasını sağlayarak tehlikelerin gözden kaçırılmasını engeller ve analiz kalitesini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sırasında iş akışının normal süreçleri kadar, istisnai durumlar veya ekipman arızaları gibi beklenmedik senaryolar da göz önünde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Çarpışma Önleme ve Görüş Açısı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Forklift ve istif makineleri kullanımı sırasında görüş açısının kısıtlı olması, çarpışma riskini doğrudan artıran temel tehlikelerden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iş ekipmanlarının güvenli kullanımını ve operatörün çevreyi görmesini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Görüş açısını kapatan yükler operatörün etrafını görmesini zorlaştırarak kazalara yol açabilir; bu nedenle yük yüksekliği görüşü engellemeyecek seviyede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Çarpışma önleme sistemleri, sensörler ve otomatik durdurma mekanizmaları sayesinde, insan hatası kaynaklı kaza olasılığını minimize eden teknolojik önlemlerdir.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name="Slide 2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 Tanimlama ve Önlem Hiyerarsisi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tanımlandıktan sonra kontrol hiyerarşisi uygulanır; öncelik tehlikenin kaynağında yok edilmesi veya daha az tehlikeli olanla değiştirilmesidir.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önlemleri (makine koruyucuları, havalandırma) ve idari önlemler (çalışma saatlerinin düzenlenmesi, eğitimler) toplu koruma sağlayarak riski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 (KKD), diğer tüm teknik ve idari önlemlerin yetersiz kaldığı durumlarda son savunma hattı olarak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Uygulanan her önlemin etkinliği düzenli olarak izlenmeli ve yeni bir tehlike yaratıp yaratmadığı kontrol edilmelidir; risk değerlendirmesi dinamik bir döngüdür.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name="Slide 2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Degerlendirmesinde Çalisan Katilimi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risk değerlendirme ekibinde çalışan temsilcileri ve destek elemanları mutlaka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çalışanlarının tecrübeleri, kağıt üzerinde görülemeyen pratik tehlikelerin tespit edilmesinde hayati öneme sahiptir; çalışan görüşleri sürece dahil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 tüm çalışanların tehlikeleri raporlaması ve önlem alma sürecine aktif katılımı ile gelişir; bu süreç sadece uzmanların görevi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toplantılarında çalışanlara söz hakkı verilmesi, alınan önlemlerin benimsenmesini kolaylaştırır ve güvenli çalışma davranışını destekler.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name="Slide 2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Degerlendirmesi Güncelleme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risk değerlendirmesinin işyerindeki değişikliklerde veya kazalardan sonra güncellenmesini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 bir makine alımı, farklı bir kimyasal madde kullanımı veya çalışma yöntemi değişikliği, mevcut risk analizinin baştan değerlendirilmesini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meydana gelen ramak kala olaylar veya iş kazaları, mevcut kontrol tedbirlerinin yetersiz olduğunun kanıtıdır ve analiz hemen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periyodik süreler geçmese dahi, operasyonel değişiklikler veya yasal düzenlemelerle risk analizi her zaman yenilenmelidir.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name="Slide 2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Davranış Bazlı Güvenlik Yaklaşımı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Davranış bazlı güvenlik (DBG), kazaların büyük çoğunluğunun güvensiz davranışlardan kaynaklandığı gerçeğinden yola çıkarak, çalışanların güvenli davranışlarını artırmayı hedefleyen sistemli bir yaklaşımdır.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gözlem turları, DBG'nin temelini oluşturur ve sahada çalışanların çalışma yöntemlerini gözlemleyerek riskli davranışları tespit edip düzeltmeyi amaçlayan proaktif bir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çalışma ortamındaki riskleri önlemekle yükümlüdür ve bu turlar risk değerlendirmesi sürecini destekleyen önemli bir araçtır.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Lojistik sektöründe özellikle depo içi trafik ve elle taşıma faaliyetlerinde, davranışların yerinde gözlemlenmesi, potansiyel tehlikelerin kazaya dönüşmeden önce bertaraf edilmesini sağlamaktadır.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name="Slide 2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Saha Gözlemi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gözlemi, gözlemcinin işi durdurmadan veya çalışanın dikkatini dağıtmadan, önceden belirlenmiş kritik güvenlik kurallarına odaklanarak gerçekleştirilen sistematik bir süreçtir.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Gözlem sırasında odak noktası sadece güvensiz durumlar değil, aynı zamanda çalışanın ekipman kullanımı, kişisel koruyucu donanım uyumu ve çalışma duruşu gibi davranışsal unsurlardır.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yüklerin elle taşınması sırasında çalışanların vücut mekaniğini nasıl kullandığı, saha gözlemlerinin en kritik parçalarından birini oluşturmaktadır.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Gözlemci, sahada gördüğü güvensiz bir davranışı tespit ettiğinde, bunu bir hata olarak değil, sistemin iyileştirilmesi için bir fırsat olarak ele almalı ve tarafsız notlar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name="Slide 2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Etkili Geri Bildirim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Gözlem sonrası verilen geri bildirim, çalışanın güvenli davranışlarını sürdürmesini veya güvensiz davranışlarını değiştirmesini sağlamak için kritik bir iletişim aşamasıdır.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sırasında suçlayıcı bir dil kullanmaktan kaçınılmalı, bunun yerine davranışın neden riskli olduğu ve güvenli alternatifin ne olduğu net bir şekilde ifade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Kanunu'nun işçiyi bilgilendirme yükümlülüğü gereği, her geri bildirim çalışanın güvenli çalışma konusundaki farkındalığını artırmalıdır.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Etkili bir geri bildirim, çalışanın sürece dahil edilmesini ve çözümün bir parçası haline gelmesini sağlar, böylece güvenlik kültürü tabandan tavana gelişir.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name="Slide 2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Olumlu Pekiştirme ve Motivasyon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Olumlu pekiştirme, güvenli davranışların teşvik edilmesi ve sürdürülebilir hale getirilmesi için kullanılan en güçlü yönetim araçlarından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kurallara uygun hareket ettiği anlarda takdir edilmesi, güvenli çalışma bilincini ödüllendirir ve diğer çalışanlar için örnek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güvenli davranışların görünür kılınması, lojistik gibi yüksek riskli sektörlerde çalışanların motivasyonunu artırarak kaza sıklık oranlarını düşürmektedir.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Takdir etme süreci somut olmalı, yani hangi davranışın neden güvenli olduğu belirtilerek çalışanın doğru yöntemi tekrar etmesi hedeflenmelidir.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name="Slide 2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Veri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gözlem sonuçlarının düzenli olarak kayıt altına alınması, işyerindeki kronikleşmiş tehlikeli davranışların belirlenmesi için veri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gereği risk değerlendirmesi güncellenirken, bu gözlem kayıtları geçmişteki tehlike eğilimlerini anlamak için önemli bir referans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Verilerin periyodik olarak analiz edilmesi, hangi bölümlerde veya hangi görevlerde daha fazla riskli davranış sergilendiğini ortaya koyar.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sonuçları, yönetim tarafından eğitim planlamalarında ve teknik iyileştirme yatırımlarında temel veri olarak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name="Slide 2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Komitesi ve Çalışan Katılımının Temelleri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kurulan İSG kurulları, işyerindeki sağlık ve güvenlik süreçlerinin iyileştirilmesi için işveren ve çalışan temsilcilerinin ortak akılla hareket ettiği en temel mekanizmadır.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işyerinde yürütülen faaliyetlerin tehlike sınıflarına uygun şekilde risk analizi yapılmasını sağlar ve çalışanların sağlık gözetimi süreçlerinde aktif rol alarak güvenli çalışma kültürünün yerleşmesine zemin hazırlar.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katılımı, sadece bir hak değil aynı zamanda iş güvenliği sisteminin başarısı için zorunlu bir gerekliliktir; işin doğasını en iyi bilen çalışanların sahada karşılaştığı riskleri paylaşması kaza oranlarını doğrudan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Komite yapısı, işyerindeki tüm departmanların temsil edilmesini amaçlayarak, farklı iş süreçlerinden kaynaklanabilecek karmaşık risklerin bütüncül bir yaklaşımla değerlendirilmesine ve çözümlerin daha hızlı hayata geçirilmesine olanak tanır.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name="Slide 2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Temsilcisinin Seçimi ve Görevleri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işyerinde yürütülen İSG çalışmalarına katılan, görüş bildiren ve çalışanların haklarını koruyan, işyerindeki çalışanlar arasından seçilen kritik bir köprü görevi gören kişidir.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süreci, çalışanların demokratik katılımını esas alarak gerçekleştirilir; eğer işyerinde sendika varsa sendika temsilcisi, yoksa çalışanların kendi aralarında yapacakları seçim ile temsilci belirlenir.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temsilcisinin temel görevleri arasında işyerindeki tehlikelerin işverene bildirilmesi, iş kazası veya meslek hastalığı sonrası süreçlerin takibi ve çalışma ortamının güvenli hale getirilmesi için öneri sunulması yer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 temsilcisinin görevini yerine getirmesi için gerekli eğitimleri sağlamak ve temsilciye ihtiyaç duyduğu kaynakları sunmakla yükümlüdür; temsilci bu süreçlerde işverene karşı sorumlu ve çözüm odaklı davranmalıdır.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Kör Nokta Yönetimi ve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Kör noktalar, operatörün doğrudan veya aynalar yardımıyla göremediği, araç çevresindeki tehlikeli bölgelerdir ve yayalar için en büyük risk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operatörlerin çalışma alanı içerisinde görüşü engelleyen unsurlar minimize edilmeli ve güvenli çalışma mesafeleri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aracı hareket ettirmeden önce kör noktaları kontrol etmeli ve mümkünse bir gözcü yardımıyla manevra yapmalıdır.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Kör noktaları belirlemek için zemin üzerine işaretlemeler yapılmalı ve operatörlere bu bölgelerle ilgili periyodik eğitimler verilerek bilinç düzeyleri artırılmalıdır.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name="Slide 2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Çalışanların Öneri ve Görüş Bildirme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kültürünün gelişimi için çalışanların sahada tespit ettikleri riskleri ve iyileştirme önerilerini hiçbir çekince yaşamadan yönetime iletebilecekleri güvenli bir iletişim kanalı kurulması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Öneri sistemleri, dijital platformlar, öneri kutuları veya düzenli olarak yapılan birim toplantıları aracılığıyla işletilebilir; önemli olan, her bir bildirimin mutlaka değerlendirilip geri dönüş yapılmasıdır.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katılımı, sadece kaza sonrası raporlama ile değil, proaktif bir yaklaşımla tehlikelerin henüz kaza oluşturmadan tespit edilmesi (ramak kala bildirimleri) noktasında en büyük güvencemizdir.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Öneri bildiren çalışanın ismi gizli tutulabilir veya teşvik edilebilir; bu durum çalışanların güvenliğe olan inancını ve aidiyet duygusunu güçlendirerek iş kazalarının önlenmesine doğrudan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name="Slide 2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Kurulu Toplantı Usulleri ve Gündem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kurulları, belirlenen periyotlarda toplanarak işyerindeki sağlık ve güvenlik durumunu gözden geçirir; bu toplantılar, sorunların tartışıldığı ve yasal gerekliliklerin uyum durumunun kontrol edildiği platformlardır.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gündemi, bir önceki toplantıda alınan kararların takibi, yeni tespit edilen riskler, çalışanlardan gelen öneriler ve meydana gelen iş kazalarının analizi gibi başlıkları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tutanakları düzenli olarak tutulmalı, alınan kararların kim tarafından, ne zaman ve nasıl uygulanacağı net bir şekilde belirlenerek ilgili taraflara yazılı olarak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toplantılarının etkinliği, katılımcıların hazırlıklı gelmesine ve işveren temsilcilerinin alınan kararları uygulama konusundaki kararlılığına bağlıdır; toplantılar bir formalite değil, çözüm merkezi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name="Slide 2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Kararların Uygulanması ve İzleme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Kurulda alınan kararların sahaya yansıtılması, İSG yönetim sisteminin en kritik aşamasıdır; kararların uygulanmaması, çalışanların sisteme olan güvenini sarsar ve kaza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kurul kararlarını uygulamak için gerekli bütçe, ekipman ve zaman planlamasını yaparak, belirlenen termin süresi içerisinde faaliyetlerin tamamlanmasını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aşamasında aksaklıklar yaşanması durumunda, kurul tekrar toplanarak alternatif çözümler geliştirmeli ve süreçleri güncelleyerek güvenli çalışma ortamını sürdürülebilir 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güvenliği, dinamik bir süreçtir; alınan kararların sonuçları periyodik saha kontrolleri ve performans ölçümleriyle izlenerek, sistemin etkinliği sürekli olarak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name="Slide 2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Performans Göstergesi (KPI) Nedir?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performans göstergeleri (KPI), lojistik operasyonlarındaki güvenlik seviyesini ölçülebilir verilerle takip etmemizi sağlayan temel araçlardır; bu veriler, 6331 sayılı İş Sağlığı ve Güvenliği Kanunu kapsamında işverenin risk yönetimi sorumluluğunu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KPI'lar, işletmenin güvenlik hedeflerine ulaşıp ulaşmadığını belirlemek için proaktif (önleyici) ve reaktif (geçmişe dönük) olarak iki ana başlıkta incelenir; proaktif göstergeler ramak kala olayları ve eğitim sayılarını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Lojistik sektöründe KPI kullanımı, araç filosu yönetimi ve depo operasyonlarındaki tehlikelerin sistematik olarak tanımlanmasını sağlar; bu sayede yönetim, kaynakları en yüksek riskli alanlara odaklayabilir.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Başarılı bir KPI sistemi, sadece kaza sayılarını değil, çalışanların güvenlik kurallarına uyum oranlarını ve saha denetim sonuçlarını da kapsayarak bütüncül bir güvenlik kültürü oluşturulmasına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name="Slide 2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Kaza Sıklık ve Ağırlık Oranlarının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 sıklık oranı, belirli bir çalışma süresi içerisinde meydana gelen kaza sayısını ifade ederken, ağırlık oranı ise bu kazaların neden olduğu iş günü kaybının ciddiyetini yansıtır; bu veriler, lojistik işletmelerinin genel güvenlik performansını sektörel standartlarla kıyaslamasına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 analizleri, ilgili İSG mevzuatı gereği iş kazası bildirimlerinin doğru yapılması ve kayıt altına alınması ile başlar; doğru veri girişi olmadan elde edilen oranlar yanıltıcı sonuçlara yol açarak hatalı stratejiler geliştirilmesine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Taşımacılık operasyonlarında kaza ağırlık oranı, genellikle uzun süreli iş gücü kayıplarına neden olan trafik kazaları veya depo içi yük düşmeleri gibi olaylara odaklanır; bu oranların yüksekliği, iş güvenliği önlemlerinin yetersizliğini gösteren kritik bir sinyaldir.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 kaza verilerini sadece yasal zorunluluk olarak görmemeli, bu verileri kullanarak operasyonel süreçlerdeki tehlikeli noktaları (örneğin sevkiyat rampaları veya yoğun yaya trafiği) tespit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name="Slide 2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Hedeflerinin Belirlenmesi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hedefleri, işletmenin güvenlik performansını artırmak amacıyla belirlenen ulaşılabilir ve ölçülebilir amaçlardır; bu hedeflerin belirlenmesinde 6331 sayılı İSG Kanunu'nun temel prensibi olan sürekli iyileştirme yaklaşımı esas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Etkili bir hedef belirleme süreci için SMART kriterleri (Belirli, Ölçülebilir, Ulaşılabilir, İlgili, Zamanlı) kullanılmalı; örneğin, tüm sürücülere yıl sonuna kadar güvenli sürüş eğitimi tamamlatılması somut bir hedeftir.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Hedefler, lojistik operasyonlarının yoğunluğu ve risk profili ile uyumlu olmalıdır; depo çalışanları için 'yaya-araç çarpışmalarını sıfıra indirmek' gibi spesifik hedefler, genel hedeflere göre daha yüksek motivasyon ve dikkat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hedefler, tüm çalışanlar tarafından bilinmeli ve paylaşılmalıdır; hedeflere ulaşılması durumunda çalışanların ödüllendirilmesi veya tanınması, güvenlik kültürünün gelişimi açısından kritik bir rol oynamaktadır.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name="Slide 2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Performansının İzlenmesi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performansının izlenmesi, belirlenen KPI'ların ve hedeflerin düzenli periyotlarla gözden geçirilmesi sürecidir; bu izleme, işletmenin risk değerlendirmesi sonuçları ile doğrudan bağlantılı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Lojistik sektöründe izleme süreçleri, saha denetimleri, araç takip sistemleri ve çalışan geri bildirimleri gibi çok katmanlı araçlarla yürütülmelidir; denetimlerde tespit edilen eksiklikler, performans düşüşünün erken uyarı sinyali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sürecinde elde edilen veriler, İSG Kurulu toplantılarında analiz edilmeli; kurul, bu veriler ışığında operasyonel değişikliklerin güvenliğe etkisini değerlendirerek gerekli önlemleri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izleme, sadece kaza olduğunda değil, günlük operasyonlarda da aksaklıkların görülmesini sağlar; örneğin, periyodik araç bakımlarının zamanında yapılıp yapılmadığının takibi, büyük kazaların önüne geçen bir performans izleme yöntemidir.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name="Slide 2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İyileştirme ve Düzeltici Faaliyetler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performansının iyileştirilmesi, izleme sürecinde tespit edilen uygunsuzlukların giderilmesi ve sistemin daha güvenli hale getirilmesi için yapılan düzeltici ve önleyici faaliyetlerdir; bu yaklaşım 6331 sayılı İSG Kanunu'nun temel taşıdır.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İyileştirme sürecinde, kazaların kök neden analizi (KNA) yöntemleri ile incelenmesi gerekir; sadece yüzeydeki hatalara değil, sistemdeki yönetimsel veya teknik eksikliklere odaklanılmalıdır.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Lojistik operasyonlarında iyileştirme, teknolojik yatırımlar (örneğin akıllı depo sistemleri veya sürücü destek sistemleri) ve çalışanların yetkinliklerini artıracak eğitimlerle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iyileştirme, bir varış noktası değil, bir süreçtir; her iyileştirme adımı sonrasında performans tekrar izlenmeli ve yeni hedefler belirlenerek güvenlik kültürü döngüsü güçlendirilmelidir.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name="Slide 2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Eğitim ve Yetkinlik Takibi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eğitimleri, çalışanların güvenlik kültürünü benimsemesi ve tehlikeli durumlara karşı tetikte kalması için bir defaya mahsus değil, sürekli bir süreç olarak planlanmalıdır; bu yaklaşım, özellikle lojistik gibi dinamik sektörlerde iş kazası riskini önemli ölçüde azaltmaktadır.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Yetkinlik takibi, çalışanların görevlerini güvenle yerine getirebilmeleri için gerekli becerilere sahip olup olmadıklarını belirlemek amacıyla yapılan sistematik bir değerlendirme sürecidir; bu süreç, 6331 sayılı İş Sağlığı ve Güvenliği Kanunu kapsamında işverenin temel sorumluluklarından biri olarak kabul edilmektedir.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yetkinlik seviyeleri, sadece işe girişte değil, teknolojik değişimler veya iş süreçlerindeki güncellemeler sonrasında da periyodik olarak kontrol edilmeli ve yetersiz görülen alanlarda hızlıca eğitim takviyesi yapılmalıdır; bu durum, operasyonel süreklilik için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name="Slide 2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Stratejik Eğitim Planlaması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planları, işyerinde yapılan risk değerlendirmesi sonuçlarına ve çalışanların maruz kaldığı spesifik tehlikelere göre hazırlanmalı; genel eğitimler yerine, lojistik operasyonlarına özel yükleme, depolama ve araç kullanımı gibi odaklı modüller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gereğince, yıllık eğitim programı işveren tarafından onaylanmalı ve eğitimin verimliliği ölçülebilir kriterlerle takip edilmelidir; planlama yapılırken vardiya düzeni ve iş yoğunluğu da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takvimi oluşturulurken, işyerindeki tehlike sınıfı baz alınmalı; çok tehlikeli sınıfta yer alan lojistik tesislerinde, eğitim süreleri ve içerikleri daha kapsamlı tutulmalı ve uzman eğitmenler tarafından verilmelidir; bu planlama, yasal uyum için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Forklift Operatörü Yetkilendirmesi ve Yasal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Forklift ve istif makineleri kullanımı, yüksek riskli işler arasında yer aldığı için operatörün mutlaka yetkilendirilmiş olması gerekmektedir; 6331 sayılı İş Sağlığı ve Güvenliği Kanunu uyarınca işveren, yetkisiz personelin bu makineleri kullanmasına izin veremez.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SRC belgeleri, lojistik süreçlerde taşınan yükün türüne ve araç sınıfına göre zorunlu tutulan mesleki yeterlilik belgeleridir; forklift operatörleri de görev alanlarına göre ilgili mevzuata uyumlu mesleki yeterliliklere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operatörün yetki belgelerini görevlendirme öncesinde kontrol etmeli ve bu belgelerin güncelliğini takip etmelidir; yetkisiz bir şekilde makine kullandıran işveren, olası iş kazalarında hukuki ve idari sorumlulukla karşı karşıya kalabilir.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yetkilendirmesi, sadece bir belgeye sahip olmak değil, aynı zamanda makinenin güvenli çalışma sınırlarını ve risklerini bilmeyi içeren kapsamlı bir süreçtir; bu süreç iş sağlığı mevzuatının temel bir gerekliliğidir.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Ayna ve Kamera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Ayna ve kamera sistemleri, forklift üzerindeki kör noktaları azaltarak operatörün çevresindeki yayaları ve engelleri görmesini sağlayan kritik mühendislik önlemleridir.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gereği, ekipmanların periyodik bakımları yapılırken bu güvenlik sistemlerinin çalışır durumda olduğu kontrol edilmeli ve arızalı ekipmanla çalışılmamalıdır.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görüş kameraları ve panoramik aynalar, özellikle dar alanlarda ve geri manevra sırasında kaza riskini azaltan en önemli ekipmanlardandır.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her vardiya başlangıcında aynaların temizliğini ve kamera ekranının görüş kalitesini kontrol ederek herhangi bir teknik aksaklıkta amirlerine bildirimde bulunmalıdır.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name="Slide 3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Eğitimde Belgelendirme ve Yeterlilik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Verilen tüm İSG eğitimleri, Çalışanların İş Sağlığı ve Güvenliği Eğitimlerinin Usul ve Esasları Hakkında Yönetmelik hükümlerine uygun şekilde belgelendirilmelidir; bu belgeler, eğitimin içeriğini, süresini, eğitmenin kimlik bilgilerini ve çalışanın katılımını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Mesleki yeterlilik gerektiren işlerde, örneğin forklift operatörlüğü veya tehlikeli madde taşımacılığı gibi, İSG eğitimlerine ek olarak ilgili mesleki sertifikaların da güncelliği takip edilmeli; belgesi olmayan veya süresi dolan personelin ilgili ekipmanı kullanmasına kesinlikle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belgeleri, iş sağlığı ve güvenliği denetimlerinde yasal bir kanıt niteliği taşımaktadır; bu nedenle, belgelerin dijital veya fiziksel arşivlerde düzenli olarak saklanması ve gerektiğinde iş müfettişlerine sunulmaya hazır tutulması işverenin temel sorumluluğudur.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name="Slide 3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Tazeleme Eğitimleri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Tazeleme eğitimleri, çalışanların bilgilerini güncel tutmak ve zamanla oluşabilecek güvenlik ihmallerini önlemek adına periyodik olarak düzenlenmelidir; bu eğitimler, sektördeki yeni yasal düzenlemeler ve değişen iş ekipmanlarına göre yeniden yapılandırılmalıdır.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geçiren veya uzun süre işten uzak kalan çalışanlar için, işe dönüş sürecinde özel tazeleme eğitimleri verilmesi, çalışan güvenliği açısından hayati önem taşımaktadır; bu süreç, işverenin gözetim borcunun bir gereği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Tazeleme eğitimlerinin sıklığı, yapılan işin risk seviyesine göre belirlenmeli; çok tehlikeli sınıfta yer alan işyerlerinde, çalışanların bilgileri düzenli aralıklarla tazelenerek güvenlik bilincinin canlı tutulması sağlanmalıdır; bu uygulamalar, kazaların kök nedenlerini azaltmada etkilidir.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name="Slide 3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Kayıt ve Takip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kayıtları, sadece yasal bir zorunluluk değil, aynı zamanda işyerindeki güvenlik performansını izlemek için kullanılan değerli bir veridir; bu kayıtlar, hangi çalışanın hangi eğitimi aldığını ve bir sonraki eğitimin ne zaman olması gerektiğini takip etmemizi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Modern İSG yönetim sistemleri kullanılarak oluşturulan dijital takip sistemleri, eğitim sürelerinin dolmasına yakın uyarı mekanizmaları kurarak, aksamaların önüne geçmektedir; bu dijitalleşme, lojistik gibi geniş ölçekli ve çok sayıda personelin olduğu operasyonlarda büyük kolaylık sağlamaktadır.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sistemleri, sadece eğitimleri değil, aynı zamanda eğitim sonrası yapılan değerlendirme sınavlarının sonuçlarını da içermeli; başarılı olamayan çalışanların eğitimleri tekrarlanmalı ve bu süreçler de kayıt altına alınarak, sürekli iyileştirme döngüsü tamamlanmalıdır.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name="Slide 3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Lojistik ve Taşımacılık Sektörü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name="Slide 304">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Yaya ve Araç Ayrımı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kazalarını önlemenin en etkili yolu, yaya yolları ile araç trafiğinin fiziksel olarak birbirinden tamamen ayrılması ve kesişim noktalarının sınırlandırılmasıdır.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yaya geçitleri, sarı çizgiler veya bariyerler ile belirgin hale getirilmeli; yaya trafiğinin yoğun olduğu bölgelerde hız sınırları katı bir şekilde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çerçevesinde, işveren yaya ve araç trafiğinin güvenliğini sağlayacak işyeri düzenini kurmak ve bu düzenin sürekliliğini denetlemekle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yaya yollarını kullanmaları ve forklift operatörleri ile göz teması kurmadan güvenli mesafeye girmemeleri konusunda sürekli hatırlatıcı eğitimler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Sesli Uyarıcılar ve İletişim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Korna ve sesli uyarı sistemleri, operatörün varlığını diğer çalışanlara duyurarak beklenmedik karşılaşmaları ve çarpışmaları önleyen temel iletişim araçlarıdır.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kavşak noktalarında ve görüşün kısıtlı olduğu alanlarda sesli uyarıcı kullanımı, iş kazalarını önlemede hayati bir rol oynamaktadır.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kapsamında, işyerindeki tüm uyarı sistemlerinin periyodik olarak işlevselliği test edilmeli ve ses seviyelerinin ortam gürültüsünü bastıracak düzeyde olması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sesli uyarıyı bir alışkanlık haline getirmeli ancak bu sistemi sadece uyarı amaçlı kullanmalı, gereksiz gürültü kirliliği oluşturmaktan kaçınmalıdır.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Raf Sistemi Güvenliği ve Denetim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alanlarında raf sistemlerinin güvenliği, 6331 sayılı İş Sağlığı ve Güvenliği Kanunu kapsamında işverenin temel gözetim yükümlülüğü altındadır.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Raf sistemlerinin periyodik kontrolleri, uzman kişiler tarafından en az yılda bir kez yapılmalı ve muayene kayıtları dosyasında düzenli olarak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Denetimlerde rafın dikey ve yatay hizalaması, bağlantı noktalarının sağlamlığı ve genel yapısal bütünlük, olası kazaları önlemek adına detaylıca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sonuçları mutlaka raporlanmalı, tespit edilen uygunsuzluklar için ivedilikle düzeltici faaliyetler başlatılarak bu süreç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Raf Sistemlerinde Yük Sınırları ve Kapasite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raf ünitesi, üretici tarafından belirlenen maksimum taşıma kapasitesine göre kullanılmalı ve bu sınır hiçbir koşulda aşılmamalıdır.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dağılımı, rafın tüm bölmelerine dengeli bir şekilde yapılmalı, ağır yükler alt raflara, hafif yükler ise üst raflara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Yükleme prosedürleri istif ve depolama güvenliği ilkeleriyle uyumlu olmalı, yüklerin raf sınırlarından dışarı taşması veya sarkması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sınırının aşılması, rafın çökmesine ve ciddi iş kazalarına yol açabileceği için operatörlerin bu konuda düzenli olarak eğitilmesi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Raf Sistemlerinde Hasar, Deformasyon ve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Raf ayaklarında veya kirişlerinde meydana gelen ezilme, bükülme ve çatlak gibi deformasyonlar, sistemin taşıma kapasitesini ciddi şekilde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 görmüş veya deforme olmuş raflar derhal boşaltılmalı, kullanım dışı bırakılmalı ve yetkili teknik servis tarafından onarılana kadar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Forklift operatörleri, raf sistemlerine çarpmaları durumunda durumu derhal amirlerine bildirmeli, gizli hasar riski için uzman kontrolü talep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gözlemlerle tespit edilen küçük hasarlar, zamanla daha büyük yapısal bozulmalara yol açacağından proaktif bir şekilde onarılmalıdır.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Raf Sistemlerinin Sabitleme ve Ankraj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Raf sistemlerinin zemine veya yapısal unsurlara sabitlenmesi, sismik hareketler ve forklift çarpmalarına karşı devrilmeyi önleyen en temel güvenlik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Sabitleme elemanlarının (ankraj cıvataları) periyodik kontrolleri yapılmalı, gevşemiş veya hasar görmüş cıvatalar derhal sıkılmalı veya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Raf ayaklarının zemine tam temas etmesi sağlanmalı, zemin düzensizlikleri şimler yardımıyla giderilerek yükün yere eşit aktarılması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Sabitleme işlemleri, üretici montaj kılavuzuna uygun olarak yapılmalı, yetkisiz kişiler tarafından yapılan değişiklikler sistem güvenliğini tehlikeye atmaktadır.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Raf Sistemlerinde Etiketleme ve Bilgilendirme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Raf sistemlerinin üzerine, her bir bölümün taşıyabileceği maksimum yük miktarını gösteren güncel ve okunaklı yük kapasite etiketleri asılmalıdır.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Etiketler, operatörlerin yükleme yaparken kolayca görebileceği yerlere yerleştirilmeli, zamanla silinmesi veya düşmesi durumunda derhal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Etiketlerde belirtilen değerler, rafın yapısal özelliklerine ve en son yapılan periyodik kontrol sonuçlarına göre güncel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Bilgilendirme etiketleri sadece kapasiteyi değil, aynı zamanda rafın güvenli kullanımına dair uyarıları ve acil durum talimatlarını da içermelidir.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Depo İçi Trafik Ayrımı ve Düzenleme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Depolarda yaya ve araç trafiğinin birbirinden tamamen ayrılması, iş kazalarını önlemede en temel mühendislik önlemidir; 6331 sayılı İş Sağlığı ve Güvenliği Kanunu uyarınca işveren, işyerinde güvenli bir çalışma ortamı oluşturmakla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Yaya yolları, araçların (forklift, transpalet) hareket alanından fiziksel olarak izole edilmeli; yolların genişliği, işyerindeki araç trafiği yoğunluğu ve yaya sayısı göz önünde bulundurularak yeterli seviyede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içi düzenlemelerde, geçiş alanlarının kesiştiği noktalarda kör noktalar oluşturulmamalı; yaya yollarının araç yollarını kestiği yerlerde mutlaka dur veya yaya geçidi gibi uyarıcı düzenlemeler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yaya yollarını kullanmaları konusunda eğitilmesi ve bu yolların depo içerisinde sürekli temiz ve engelsiz tutulması, güvenli lojistik operasyonları için kritik öneme sahip temel uygulamalardır.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Trafik Güzergah Planlaması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içerisinde araçlar için belirlenen güzergahlar, en az sayıda kesişme noktası içerecek şekilde tasarlanmalı; araç trafiğinin depo içinde tek yönlü akması, kaza riskini azaltan etkili bir trafik yönetimi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güzergahlar üzerinde hız sınırları net bir şekilde belirlenmeli ve tüm operatörler bu kurallara uymaya teşvik edilmelidir; 6331 sayılı Kanun gereği işveren, güvenli çalışma prosedürlerini denetlemekle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Araçların manevra alanları, rafların yerleşimi ve depolanan malzemenin boyutu göz önüne alınarak geniş tutulmalı; keskin dönüşlerin olduğu bölgelerde aynalar kullanılarak görüş açısı genişletilmelidir.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Güzergah planlamasında acil durum çıkış yolları asla kapatılmamalı; araçların bu yolları kullanmaması için gerekli düzenlemeler yapılarak, acil durumlarda tahliye süreci kesintisiz hale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ve Mesleki Yetkinlik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Milli Eğitim Bakanlığı tarafından onaylı kurslarda teorik ve pratik eğitimlerini tamamlamış olmalıdır; Çalışanların İş Sağlığı ve Güvenliği Eğitimlerinin Usul ve Esasları Hakkında Yönetmelik gereği bu eğitimler belgelenmelidir.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içeriği makinenin teknik kapasitesi, yük taşıma dengesi, manevra kabiliyeti ve acil durum prosedürlerini kapsamalıdır; operatör, makinenin günlük kontrol listesini (checklist) doldurabilecek teknik yetkinliğe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Pratik eğitimler, sadece kapalı alanda değil, operatörün çalışacağı saha koşullarına benzer ortamlarda gerçekleştirilmelidir; uygulamalı denetimler, operatörün risk algısını artırmak için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operatörlere periyodik olarak tazeleme eğitimleri aldırmalıdır; teknolojik gelişmelere bağlı olarak değişen yeni makine modelleri ve güncellenen İSG kuralları, sürekli öğrenme gerekliliğini zorunlu kılmaktadır.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İşaretlemeleri ve Güvenlik Levhaları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içindeki trafik düzenlemeleri, Sağlık ve Güvenlik İşaretleri Yönetmeliği esaslarına uygun olarak zemin işaretlemeleri ile desteklenmeli; yaya yolları ve araç yolları farklı renklerde boyanarak ayrılmalıdır.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işaretlemelerinde kullanılan boyaların aşınmaya dayanıklı ve görünürlüğü yüksek olması gerekir; işaretlemeler düzenli olarak kontrol edilerek, silinen veya bozulan kısımlar vakit kaybetmeden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Yaya geçitleri, araç giriş çıkış kapıları ve tehlikeli makine çalışma alanları, standartlara uygun güvenlik işaretleriyle desteklenmeli; çalışanların bu işaretlerin anlamlarını bilmesi için periyodik bilgilendirme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İşaretlemelerin sadece zeminle sınırlı kalmaması; gerekli görülen bölgelerde asılı levhalar, uyarı ışıkları ve sesli ikaz sistemleri kullanılarak trafik güvenliği maksimum seviyeye çıkarılmalıdır.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Koruyucu Bariyer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Yaya yolları ile araç yollarını birbirinden ayırmak için kullanılan bariyerler, darbelere karşı dayanıklı çelik veya kompozit malzemelerden üretilmeli; bu bariyerler araçların yaya yoluna girmesini engelleyecek sağlamlıkta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Bariyerlerin montajı, yaya yollarının kenarlarında, özellikle raf uçlarında ve köşe dönüşlerinde mutlaka yapılmalı; bu fiziksel ayrım, 6331 sayılı Kanun kapsamında koruyucu önleyici bir tedbir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Bariyerlerin yüksekliği ve yapısı, depo içerisinde kullanılan aracın türüne uygun seçilmeli; bariyerlerin kendisinin de görünür olması için sarı-siyah veya parlak renklerde boyanması önerilir.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Bariyerlerin hasar görmesi durumunda, bu durum bir ramak kala olayı olarak raporlanmalı ve bariyerler derhal tamir edilerek veya değiştirilerek koruma fonksiyonunun sürekliliği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Görünürlük ve İkaz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içerisinde düşük ışık seviyeleri, araç operatörlerinin yayaları fark etmesini zorlaştırır; bu nedenle çalışma alanlarının aydınlatması, tüm bölgelerde yeterli ve eşit dağılımlı olacak şekilde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Operatörlerin ve yayaların birbirini fark etmesini kolaylaştırmak için, çalışanların yüksek görünürlüklü yelekler giymesi zorunlu tutulmalı; bu yeleklerin reflektörlü yapısı, karanlık bölgelerde bile kolayca fark edilmeyi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Araçlarda bulunan tepe lambaları ve geri vites sesli ikaz sistemleri, görünürlüğü artıran ve çevreyi uyaran kritik güvenlik donanımlarıdır; bu donanımların çalışır durumda olması, her vardiya öncesi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içinde çalışanların, özellikle yaya olarak hareket ederken dikkatlerini dağıtacak unsurlardan kaçınmaları; görsel ve işitsel uyarıları takip ederek güvenli hareket etmeleri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Depolamada Temel İstifleme ve Yükseklik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İstifleme işlemleri, malzemenin cinsine ve ambalaj tipine uygun şekilde, devrilmeyi önleyecek bir düzenle yapılmalıdır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İstif yüksekliği belirlenirken deponun tavan yüksekliği, yangın söndürme sistemlerine olan mesafe ve kullanılan kaldırma ekipmanının erişim kapasitesi gibi teknik unsurlar mutlaka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Malzemelerin istiflenmesinde genellikle taban alanının genişliği ile orantılı bir yükseklik sınırı uygulanır; bu sınır, istiflenen yükün kendi ağırlığı altında ezilmesini ve dengesini kaybetmesini engelleyecek düzeyde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İstifleme alanlarında çalışanların geçiş yolları, acil çıkış kapıları ve yangın ekipmanlarına erişim, istiflenen malzemeler tarafından asla kapatılmamalı ve yeterli güvenlik mesafesi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İstiflerde Denge ve Stabilite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İstiflerin dengeli olması, yükün ağırlık merkezinin taban merkezine yakın tutulması ile sağlanır; bu, istif ve depolama güvenliği ilkelerinin temel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Düzensiz şekilli veya kaygan ambalajlı yükler, istiflenirken aralarına dengeleyici ara katmanlar veya koruyucu malzemeler yerleştirilerek kayma ve devrilme riski minimize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İstifleme yapılırken alt kısımlara daha ağır ve geniş tabanlı, üst kısımlara ise daha hafif yüklerin konulması prensibi (piramit düzeni) devrilme riskini önemli ölçüde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İstiflenen yüklerin dikey eksende sapma yapmaması için hizalama kontrolü düzenli aralıklarla yapılmalı, eğik veya yamuk duran istifler derhal müdahale edilerek düzeltilmelidir.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Devrilme Riskine Karşı Koruyucu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Raf sistemlerinde depolanan yüklerin devrilmesini önlemek için rafların zemine sabitlenmesi ve raf ayaklarının koruyucu bariyerlerle darbelere karşı güçlendirilmesi gereklidir (6331 sayılı Kanun).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İstifleme yapılan alanlarda forkliflerin veya diğer taşıma araçlarının çarpmalarını önlemek amacıyla, istif kenarlarına çarpma koruyucu bariyerler yerleştirilmesi operasyonel güvenlik için kritik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yüksek istiflerde yüklerin birbirine bağlanması veya streç film gibi sabitleyici malzemelerle bir arada tutulması, sarsıntı anında devrilmeyi engelleyen ikincil bir güvenlik katmanı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içerisindeki zemin yapısının düzgün olması, istiflerin devrilmeden durabilmesi için temel şarttır; zemin çukurları veya eğimler, yüklerin dengesini bozarak ciddi kazalara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Dağıtımı ve Raf Kapasite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Raf sistemlerine yükleme yapılırken üretici tarafından belirlenen taşıma kapasiteleri asla aşılmamalı, her raf gözünün maksimum yük değeri görünür şekilde etiketlenmelidir (ilgili İSG mevzuatı).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dağılımı, rafın tüm ayaklarına eşit oranda yayılmalıdır; bir tarafa odaklanan ağırlık, rafın yapısal bütünlüğünü bozarak ani çökme veya yan yatma risklerini beraberinde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İstifleme sırasında yüklerin raflardan dışarı taşmaması veya koridorlara sarkmaması için uygun genişlikteki raf gözleri tercih edilmeli, yükün raf sınırları içinde kalması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yüklerin rafın en alt seviyelerine, hafif yüklerin ise daha üst seviyelere yerleştirilmesi, yük dağıtımını optimize ederek raf sisteminin ömrünü ve güvenliğini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İstifleme Sınırları ve Operasyonel Bufferlar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İstifleme sahasında belirlenen emniyet sınırları, çalışanların iş makineleri ile etkileşimini kesecek şekilde net çizgilerle ayrılmalı ve bu alanlara izinsiz girişler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Yükseklik limitleri, depo tavanındaki aydınlatma, sprinkler boruları ve havalandırma kanallarına en az 50 santimetrelik bir mesafe bırakacak şekilde belirlenmelidir (ilgili İSG mevzuatı).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İstifleme sınırları, sadece yükün boyutuna göre değil, aynı zamanda o alanda çalışan personelin görüş açısını kapatmayacak şekilde, operasyonel verimlilik ve güvenlik dengesiyle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Sınırların belirlenmesinde, yükün depodan alınması sırasında oluşabilecek manevra alanları da hesaba katılmalı, istifler arasında yeterli koridor boşluğu mutlaka bırakılmalıdır.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Aydınlatma ve Acil Çıkış Yolları: Temel İlkeler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gereğince, tüm çalışma alanları ve geçiş yolları yeterli düzeyde aydınlatılmalı ve acil durum çıkışları her zaman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çıkış yolları, çalışanların tehlike anında en hızlı ve güvenli şekilde açık alana ulaşmasını sağlayacak şekilde tasarlanmalı; yollar üzerinde hiçbir engelleyici malzeme veya ekipman bulundurulmamalıdır.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Lojistik merkezlerinde, depolama alanları ile yükleme rampaları arasındaki geçiş yolları, hem trafik güvenliği hem de tahliye hızı açısından sürekli olarak gözden geçirilerek düzenli kontrolleri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Yeterli Aydınlatma Standartları ve Sağlık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aydınlatma düzeyi, yapılan işin hassasiyetine göre belirlenmeli; lojistik depolarında genel aydınlatma seviyesi, çalışanların yükleri ve etiketleri net şekilde okuyabilmesi için standartlara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Doğal gün ışığından mümkün olduğunca yararlanılmalı, ancak yapay aydınlatma sistemleri gün ışığının yetersiz kaldığı durumlarda veya gece çalışmalarında ortamı homojen şekilde aydınlatacak kapasitede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düşük ışıkta çalışmak, göz yorgunluğuna, dikkat dağınıklığına ve buna bağlı olarak forklift kazaları gibi iş kazalarına yol açabileceği için ışık şiddeti periyodik olarak lüksmetre ile ölçülmelidir.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Yaş Sınırı ve Fiziksel Uygunluk Şartları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Forklift operatörlüğü için belirlenen yasal yaş sınırı, iş sağlığı mevzuatında tanımlanmış olup genç işçilerin ağır ve tehlikeli işlerde çalıştırılması konusunda katı kısıtlamalar mevcuttur; bu kurallar, operatörün fiziksel ve zihinsel olgunluğunu korumayı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İşe alım sürecinde, operatör adayının makineyi güvenli kullanabilecek fiziksel ve zihinsel yeterliliğe sahip olduğunu kanıtlayan kapsamlı bir sağlık raporu alınması zorunludur; bu rapor, operatörün görüş, işitme ve refleks yeteneklerini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Operatörün çalışma ortamındaki görüş açısını etkileyen bir sağlık sorunu veya kronik rahatsızlığı bulunmamalıdır; sağlık durumu, periyodik muayenelerle düzenli olarak takip edilmeli ve herhangi bir değişiklikte görev tanımı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uygunluk, sadece işe giriş aşamasında değil, çalışma hayatı boyunca korunmalıdır; işveren, operatörlerin sağlığını tehlikeye atacak ağır çalışma koşullarından kaçınmakla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Çıkış Yollarının Engelsiz Tutulması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uyarınca, acil çıkış kapıları dışarıya doğru açılmalı ve tehlike anında içeriden hiçbir anahtara ihtiyaç duyulmadan kolayca açılabilir özellikte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Çıkış yollarına açılan kapıların önü, yan tarafı veya geçiş güzergahları; palet, koli, atık malzeme veya hurda gibi engellerle hiçbir şekilde daraltılmamalı, her zaman temiz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içerisindeki raf sistemlerinin yerleşimi, acil çıkışlara erişimi kısıtlamayacak şekilde planlanmalı ve acil çıkış kapılarının önündeki zemine, park etmeyi engelleyen sarı-siyah uyarı çizgileri çekilmelidir.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Yönlendirme Levhaları ve Görsel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doğrultusunda, acil çıkış yollarını gösteren işaretler yeşil zemin üzerine beyaz piktogram şeklinde olmalı ve karanlıkta dahi görülebilecek şekilde fosforlu malzemeden üretilmelidir.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 levhaları, çalışanların her noktadan rahatça görebileceği yüksekliklere ve yönlere yerleştirilmeli; levhaların önü, raf veya depo malzemeleriyle kapatılmamalıdır.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Lojistik merkezlerinde, depo içindeki karmaşık geçiş güzergahlarında, acil çıkışa ulaşımı gösteren yön okları zemine veya duvarlara belirgin bir şekilde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Yedek Aydınlatma ve Acil Güç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genel aydınlatmanın kesilmesi durumunda acil çıkış yollarını aydınlatacak bağımsız yedek aydınlatma sistemleri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aydınlatma armatürleri, elektrik kesintisi anında otomatik olarak devreye girmeli ve tahliye süreci tamamlanana kadar gerekli olan minimum aydınlatma seviyesini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Sistemlerin periyodik testleri, batarya ömürleri ve yanma süreleri düzenli olarak kontrol edilmeli, arızalı armatürler derhal değiştirilerek acil durum hazırlığı sürekli güncel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Soğuk Hava Depolarında Hipotermi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Hipotermi, vücut ısısının 35 santigrat derecenin altına düşmesiyle başlayan ciddi bir durumdur; soğuk hava depolarında çalışanlar için en büyük risk etmeni kontrolsüz maruziyettir.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Belirtiler arasında kontrolsüz titreme, konuşma bozukluğu ve bilinç kaybı yer alır; 6331 sayılı İş Sağlığı ve Güvenliği Kanunu kapsamında işveren, termal konfor şartlarını düzenlemekle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sürecinde soğuk ortamın çalışan sağlığı üzerindeki etkileri detaylıca analiz edilmeli ve maruziyet süreleri bu değerlendirmeye göre bilimsel veriler ışığında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soğuk ortama uyum süreci ve sağlık gözetimi, yasal mevzuat gereği düzenli olarak takip edilmeli ve olası semptomlar derhal raporlanmalıdır.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Soğuk Depolarda Çalışma Süre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hava depolarında çalışma süreleri, ortam sıcaklığına bağlı olarak kademeli şekilde sınırlandırılmalıdır; çalışanların sürekli soğuğa maruz kalması fizyolojik direnci düşürerek iş kazası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Molalar, ısıtılmış alanlarda verilerek vücut ısısının dengelenmesi sağlanmalı ve bu süreçler işverenin gözetiminde planlanmalıdır; Elle Taşıma İşleri Yönetmeliği kapsamında ergonomik zorluklar da soğukla birleştiğinde ek risk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dinlenme sürelerini takip etmek ve yeterli ısınma imkanı sunmak, yasal bir sorumluluktur; mola süreleri ortamın soğukluk derecesine göre profesyonelce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ve dinlenme periyotları, işyerinin risk değerlendirme raporuna uygun olarak belirlenmeli ve tüm personele ilan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Termal Koruyucu Donanım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koruyucu donanımlar, Kişisel Koruyucu Donanımların İşyerlerinde Kullanılması Hakkında Yönetmelik standartlarına uygun olmalı ve soğuk direnci yüksek materyallerden üretilmelidir; eldiven, yalıtımlı ceket ve uygun ayakkabı seçimi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Donanımlar, çalışanın hareket kabiliyetini kısıtlamayacak yapıda seçilmeli ve düzenli olarak aşınma veya hasar kontrolünden geçirilmelidir; yıpranmış koruyucular derhal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donanımları ücretsiz sağlamak ve kullanımını denetlemekle yükümlüdür; personelin KKD kullanımı konusunda düzenli eğitimi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Koruyucu donanımların temizliği ve bakımı, üretici talimatlarına göre yapılmalı ve bu süreçlerin kayıtları işyeri dosyalarında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Depo Kapılarının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depo kapıları, içeriden her koşulda kolayca açılabilecek acil durum mekanizmalarına sahip olmalıdır; panik bar sistemleri, dışarıdan kilitli olsa bile içeriden tek hamleyle açılacak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Kapıların mekanik aksamları periyodik olarak yağlanmalı ve donma riski taşıyan contaların bakımı aksatılmamalıdır; depo içindeki çalışanların kilitli kalma riski, iş kazası senaryolarında öncelikli olarak ele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İçeriden açılma mekanizması, elektrik kesintisi gibi durumlarda dahi manuel olarak çalışabilir yapıda olmalıdır; bu sistemler düzenli olarak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 geçişlerinde buzlanma oluşumu engellenmeli ve zemin güvenliği sağlanarak düşme riskleri minimize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Alarm ve Haberleşme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depo içinde acil durum alarm butonları, tüm personelin ulaşabileceği noktalara yerleştirilmeli ve düzenli aralıklarla test edilmelidir; alarm sistemi, görsel ve işitsel olarak dışarıdaki personeli uyaracak kapasitede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prosedürleri, depo içinde mahsur kalma veya hipotermi vakalarına karşı hızlı müdahale yöntemlerini içermeli ve bu planlar tüm çalışanlara tatbikatlarla öğretilmelidir; iletişim cihazları, soğuk ortamlarda pil performans kaybı yaşamayacak şekilde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sistemlerinin işlerliği, periyodik kontrollerle denetlenmeli ve kayıt altına alınmalıdır; acil durum ekipleri, depo içerisindeki çalışma düzenine hakim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butonlarının yanında, acil durumda aranacak numaralar ve yapılması gereken ilk yardım adımları talimat olarak asılmalıdır.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Algılama ve Sprinkler Bakımı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algılama sistemleri, duman ve ısı dedektörleri aracılığıyla yangını başlangıç aşamasında tespit eder; bu sistemlerin Binaların Yangından Korunması Hakkında Yönetmelik gereği periyodik bakımları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Sprinkler başlıkları, belirli bir sıcaklığa ulaşıldığında otomatik olarak devreye girerek yangını yerinde söndürmeyi hedefler; başlıkların önünün istifleme ile kapatılmaması, sistemin etkinliği için kritik bir husustur.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Lojistik depolarda sprinkler hatlarının basınç kontrolleri ve boru hattı temizliği, sistemin tıkanmadan çalışması için teknik ekiplerce yılda en az bir kez detaylı olarak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Algılama sistemlerinde kullanılan panellerin ve dedektörlerin tozlanması veya çevresel etkilerle bozulması, hatalı alarmlara veya sistemin tepki vermemesine neden olabilir; bu nedenle temizlik prosedürleri aksatılmamalıdır.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Erken Uyarı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uyarı sistemleri, yangının başlangıcında sesli ve ışıklı sirenlerle çalışanları bilgilendirerek güvenli tahliyeyi başlatır; depolama alanlarının büyüklüğüne göre ses seviyesi her noktadan duyulacak şekilde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Merkezi izleme sistemleri, algılama cihazlarından gelen verileri 7/24 takip eder ve olası bir yangın durumunda güvenlik merkezine anında sinyal göndererek müdahale süresini kısaltır.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tahliye planları ile entegre çalışan uyarı sistemleri, çalışanların yangın anında hangi kaçış güzergahını kullanmaları gerektiğini gösteren yönlendirmelerle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Lojistik merkezlerinde kullanılan kablosuz uyarı sistemleri, yapısal değişikliklerde kolaylık sağlasa da pillerinin ve sinyal kalitesinin düzenli aralıklarla kontrol edilmesi operasyonel süreklilik için büyük önem arz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Belgelendirme Süreçleri ve Geçerlilik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belgesi, yetkili kurumlarca düzenlenen resmi bir yetkinlik sertifikasıdır ve bu belge, operatörün kullanacağı forklift tipine göre özel olarak onaylanmış olmalıdır; belgesiz kullanım, doğrudan yasal yaptırım sebebidir.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Belgenin geçerlilik süresi ve yenileme periyotları, ilgili İSG mevzuatında belirtilen standartlara göre takip edilmelidir; süresi dolan belgeler geçersiz sayılır ve operatörün makine kullanma yetkisi kendiliğinden düşer.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güvenliği uzmanları, saha denetimlerinde operatör belgelerini periyodik olarak kontrol etmeli ve eksiklikleri derhal raporlamalıdır; bu denetimler, olası bir kazada işverenin yasal savunmasını güçlendiren en önemli kanıtlardır.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Belge üzerindeki bilgiler, operatörün kimlik bilgileri ve yetki alanı ile tam uyumlu olmalıdır; sahte veya yetkisiz kurumlarca düzenlenmiş belgeler, denetimlerde tespit edildiğinde ağır idari para cezalarına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Otomatik Söndürme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söndürme sistemleri, özellikle insan bulunmayan yüksek depolama raflarında veya özel depolama alanlarında yangını insan müdahalesine gerek kalmadan kontrol altına almak için tasarlanmıştır.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Gazlı söndürme sistemleri (FM200 veya benzeri), elektrik panoları ve sunucu odaları gibi suyun zarar verebileceği hassas bölgelerde, ısı absorpsiyonu ve yanma zincir reaksiyonunu kimyasal olarak keserek yangını söndürür; oksijen seviyesini düşürmediği için insanların bulunabileceği hacimlerde güvenlidir.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Sulu söndürme sistemleri, genel depolama alanlarında geniş bir etki alanı sunarak yangının büyümesini önler; sistemin su tankı kapasitesi, yangın senaryosuna göre hesaplanmış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Otomasyon sistemleri, algılama cihazlarıyla doğrudan bağlantılı çalışarak yangın tespit edildiği anda söndürme ajanını bölgeye boşaltır; bu sistemlerin devre dışı bırakılmaması hayati bir kuraldır.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Sistem Test ve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sistemlerinin test edilmesi, Binaların Yangından Korunması Hakkında Yönetmelik uyarınca yetkili teknik personeller tarafından gerçekleştirilmeli ve sonuçlar bir bakım defterine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pompalarının haftalık olarak çalıştırılması, hidrolik basınç testlerinin yapılması ve sistemin su debisinin ölçülmesi, acil bir durumda sistemin tam performansla çalışmasını garanti altına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Dedektörlerin gerçek duman veya test gazı ile periyodik olarak tetiklenmesi, algılama kapasitesinin doğruluğunu kanıtlar; bu testler sistemin güvenilirliğini ortaya koyan en temel denetimdir.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Sistemde tespit edilen arızalar veya düşük basınç gibi durumlar, acil onarım gerektirir; arızalı bir sistemin onarımı tamamlanana kadar ek güvenlik önlemleri (nöbetçi personel vb.)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Depolama Alanlarında Yangın Yükü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yükü yönetimi, depolama alanındaki yanıcı maddelerin miktarı ve türü ile doğrudan ilişkilidir; depolama raflarının yüksekliği ve malzemelerin cinsi yangının yayılma hızını belirleyen ana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maddelerin (karton, plastik, kimyasal vb.) birbirinden ayrılması ve belirli bir mesafede depolanması, olası bir yangının tüm depoya yayılmasını önlemek adına uygulanan temel bir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İstifleme kurallarına uyulmaması, tavan seviyesindeki sprinkler sisteminin önüne bir bariyer oluşturarak söndürme suyunun yangın kaynağına ulaşmasını engeller; bu durum yangın yükünü kontrolsüz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yerleşim planı yapılırken yangın kompartmanları oluşturulmalı ve yüksek riskli malzemeler, yangına dayanıklı bölmelerde veya açık alanlarda depolanarak genel yangın yükü dengelenmelidir.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Rampa Güvenliği ve Araç Sabitleme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Rampa güvenliği, yükleme ve boşaltma sırasında aracın hareket etmesini önleyen sistemlerin kurulumunu gerektirir; 6331 sayılı İSG Kanunu uyarınca bu sistemler iş kazalarını önlemede birincil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Dock lock sistemleri, aracın arka tamponunu kilitleyerek kontrolsüz ayrılmaları engeller; bu sistemler, fiziksel bir engel oluşturarak operasyonel güvenliği en üst seviyeye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Sistemlerin düzenli bakımı ve periyodik kontrolleri, mekanik aksamın hatasız çalışması için kritik öneme sahiptir; bakımı yapılmayan sistemler ciddi güvenlik açıklarına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alanında çalışan herkes, rampa sabitleme sistemlerinin nasıl devreye alınacağını ve acil durumlarda sistemin nasıl manuel olarak serbest bırakılacağını uygulamalı olarak bilmelidir.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Kontrolsüz Araç Kayması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Yükleme sırasında aracın rampa boşluğuna doğru kayması, personelin sıkışmasına veya yükün düşmesine neden olan en büyük tehlikelerden biridir; bu durum, işyerinde ciddi yaralanmalara zemin hazırlar.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kayması genellikle sürücünün erken ayrılması veya fren sisteminin yetersizliği sonucu oluşur; 6331 sayılı İSG Kanunu, bu risklerin önlenmesi için işverene teknik tedbir alma zorunluluğu getirmiştir.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Kaymayı önlemek için yalnızca park frenine güvenmek yeterli değildir; mutlaka ikincil bir sabitleme yöntemi olan tekerlek takozları veya dock lock sistemleri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sahasında aracın kaydığını fark eden personel, derhal acil durdurma butonuna basmalı ve alanı güvenli bölgeye çekilerek tahliye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Tekerlek Takozu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Tekerlek takozları, dock lock sistemi bulunmayan alanlarda aracın hareketini engellemek için kullanılan temel bir güvenlik ekipmanıdır; doğru boyutta ve malzemeden seçilmiş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Takozlar, aracın arka tekerleklerinin her iki tarafına sıkıca yerleştirilmeli ve zeminle tam temas etmelidir; takozun kaymasını önlemek için sürtünme katsayısı yüksek kauçuk malzemeler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işlerinde olduğu gibi, takoz yerleştirme işlemi de ergonomik kurallara uygun yapılmalı; personel, aracın hareket etme riskine karşı güvenli bir mesafede durmalıdır.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Takozların hasarlı, kırık veya aşınmış olması durumunda derhal kullanım dışı bırakılması gerekir; 6331 sayılı İş Sağlığı ve Güvenliği Kanunu uyarınca ekipmanların sağlamlığı işverenin sorumluluğundadır.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Sabitleme Sistemlerinin İşleyişi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sabitleme sistemleri, araç rampaya yanaştığında sensörler aracılığıyla devreye girer; bu süreç, insan hatasını minimize eden mekanik bir koruma kalkanı görevi 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devreye girdiğinde, aracın kilitlendiğini doğrulayan bir geri bildirim sinyali rampa kontrol paneline iletilir; bu sinyal alınmadan yükleme operasyonuna başlanmamalıdır.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kilitlerin yanı sıra, bazı sistemlerde aracın lastiklerini sabitleyen hidrolik kollar da bulunur; bu kollar, aracın tüm yönlere hareketini tam olarak kısıtlar.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Sistemlerin periyodik bakımları, 6331 sayılı İSG Kanunu kapsamında kayıt altına alınmalı ve yetkili teknik personel tarafından yapılmalıdır; arızalı sistemler asla baypas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İşaretleme ve Sinyalizasyon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Rampa bölgesinde görsel işaretleme ve sinyalizasyon sistemleri, sürücü ve operatör arasındaki iletişimi sağlar; Sağlık ve Güvenlik İşaretleri Yönetmeliği uyarınca bu işaretler standartlara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Kırmızı ve yeşil ışıklı uyarı sistemleri, aracın kilitli olup olmadığını net bir şekilde gösterir; yeşil ışık güvenli yükleme, kırmızı ışık ise durulması gerektiğini belirtir.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 kabini içinde veya dışında bulunan sesli ikaz sistemleri, aracın rampa ile tam hizalandığını ve kilit mekanizmasının hazır olduğunu sürücüye bildirir.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görünürlüğü, çevresel ışık koşullarına göre düzenlenmeli ve herhangi bir engel tarafından kapatılmamalıdır; arızalı sinyalizasyon lambaları derhal onarılmalı veya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Elle Taşıma İşlerinde Ergonomik Yaklaşım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bir veya daha fazla çalışanın yükü kaldırması, indirmesi, itmesi, çekmesi, taşıması veya hareket ettirmesi sürecidir; Elle Taşıma İşleri Yönetmeliği bu işlemleri riskli olarak tanımlar.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kaldırma, vücudun doğal postürünü koruyarak kas ve iskelet sistemi üzerindeki baskıyı minimize etme prensibine dayanır; yanlış kaldırma yöntemleri bel fıtığı ve kas zedelenmelerine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uzmanları, işin manuel yapılması yerine mümkünse mekanik sistemlerle desteklenmesini önerir; bu yaklaşım, işçinin uzun vadeli fiziksel sağlığını korumak için temel bir İSG gerekliliğidir.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işe başlamadan önce maruz kalacakları fiziksel riskleri değerlendirmeleri ve işin doğasına uygun koruyucu ekipmanları kullanmaları, 6331 sayılı İSG Kanunu uyarınca işverenin gözetim yükümlülüğü altındadır.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Dizlerden Kaldırma Tekniğinin Biyomekaniği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yerden kaldırırken belden eğilmek yerine dizleri bükerek çömelmek, yükün ağırlık merkezini vücudun merkezine yaklaştırır ve omurga üzerindeki baskıyı önemli ölçüde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Dizleri bükerek kaldırma tekniğinde güç, bel kaslarından ziyade daha güçlü olan bacak kaslarından alınır; bu durum omurların arasındaki disklerin korunmasını sağlar ve kronik bel ağrılarını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işlemi sırasında sırtın dik tutulması ve omuzların geride bırakılması, omurga hizasının düz kalmasını sağlar; bu postür, ağırlığın tüm vücuda dengeli bir şekilde dağılmasına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kapsamında da belirtildiği üzere, bilinçli kaldırma teknikleri iş kazası riskini azaltan en önemli idari önlemlerden biridir ve çalışanlara düzenli olarak uygulamalı gösterilmelidir.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Yasal Bildirim Yükümlülükleri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tüm operatörlerin yetki belgelerini ve sağlık raporlarını içeren özlük dosyalarını düzenli bir şekilde muhafaza etmekle yükümlüdür; bu dosyalar, Çalışanların İş Sağlığı ve Güvenlerin İSG Eğitimlerinin Usul ve Esasları Hakkında Yönetmelik gereği denetimlere hazır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veya meslek hastalığı durumunda, operatörün yetki belgelerinin ibrazı yasal bir zorunluluktur; eksik kayıtlar, işverenin kusur oranını artırarak hukuki süreçlerde aleyhte bir durum yaratabilir.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takip sistemleri ve İSG yazılımları, operatörlerin belge sürelerinin takibini kolaylaştıran etkili idari yöntemlerdir; bu sistemler, belge süresi dolmadan önce işvereni ve operatörü otomatik olarak uyararak riskleri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süreci, sadece bir arşivleme faaliyeti değil, güvenli çalışma kültürünün bir parçasıdır; doğru tutulan kayıtlar, işyerindeki İSG performansının ölçülmesine ve iyileştirilmesine olanak tanır.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Taşıma Limitleri ve Risk Faktörleri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işlemlerinde tek bir ağırlık limiti belirtmek yerine, yükün şekli, büyüklüğü ve taşınma mesafesi gibi değişkenler dikkate alınarak bireysel kapasite sınırları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çerçevesinde yapılan risk değerlendirmelerinde, işçinin fiziksel kapasitesini aşan yüklerin taşınması yasaklanmalı ve bu yükler için alternatif taşıma yöntemleri geliştirilmelidir.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ağırlığı kadar, gün içerisinde ne kadar süreyle ve ne sıklıkla taşındığı da kritik bir risk faktörüdür; tekrarlı yüklemeler, kümülatif travmaların oluşmasına zemin hazırlar.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taşıyabileceği maksimum yükleri belirlerken tıbbi görüş almalı ve işin gerektirdiği fiziksel gücü, çalışanın bireysel sağlık durumuna göre optimize ederek yasal uyumu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Yardımcı Taşıma Araçları ile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risklerini bertaraf etmek veya en aza indirmek için el arabaları, transpaletler, konveyör bantlar veya vakumlu kaldırma cihazları gibi mekanik yardımcı araçlar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işveren işin doğasına uygun yardımcı araçları temin etmekle yükümlüdür; bu araçlar sayesinde ağır yüklerin insan gücüyle taşınmasına duyulan ihtiyaç azalır.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yardımcı araçların periyodik bakımlarının yapılması ve çalışanların bu cihazları kullanma konusunda eğitimli olması, operasyonel güvenliği artıran temel teknik önlemler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araçların kullanılması, iş verimliliğini artırırken aynı zamanda çalışanlar üzerindeki fiziksel yorgunluğu ve buna bağlı oluşabilecek dikkat dağınıklığı kaynaklı kaza risklerini de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Taşıma Teknikleri ve Postür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taşınırken gövde rotasyonundan kaçınılmalı; yön değiştirilmesi gerektiğinde tüm vücut ayaklar yardımıyla döndürülmeli, bel omurlarına burulma kuvveti uygulanmamalıdır.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vücuda mümkün olduğunca yakın tutulmalı; yükün vücuttan uzaklaşması, kaldıraç etkisiyle omurga üzerindeki yükü katlayarak artırır ve denge kaybına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sırasında görüş açısının açık olması ve yolun engellerden arındırılmış olması, 6331 sayılı İSG Kanunu'nun gerektirdiği güvenli çalışma ortamı ilkeleriyle doğrudan ilişkilidir.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taşıma sırasında birbirleriyle koordineli hareket etmesi ve yükün ağırlığını paylaşmaları, özellikle ağır veya hantal yüklerin taşınmasında kaza riskini azaltan kritik bir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Vinç ve Sapan Kullanım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operasyonlarında kullanılan sapanlar ve kaldırma aparatları, taşınacak yükün ağırlığına ve fiziksel özelliklerine uygun seçilmelidir; kapasiteyi aşan yükleme ekipmanda kalıcı hasara veya kopmalara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Sapanların kanca ve halka bağlantıları düzenli olarak kontrol edilmeli, aşınmış veya deforme olmuş ekipmanlar derhal kullanımdan çekilmelidir; bu uygulamalar 6331 sayılı İş Sağlığı ve Güvenliği Kanunu çerçevesindeki işverenin gözetme borcu kapsamındadır.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Sapanlar, yükün keskin kenarlarına doğrudan temas etmemelidir; keskin köşelerde sapanı koruyacak yastıklar veya koruyucu kılıflar kullanılmalı, sapanın yük üzerinde kayması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operasyonlarında sapanların düğümlenmesi veya bükülmesi, taşıma kapasitesini ciddi oranda düşürür; bu tür hatalı uygulamalar operasyonel güvenlik standartlarına aykırıdır ve kazalara davetiye çıkarır.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Açısı ve Taşıma Kapasitesi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bacaklı sapan kullanımında, bacaklar arasındaki açı arttıkça sapan üzerindeki gerilme kuvveti artar; 90 dereceyi aşan açılar sapanın güvenli çalışma yükünü (SWL) önemli ölçüde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ağırlık merkezi doğru belirlenmeli ve sapanlar bu merkeze uygun şekilde dengelenmelidir; dengesiz yüklemeler, kaldırma sırasında yükün kaymasına veya vincin dengesinin bozulmasına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 bacakları arasındaki açının 120 dereceyi geçmesi, sapanın taşıma kapasitesini teorik olarak kritik seviyeye düşürür; bu nedenle ideal kaldırma açısı, mümkünse 90 derecenin altında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ağırlığı, kullanılan tüm sapan bacakları arasında eşit dağıtılmalıdır; dengesiz yük dağılımı, tek bir sapanın aşırı yüklenmesine ve kopmasına yol açarak iş kazası riskini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Kontrol ve Bakım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ekipmanlarının periyodik kontrolleri, ilgili yönetmeliklere uygun olarak yetkili teknik personel tarafından yapılmalı ve sonuçlar kayıt altına alınmalıdır; bu kayıtlar denetimlerde ibraz edilmek üzere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her kullanımdan önce sapanları, kancaları ve vinç halatlarını görsel olarak kontrol etmelidir; korozyon, kopuk tel veya çatlak gibi belirtiler varsa ekipman derhal devre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Vinçlerin emniyet mandalları her zaman çalışır durumda olmalı ve yükün kancadan kurtulmasını engelleyecek şekilde tasarlanmış olmalıdır; arızalı emniyet mandalı ile yapılan kaldırma operasyonları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 onarım işlemleri, üretici talimatlarına uygun olarak gerçekleştirilmeli; ekipman üzerinde izinsiz kaynak, taşlama veya modifikasyon işlemleri yapılmamalıdır, bu tür müdahaleler ekipmanın metalürjik yapısını bozar.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Altı Yasağı ve Saha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ile yük kaldırma işlemi sırasında, yükün altında veya hareket güzergahında insan bulunması kesinlikle yasaktır; bu yasak, operasyonel güvenlik kurallarının en temel ve taviz verilemez kuralıdır.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havada asılı kaldığı durumlarda operatör vinci terk etmemeli ve yükü gözetim altında tutmalıdır; kontrolsüz bırakılan asılı yükler, mekanik arıza veya dış etkenler nedeniyle düşme riski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operasyonunun gerçekleştirildiği alan, bariyerler veya uyarı levhaları ile çevrilerek yetkisiz kişilerin girişi engellenmelidir; saha güvenliği, iş kazalarını önlemede toplu koruma tedbirleri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yönlendirilmesi gerekiyorsa, bu işlem el ile değil, uygun uzunluktaki kılavuz iplerle yapılmalıdır; yükün elle tutulması, yükün ani hareketlerinde uzuv kaybına veya ezilmelere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Sertifikasyon ve Personel Yetkinliği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operatörleri, ilgili mevzuat uyarınca onaylı eğitim kurumlarından alınmış geçerli bir ehliyet veya sertifikaya sahip olmalıdır; yetkisiz kişilerin vinç kullanması yasal olarak ağır yaptırımlara tabidir.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Sadece vinç operatörü değil, yükü bağlayan ve yönlendiren işaretçi (rigger) personel de yaptığı işin riskleri konusunda eğitimli ve yetkin olmalıdır; işaretçi ile operatör arasındaki iletişim, standart el işaretleri ile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yönetimi, personelin sertifika geçerlilik sürelerini takip etmeli ve periyodik tazeleme eğitimlerini planlamalıdır; yetkinlik eksikliği, hem hukuki sorumluluk doğurur hem de kaza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görev tanımları ve aldıkları İSG eğitimleri, 6331 sayılı İş Sağlığı ve Güvenliği Kanunu kapsamında belgelenmelidir; bu süreç, işverenin çalışanını koruma ve eğitme yükümlülüğünün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Konteyner ve Platform Operasyonel Yükleme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Konteyner yükleme işlemleri, İş Ekipmanlarının Kullanımında Sağlık ve Güvenlik Şartları Yönetmeliği ve yük emniyeti esaslarına uygun olarak planlanmalı ve operasyon öncesinde yükün ağırlık merkezi belirlenmelidir. Yükleme planı oluşturulurken konteynerin taşıma kapasitesinin aşılmaması için azami yük sınırlarına titizlikle uyulması, operasyonel güvenliğin temelidir.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Konteyner içine yerleştirilen yükler, taşıma sırasında kaymayı veya devrilmeyi önlemek amacıyla uygun sabitleme ekipmanları ile sabitlenmelidir. Sabitleme malzemelerinin (gergi kayışları, takozlar, hava yastıkları) hasarsız ve yükün türüne uygun olması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üzerinde gerçekleştirilen yükleme işlemlerinde, yükün platforma eşit dağıtılması ve taşıyıcı aracın dingil yük limitlerinin korunması sağlanmalıdır. Dağılımın dengesiz olması, aracın seyir halindeki manevra kabiliyetini olumsuz etkileyerek ciddi kaza risklerine davetiye çıkarabilir.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süresince yükleme alanı, sadece yetkili personelin girişine izin verilen kontrollü bir bölge haline getirilmeli ve saha içi işaretlemelerle güvenli çalışma alanı sınırları kesin olarak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Yükleme Operasyonlarında Denge ve Stabilite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yükleme sahasındaki dengesiz istifleme risklerini kontrol altına almakla yükümlüdür. Yüklerin yerleşimi sırasında ağırlık merkezinin alçak tutulması, devrilme riskini minimize eden en temel fiziksel kuraldır.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veya konteyner zeminine yerleştirilen yüklerin dikey ve yatay düzlemdeki simetrisi, taşıma aracının stabil kalmasını sağlar. Özellikle ağır yüklerin zemin merkezine yakın konumlandırılması, aracın yanal dengesini koruyarak virajlarda savrulma riskini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sırasında kullanılan forklift veya vinç gibi taşıma araçlarının denge kapasiteleri, kaldırılacak yükün ağırlığı ile doğrudan ilişkilidir. Operatörler, yükün yerden kaldırılma anındaki denge değişimlerini sürekli izlemeli ve yük tablosunun dışına çıkmamalıdır.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yapısının düzlüğü ve eğimi, yükün dengesini doğrudan etkileyen bir faktördür; bu nedenle yükleme alanının periyodik olarak kontrol edilmesi ve bozuk zeminlerin derhal onarılması operasyonel stabilite için kritiktir.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Günlük Kontrol Listeleri ve Bakım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 ekipmanlarının güvenli kullanımı için günlük kontrol listeleri zorunludur; bu listeler, operatörün makineyi kullanmaya başlamadan önce yapması gereken temel kontrolleri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bakım prosedürleri, makinenin mekanik ömrünü uzatırken olası arızaları önceden tespit ederek iş kazalarını minimize eder; bakım takvimi üretici talimatlarına göre eksiksiz şekilde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listeleri, sadece bir kağıt parçası değil, iş güvenliği kültürünün ayrılmaz bir parçasıdır; her vardiya başında operatör tarafından doldurulmalı ve yöneticiler tarafından düzenli olarak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kayıtlarının tutulması, periyodik kontrollerin takibi ve makine güvenliği açısından yasal bir sorumluluktur; eksik veya hatalı doldurulan kayıtlar, denetimlerde ciddi idari yaptırımlara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Yükleme ve Boşaltma İşlemlerinde Sıralı Uygulama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Yönetmeliği'ne göre, yükleme ve boşaltma faaliyetleri önceden belirlenmiş bir iş planı ve sıralama dahilinde gerçekleştirilmelidir. Rastgele yapılan yüklemeler, operasyonun ilerleyen aşamalarında karmaşaya ve güvenlik açıklarına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Önce ağır ve alt taban yükleri, ardından daha hafif ve üst taban yükleri yerleştirilmelidir; bu sıralama, yüklerin birbirini sabitlemesini ve güvenli bir bütünlük oluşturmasını sağlar. Yükleme sırası, boşaltma sırasına göre optimize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Boşaltma sırasında ise yüklerin dengesini bozmayacak şekilde, üstten alta ve merkezden çevreye doğru bir söküm sırası takip edilmelidir. Sırasız boşaltma, kalan yüklerin dengesizleşerek operatörlerin üzerine devrilme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aşama tamamlandığında, bir sonraki işleme geçmeden önce mevcut durumun güvenli olup olmadığı saha sorumlusu tarafından gözden geçirilmeli ve gerekli onay alınmalıdır; bu süreç hataları en aza indirir.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Yükleme Platformlarında Yüksekten Düşmeyi Önleme Tedbirleri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yüksek platformlarda çalışan personelin düşmesini engellemek için korkuluk veya güvenlik ağları gibi toplu koruma sistemleri eksiksiz kurulmalıdır. Korkuluksuz platformlarda çalışma yapmak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seviyesinde yükleme yapılırken boşluklar (konteyner ile platform arası gibi) dikkatle yönetilmeli, bu alanlara düşmeyi engelleyecek kapak veya köprü sistemleri kullanılmalıdır. Personel, düşme riski olan alanlarda uygun kişisel koruyucu donanım (emniyet kemeri) kullanmalıdır.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kemeri kullanımında, kemerin bağlanacağı ankraj noktalarının yüksek mukavemetli olması ve düşüş mesafesinin hesaplanarak şok emici sistemlerin entegre edilmesi hayati bir zorunluluktur; yanlış ankraj kullanımı kazayı önlemez.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üzerindeki geçiş yollarında kaymayı engelleyici zemin kaplamaları kullanılmalı ve yürüme yolları her zaman temiz, düzenli ve engellerden arındırılmış bir durumda tutularak personelin ayağının takılması önlenmelidir.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Operasyonel Ekiplerin Görev ve Sorumluluk Dağılımı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 yükleme operasyonlarında görev alan her çalışanın görev tanımı net olmalı ve herkes kendi sorumluluk alanındaki güvenlik önlemlerini bilmelidir. İletişim kopukluğu, operasyonel hataların temel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sorumlusu, yükleme planının uygulanmasından ve sahadaki güvenlik kurallarına uyulmasından birinci derecede sorumludur. İşaretçi (rigger) personel, operatör ile saha ekibi arasındaki iletişimi sağlayarak kör noktaları güvenli hale getirmelidir.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aracı operatörleri, sadece yetkili oldukları makineyi kullanmalı ve saha sorumlusunun işaretlerine harfiyen uymalıdır. Operatör, çevredeki personelin güvenliğinden ve yükün sağlam bir şekilde istiflenmesinden sorumludur; güvensiz bir durumda operasyonu durdurmalıdır.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içi koordinasyon toplantıları, her vardiya başlangıcında yapılarak o günkü riskler, taşınacak yükün özel durumları ve acil durum prosedürleri hakkında tüm personel bilgilendirilmelidir; bu alışkanlık güvenlik kültürünü güçlendirir.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Sabitleme ve Lashing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kaymasını önlemek için kullanılan lashing (sabitleme) teknikleri, karayolu yük emniyeti kuralları (EN 12195) kapsamında yükün hareketini kısıtlayan en etkili yöntemlerden biridir; yükün araç kasasına uygun şekilde sabitlenmesi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Sabitleme işlemi sırasında kullanılan ekipmanların (zincir, halat, kolon) yükün ağırlığına ve türüne uygun olması şarttır; standartlara uygun olmayan ekipmanlar kopma riski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Lashing uygulamalarında yükün doğrudan araç tabanına veya yan kapaklara değil, sürtünmeyi artırıcı kaydırmaz matlar üzerine yerleştirilmesi, güvenliği artırmak için kritik bir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yükleme operasyonlarında görevli çalışanlara sabitleme teknikleri konusunda uygulamalı eğitim vererek, yanlış bağlama sonucu oluşabilecek devrilme ve düşme risklerini en aza indirmelidir.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Bağlama Ekipmanları ve Gergi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Bağlama ekipmanları, 6331 sayılı İş Sağlığı ve Güvenliği Kanunu uyarınca iş ekipmanlarının kullanımında sağlık ve güvenlik şartlarına uygun olarak periyodik şekilde kontrol edilmelidir; yıpranmış ekipmanlar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Gergi sistemleri, yükün üzerine binen kuvvetleri dengelemek için eşit oranda sıkılmalı ve bağlama noktaları, aracın şasisindeki onaylı bağlantı noktaları ile uyumlu olacak şekilde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Gergi kolları (cırcır mekanizmaları) kullanılırken aşırı güç uygulanması, kolonların veya yükün kenarlarının zarar görmesine yol açabilir; bu nedenle mekanik gergi sınırlayıcıları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Bağlama sonrası gergi sistemlerinin gevşeme ihtimaline karşı belirli aralıklarla kontrol edilmesi ve uzun mesafeli taşımalarda ara kontrollerin yapılması, güvenli bir operasyon için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Dengeli Yük Dağıtımı ve Ağırlık Merkezi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araç içerisinde dengeli dağıtılması, aracın ağırlık merkezini optimize eder ve virajlarda devrilme riskini azaltır; ağır yükler her zaman tabana ve akslar üzerine merkezlenmelidir.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Dağıtım yapılırken aracın istiap haddi (taşıma kapasitesi) aşılmamalıdır; dengesiz yük dağılımı, frenleme mesafesini uzatır ve direksiyon hakimiyetini zorlaştırarak ciddi kazalara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kapsamında, ağır yüklerin araç içinde hareket etmeyecek şekilde bloklanması veya desteklenmesi, yük dağılımının korunması için temel bir uygulamadır.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İstifleme yapılırken ağırlık merkezi alçak tutulmalı, üst üste yığılmış yüklerde en ağır olanlar alta, hafif olanlar üste yerleştirilerek devrilme momenti azaltılmalıdır.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Operasyon Öncesi Güvenlik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Sürüş öncesi yapılan kontroller, 6331 sayılı Kanun gereği işverenin gözetim yükümlülüğü altındadır; sürücü, yükün bağlama durumu ve aracın genel güvenliği için sorumluluk sahibidir.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listesinde; bağlama aparatlarının tamlığı, gerginlik seviyeleri, yükün araç üzerindeki konumu ve kaydırmaz matların varlığı gibi temel güvenlik parametreleri mutlaka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hareket etmeden önce yapılan son bir tur ile yükün dışarıdan görünümü ve branda veya kapakların tam kapalı olduğu doğrulanmalı, riskli durumlarda yükleme yeniden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sırasında karşılaşılabilecek olumsuz hava koşulları veya yol eğimleri önceden tahmin edilerek, bağlama sistemi bu değişkenlere göre ekstra güvenlik önlemleriyle takviye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Taşımacılık Standartları ve Uyum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Taşımacılıkta uygulanan ulusal ve uluslararası güvenlik standartları, yükün sadece varış noktasına değil, yol boyunca diğer canlılara ve çevreye zarar vermeden taşınmasını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ve sektör standartlarına uyum, sadece yasal cezaları önlemekle kalmaz; aynı zamanda şirket itibarını korur ve operasyonel verimliliği sürdürülebilir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standartlarına tam uyum sağlamak için, yükleme planları (load plan) önceden hazırlanmalı ve tüm taşıma personeli bu planın gereklilikleri konusunda bilgilendirilmelidir.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iyileştirme prensibiyle, meydana gelen ramak kala olaylar veya kaza verileri analiz edilerek, mevcut sabitleme standartları düzenli olarak güncellenmeli ve çalışanlara raporlanmalıdır.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İletişim Protokolleri ve Koordinasyon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Lojistik operasyonlarında iletişim protokolleri, kaza risklerini minimize etmek için kritik bir unsurdur; tüm ekip üyelerinin ortak terminoloji kullanması hatalı anlamaları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koordinasyonu, 6331 sayılı İş Sağlığı ve Güvenliği Kanunu kapsamında işverenin sağlaması gereken temel bir organizasyonel önlemdir; görev dağılımı netleştirilmelidir.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Telsiz ve diğer iletişim araçlarının kullanımı, operasyonel süreçlerdeki aksaklıkları azaltır; ekip üyeleri arasında kesintisiz bilgi akışı sağlanması verimliliği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Koordinasyon toplantıları, operasyon öncesinde gerçekleştirilmeli ve riskli bölgeler ile acil durum prosedürleri tüm personele tekrar hatırlatılmalıdır; iletişimsizlik ciddi iş kazalarına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Sinyalizasyon ve İşaretleşme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Lojistik sahalarında standart sinyalizasyon yöntemleri, operatör ile yer personeli arasındaki iletişimi sağlayan en temel araçtır; evrensel işaretler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gereğince, yük taşıma süreçlerinde görsel ve işitsel işaretlerin kullanılması, iş kazalarını önlemede kritik bir idari önlem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veya belirsiz sinyaller, ekipmanların çarpışmasına veya personelin ezilmesine sebep olabilir; bu nedenle sinyal veren kişinin eğitimi düzenli olarak tazelenmelidir.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sinyal veren personeli göremediği veya sinyallerden emin olmadığı durumlarda derhal çalışmayı durdurmalı ve durumu güvenli hale getirmek için iletişim kurmalıdır.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Kritik Mekanik Bileşenlerin Güvenlik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Fren sistemleri, forklift güvenliğinin en kritik parçasıdır; operatör, makineyi çalıştırmadan önce frenlerin tepki süresini ve tutma gücünü mutlaka test etmeli, en ufak bir zayıflıkta makineyi servise yönlendirmelidir.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Direksiyon sistemi, yük taşırken manevra kabiliyetini doğrudan etkiler; direksiyon boşluğu veya zorlanma gibi belirtiler, hidrolik sistemdeki bir arızanın habercisi olabilir ve derhal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Hidrolik sistem, yük kaldırma ve indirme mekanizmasını yönetir; hortumlardaki sızıntılar, yağ kaçakları veya çatlaklar, yükün düşmesine ve ciddi yaralanmalara neden olabilecek riskli unsurlardır.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bu kritik bileşenlerin periyodik bakımları yetkili servisler tarafından yapılmalı; operatörün günlük kontrolleri ise bu profesyonel bakımın tamamlayıcısı olarak süreci desteklemelidir.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Görüş Açısı ve Farkındalık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vasıta ve iş makinelerinin kullanımı sırasında kör noktalar, operasyonel güvenliğin en büyük düşmanıdır; ekip koordinasyonu, operatörün görüş açısını destekleyecek şekilde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 personeli, operatörün görüş alanında yer almalı ve göz teması kurmadan asla tehlikeli bölgeye yaklaşmamalıdır; bu kural 6331 sayılı Kanun'un genel güvenlik prensiplerindendir.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Görüşü kısıtlayan hava koşulları veya yetersiz aydınlatma durumlarında, operasyonel süreçler ekstra dikkatle yönetilmeli ve mümkünse ilave aydınlatma veya yardımcı personel görevlendirilmelidir.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aynaların ve kamera sistemlerinin düzenli kontrolünü sağlamalı; yer personeli ise yelek gibi yüksek görünürlüklü kıyafetler giyerek fark edilebilirliğini artırmalıdır.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Görev Dağılımı ve Rol Tanımları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Lojistik operasyonlarında her personelin rolü ve sorumluluğu, operasyon başlamadan önce net bir şekilde tanımlanmalıdır; belirsizlik, kaos ve kazalara zemin hazırlar.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yardımcı personel (spotter) ve saha sorumlusu arasındaki hiyerarşik yapı, güvenlik protokollerinin uygulanmasında temel teşkil eder; görev karmaşası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mevzuatına uygun olarak, her çalışanın yetkinlikleri doğrultusunda görevlendirilmesi gerekir; yetkisiz personelin tehlikeli ekipmanları kullanması veya operasyona müdahale etmesi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içinde rol değişimi veya molalar sırasında, operasyonel sürekliliği korumak adına gerekli bilgilendirme yapılmalı; yeni gelen personelin operasyona uyumu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Bölge ve Alan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bölge yönetimi, araç trafiği ve yaya trafiğinin birbirinden fiziksel olarak ayrılmasını gerektirir; bu, iş kazalarını önlemedeki en etkili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Operasyonel alanlarda belirlenen giriş-çıkış yasakları ve bariyerlerle oluşturulan güvenli bölgeler, 6331 sayılı Kanun'un işyerinde güvenlik sağlama yükümlülüğünün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Yükleme ve boşaltma noktalarında, araçların manevra alanlarına yaya girmemesi için uyarı levhaları ve zemin işaretlemeleri kullanılmalı; bu alanlar her zaman temiz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koordinasyonu sırasında, güvenli bölge sınırlarının ihlal edildiği durumlarda tüm operasyon durdurulmalı ve risk bertaraf edilene kadar çalışma başlatılmamalıdır.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ADR Kapsamında Tehlike Tanımlama ve Turuncu Plaka Sistemi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ADR, tehlikeli maddelerin karayoluyla güvenli taşınmasını düzenleyen uluslararası bir anlaşmadır ve Maddelerin ve Karışımların Sınıflandırılması, Etiketlenmesi ve Ambalajlanması Hakkında Yönetmelik ile uyumlu çalışır.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Turuncu renkli plakalar, aracın ön ve arka kısmında yer alarak taşınan yükün tehlike sınıfını ve madde tanımlama numarasını (UN numarası) belirtir; bu plakalar kaza anında acil müdahale ekiplerine kritik bilgiler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UN numarası, Birleşmiş Milletler tarafından her tehlikeli maddeye atanan dört haneli özel bir koddur ve bu kod sayesinde maddenin fiziksel, kimyasal özellikleri ile yangın veya sızıntı durumunda yapılacak müdahale yöntemi belirlenir.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madde taşıyan araçlarda bulunan yazılı talimatlar, sürücünün kaza veya acil durumlarda uygulaması gereken prosedürleri içerir ve bu dokümanların araçta kolay ulaşılabilir bir yerde bulundurulması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Tehlikeli Maddelerin Sınıflandırılması ve 9 Temel Grup</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ADR mevzuatına göre tehlikeli maddeler, zararlı özelliklerine göre 9 ana sınıfa ayrılır; bu sınıflar patlayıcılar, gazlar, yanıcı sıvılar ve katılar, yükseltgen maddeler, zehirli, radyoaktif, aşındırıcı ve diğer tehlikeli maddeleri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Birinci sınıf patlayıcı maddeleri, ikinci sınıf sıkıştırılmış veya çözünmüş gazları, üçüncü sınıf yanıcı sıvıları ifade ederken; dördüncü sınıf kendiliğinden yanabilen veya suyla temasında yanıcı gaz çıkaran katıları tanımlar.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Beşinci sınıf yükseltgen ve organik peroksitleri, altıncı sınıf zehirli ve bulaşıcı maddeleri, yedinci sınıf radyoaktif malzemeleri; sekizinci sınıf aşındırıcıları ve dokuzuncu sınıf ise diğer tehlikeli maddeleri temsil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Sınıflandırma sistemi, maddenin doğasına uygun ambalajlama ve taşıma koşullarının belirlenmesinde temel referans noktasıdır; yanlış sınıflandırma, depolama ve taşıma sırasında ciddi iş kazalarına veya çevresel felaketlere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 Etiketleri ve İşaretleme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etiketleri, taşınan maddenin fiziksel ve kimyasal risklerini gösteren renkli ve sembollü işaretlerdir; bu işaretler Sağlık ve Güvenlik İşaretleri Yönetmeliği ilkeleriyle uyum içinde, uzaktan fark edilecek şekilde tasarlanmıştır.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Etiketler genellikle elmas şeklindedir ve maddenin tehlike sınıfını simgeleyen grafik semboller ile sınıf numarasını içerir; bu semboller, acil durum ekiplerinin maddenin türünü saniyeler içinde tanımasını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Araçların yan ve arka kısımlarına yapıştırılan bu etiketlerin aşınmamış, okunabilir ve güneş ışığına veya hava koşullarına dayanıklı olması gerekmektedir; hasarlı etiketler, yasal denetimlerde ağır kusur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Etiketleme sisteminin doğru uygulanması, tehlikeli maddeyi elleçleyen personel ve depolama alanındaki çalışanlar için hayati önem taşır; her çalışan, bu sembollerin anlamını bilmek ve risklere karşı tedbirli olmakla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Tehlikeli Maddelerin Depolama ve Taşıma Ayrımı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ADR kapsamında tehlikeli maddelerin birbiriyle etkileşime girerek patlama, yangın veya zehirli gaz çıkışı oluşturmasını önlemek için ayrıştırma kuralları uygulanır; bu süreç Maddelerin ve Karışımların Sınıflandırılması Yönetmeliği ile desteklenir.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Uyumsuz maddelerin aynı araçta veya depo alanında yan yana taşınması yasaktır; örneğin yanıcı maddeler ile yükseltgen maddeler veya asitler ile bazlar arasında fiziksel bir bariyer veya yeterli mesafe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Yükleme planı oluşturulurken, maddelerin kimyasal uyumluluk tabloları dikkate alınmalı ve kaza durumunda birbirini tetikleyecek maddelerin aynı bölmede bulunmadığından emin olunmalıdır; bu, lojistik operasyonlarda güvenliğin ilk adımıdır.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Ayrıştırma kurallarına uyulmaması, araç içinde kontrol edilemeyen kimyasal reaksiyonlara neden olabilir; bu tür olaylar, sadece araçtaki personeli değil, çevredeki insanları ve ekosistemi de doğrudan tehdit eden ciddi bir tehlike kaynağıdır.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Tehlikeli Madde Tanıma ve Acil Durum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maddelerin hızlı ve doğru tanınması, 6331 sayılı İş Sağlığı ve Güvenliği Kanunu kapsamında işverenin çalışanlara sağlaması gereken temel eğitimlerden biridir; çalışanlar ADR etiketlerini tanıma konusunda yetkin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Tanıma süreci; nakliye belgelerinin kontrol edilmesi, aracın üzerindeki turuncu plakaların ve tehlike etiketlerinin incelenmesi ile başlar; bu belgeler, maddenin UN numarası ve doğru teknik adını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 kaza veya sızıntı anında ilk yapılacak işlem, aracın üzerindeki etiketlerden maddenin sınıfını belirlemek ve yazılı talimatlarda belirtilen acil müdahale adımlarını izlemektir; panik yapmadan doğru ekipmanı kullanmak hayat kurtarır.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İşletmelerde tehlikeli madde güvenlik danışmanı (TMGD) desteği almak, bu tanımlama ve acil durum yönetim süreçlerinin yasal mevzuata uygun şekilde yürütülmesini sağlar; danışmanlık hizmeti, operasyonel risklerin minimize edilmesine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Sürücü ADR Eğitimi ve Sertifikasyon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ADR eğitimi, tehlikeli madde taşıyan sürücülerin güvenliğini ve çevresel risklerin minimize edilmesini hedefler; bu eğitimler, ilgili İSG mevzuatı ve uluslararası standartlar doğrultusunda, yetkili kurumlar tarafından verilen teorik ve pratik derslerden oluşur.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Sertifika, sürücünün tehlikeli maddeleri güvenli bir şekilde taşıma, acil durumlara müdahale etme ve mevzuata uygun hareket etme yetkinliğine sahip olduğunu kanıtlayan resmi bir belgedir; bu belge, lojistik operasyonlarında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sonunda yapılan sınavlarda başarılı olan sürücüler, ADR sertifikası almaya hak kazanır ve bu belge, tehlikeli madde lojistiğinde çalışabilmek için temel bir şart olarak kabul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Taşımacılıkta Bulundurulması Zorunlu Belgeler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madde taşıyan araçlarda sürücünün yanında bulundurması gereken belgeler, 6331 sayılı İş Sağlığı ve Güvenliği Kanunu ve ilgili İSG mevzuatı kapsamında belirlenmiş olup, denetimlerde eksiksiz sunulmalıdır.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belgeler arasında ADR sertifikası, aracın uygunluk belgesi, tehlikeli madde taşıma evrakı ve acil durum talimatları yer alır; eksik belge ile yapılan taşımacılık, hem sürücü hem de işletmeci için ağır idari yaptırımlara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Ayrıca, taşınan maddenin özelliklerine göre değişen özel izin belgeleri ve sürücü kimlik kartları, operasyonun yasal bir çerçevede yürütülmesini garanti altına alan en kritik unsurlardır.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304</Slides>
  <Notes>304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304</vt:i4>
      </vt:variant>
    </vt:vector>
  </HeadingPairs>
  <TitlesOfParts>
    <vt:vector size="30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lpstr>Slide 205</vt:lpstr>
      <vt:lpstr>Slide 206</vt:lpstr>
      <vt:lpstr>Slide 207</vt:lpstr>
      <vt:lpstr>Slide 208</vt:lpstr>
      <vt:lpstr>Slide 209</vt:lpstr>
      <vt:lpstr>Slide 210</vt:lpstr>
      <vt:lpstr>Slide 211</vt:lpstr>
      <vt:lpstr>Slide 212</vt:lpstr>
      <vt:lpstr>Slide 213</vt:lpstr>
      <vt:lpstr>Slide 214</vt:lpstr>
      <vt:lpstr>Slide 215</vt:lpstr>
      <vt:lpstr>Slide 216</vt:lpstr>
      <vt:lpstr>Slide 217</vt:lpstr>
      <vt:lpstr>Slide 218</vt:lpstr>
      <vt:lpstr>Slide 219</vt:lpstr>
      <vt:lpstr>Slide 220</vt:lpstr>
      <vt:lpstr>Slide 221</vt:lpstr>
      <vt:lpstr>Slide 222</vt:lpstr>
      <vt:lpstr>Slide 223</vt:lpstr>
      <vt:lpstr>Slide 224</vt:lpstr>
      <vt:lpstr>Slide 225</vt:lpstr>
      <vt:lpstr>Slide 226</vt:lpstr>
      <vt:lpstr>Slide 227</vt:lpstr>
      <vt:lpstr>Slide 228</vt:lpstr>
      <vt:lpstr>Slide 229</vt:lpstr>
      <vt:lpstr>Slide 230</vt:lpstr>
      <vt:lpstr>Slide 231</vt:lpstr>
      <vt:lpstr>Slide 232</vt:lpstr>
      <vt:lpstr>Slide 233</vt:lpstr>
      <vt:lpstr>Slide 234</vt:lpstr>
      <vt:lpstr>Slide 235</vt:lpstr>
      <vt:lpstr>Slide 236</vt:lpstr>
      <vt:lpstr>Slide 237</vt:lpstr>
      <vt:lpstr>Slide 238</vt:lpstr>
      <vt:lpstr>Slide 239</vt:lpstr>
      <vt:lpstr>Slide 240</vt:lpstr>
      <vt:lpstr>Slide 241</vt:lpstr>
      <vt:lpstr>Slide 242</vt:lpstr>
      <vt:lpstr>Slide 243</vt:lpstr>
      <vt:lpstr>Slide 244</vt:lpstr>
      <vt:lpstr>Slide 245</vt:lpstr>
      <vt:lpstr>Slide 246</vt:lpstr>
      <vt:lpstr>Slide 247</vt:lpstr>
      <vt:lpstr>Slide 248</vt:lpstr>
      <vt:lpstr>Slide 249</vt:lpstr>
      <vt:lpstr>Slide 250</vt:lpstr>
      <vt:lpstr>Slide 251</vt:lpstr>
      <vt:lpstr>Slide 252</vt:lpstr>
      <vt:lpstr>Slide 253</vt:lpstr>
      <vt:lpstr>Slide 254</vt:lpstr>
      <vt:lpstr>Slide 255</vt:lpstr>
      <vt:lpstr>Slide 256</vt:lpstr>
      <vt:lpstr>Slide 257</vt:lpstr>
      <vt:lpstr>Slide 258</vt:lpstr>
      <vt:lpstr>Slide 259</vt:lpstr>
      <vt:lpstr>Slide 260</vt:lpstr>
      <vt:lpstr>Slide 261</vt:lpstr>
      <vt:lpstr>Slide 262</vt:lpstr>
      <vt:lpstr>Slide 263</vt:lpstr>
      <vt:lpstr>Slide 264</vt:lpstr>
      <vt:lpstr>Slide 265</vt:lpstr>
      <vt:lpstr>Slide 266</vt:lpstr>
      <vt:lpstr>Slide 267</vt:lpstr>
      <vt:lpstr>Slide 268</vt:lpstr>
      <vt:lpstr>Slide 269</vt:lpstr>
      <vt:lpstr>Slide 270</vt:lpstr>
      <vt:lpstr>Slide 271</vt:lpstr>
      <vt:lpstr>Slide 272</vt:lpstr>
      <vt:lpstr>Slide 273</vt:lpstr>
      <vt:lpstr>Slide 274</vt:lpstr>
      <vt:lpstr>Slide 275</vt:lpstr>
      <vt:lpstr>Slide 276</vt:lpstr>
      <vt:lpstr>Slide 277</vt:lpstr>
      <vt:lpstr>Slide 278</vt:lpstr>
      <vt:lpstr>Slide 279</vt:lpstr>
      <vt:lpstr>Slide 280</vt:lpstr>
      <vt:lpstr>Slide 281</vt:lpstr>
      <vt:lpstr>Slide 282</vt:lpstr>
      <vt:lpstr>Slide 283</vt:lpstr>
      <vt:lpstr>Slide 284</vt:lpstr>
      <vt:lpstr>Slide 285</vt:lpstr>
      <vt:lpstr>Slide 286</vt:lpstr>
      <vt:lpstr>Slide 287</vt:lpstr>
      <vt:lpstr>Slide 288</vt:lpstr>
      <vt:lpstr>Slide 289</vt:lpstr>
      <vt:lpstr>Slide 290</vt:lpstr>
      <vt:lpstr>Slide 291</vt:lpstr>
      <vt:lpstr>Slide 292</vt:lpstr>
      <vt:lpstr>Slide 293</vt:lpstr>
      <vt:lpstr>Slide 294</vt:lpstr>
      <vt:lpstr>Slide 295</vt:lpstr>
      <vt:lpstr>Slide 296</vt:lpstr>
      <vt:lpstr>Slide 297</vt:lpstr>
      <vt:lpstr>Slide 298</vt:lpstr>
      <vt:lpstr>Slide 299</vt:lpstr>
      <vt:lpstr>Slide 300</vt:lpstr>
      <vt:lpstr>Slide 301</vt:lpstr>
      <vt:lpstr>Slide 302</vt:lpstr>
      <vt:lpstr>Slide 303</vt:lpstr>
      <vt:lpstr>Slide 304</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Lojistik ve Taşımacılık Sektörü</dc:title>
  <dc:subject>Lojistik ve Taşımacılık Sektörü</dc:subject>
  <dc:creator>Riskmatik İSG Platform</dc:creator>
  <cp:lastModifiedBy>Riskmatik İSG Platform</cp:lastModifiedBy>
  <cp:revision>1</cp:revision>
  <dcterms:created xsi:type="dcterms:W3CDTF">2026-07-27T18:41:01Z</dcterms:created>
  <dcterms:modified xsi:type="dcterms:W3CDTF">2026-07-27T18:41:01Z</dcterms:modified>
</cp:coreProperties>
</file>