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slideMasters/slideMaster290.xml" ContentType="application/vnd.openxmlformats-officedocument.presentationml.slideMaster+xml"/>
  <Override PartName="/ppt/slides/slide290.xml" ContentType="application/vnd.openxmlformats-officedocument.presentationml.slide+xml"/>
  <Override PartName="/ppt/slideMasters/slideMaster291.xml" ContentType="application/vnd.openxmlformats-officedocument.presentationml.slideMaster+xml"/>
  <Override PartName="/ppt/slides/slide291.xml" ContentType="application/vnd.openxmlformats-officedocument.presentationml.slide+xml"/>
  <Override PartName="/ppt/slideMasters/slideMaster292.xml" ContentType="application/vnd.openxmlformats-officedocument.presentationml.slideMaster+xml"/>
  <Override PartName="/ppt/slides/slide292.xml" ContentType="application/vnd.openxmlformats-officedocument.presentationml.slide+xml"/>
  <Override PartName="/ppt/slideMasters/slideMaster293.xml" ContentType="application/vnd.openxmlformats-officedocument.presentationml.slideMaster+xml"/>
  <Override PartName="/ppt/slides/slide293.xml" ContentType="application/vnd.openxmlformats-officedocument.presentationml.slide+xml"/>
  <Override PartName="/ppt/slideMasters/slideMaster294.xml" ContentType="application/vnd.openxmlformats-officedocument.presentationml.slideMaster+xml"/>
  <Override PartName="/ppt/slides/slide294.xml" ContentType="application/vnd.openxmlformats-officedocument.presentationml.slide+xml"/>
  <Override PartName="/ppt/slideMasters/slideMaster295.xml" ContentType="application/vnd.openxmlformats-officedocument.presentationml.slideMaster+xml"/>
  <Override PartName="/ppt/slides/slide295.xml" ContentType="application/vnd.openxmlformats-officedocument.presentationml.slide+xml"/>
  <Override PartName="/ppt/slideMasters/slideMaster296.xml" ContentType="application/vnd.openxmlformats-officedocument.presentationml.slideMaster+xml"/>
  <Override PartName="/ppt/slides/slide296.xml" ContentType="application/vnd.openxmlformats-officedocument.presentationml.slide+xml"/>
  <Override PartName="/ppt/slideMasters/slideMaster297.xml" ContentType="application/vnd.openxmlformats-officedocument.presentationml.slideMaster+xml"/>
  <Override PartName="/ppt/slides/slide297.xml" ContentType="application/vnd.openxmlformats-officedocument.presentationml.slide+xml"/>
  <Override PartName="/ppt/slideMasters/slideMaster298.xml" ContentType="application/vnd.openxmlformats-officedocument.presentationml.slideMaster+xml"/>
  <Override PartName="/ppt/slides/slide298.xml" ContentType="application/vnd.openxmlformats-officedocument.presentationml.slide+xml"/>
  <Override PartName="/ppt/slideMasters/slideMaster299.xml" ContentType="application/vnd.openxmlformats-officedocument.presentationml.slideMaster+xml"/>
  <Override PartName="/ppt/slides/slide299.xml" ContentType="application/vnd.openxmlformats-officedocument.presentationml.slide+xml"/>
  <Override PartName="/ppt/slideMasters/slideMaster300.xml" ContentType="application/vnd.openxmlformats-officedocument.presentationml.slideMaster+xml"/>
  <Override PartName="/ppt/slides/slide300.xml" ContentType="application/vnd.openxmlformats-officedocument.presentationml.slide+xml"/>
  <Override PartName="/ppt/slideMasters/slideMaster301.xml" ContentType="application/vnd.openxmlformats-officedocument.presentationml.slideMaster+xml"/>
  <Override PartName="/ppt/slides/slide301.xml" ContentType="application/vnd.openxmlformats-officedocument.presentationml.slide+xml"/>
  <Override PartName="/ppt/slideMasters/slideMaster302.xml" ContentType="application/vnd.openxmlformats-officedocument.presentationml.slideMaster+xml"/>
  <Override PartName="/ppt/slides/slide302.xml" ContentType="application/vnd.openxmlformats-officedocument.presentationml.slide+xml"/>
  <Override PartName="/ppt/slideMasters/slideMaster303.xml" ContentType="application/vnd.openxmlformats-officedocument.presentationml.slideMaster+xml"/>
  <Override PartName="/ppt/slides/slide303.xml" ContentType="application/vnd.openxmlformats-officedocument.presentationml.slide+xml"/>
  <Override PartName="/ppt/slideMasters/slideMaster304.xml" ContentType="application/vnd.openxmlformats-officedocument.presentationml.slideMaster+xml"/>
  <Override PartName="/ppt/slides/slide3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Lst>
  <p:notesMasterIdLst>
    <p:notesMasterId r:id="rId30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notesMaster" Target="notesMasters/notesMaster1.xml"/><Relationship Id="rId307" Type="http://schemas.openxmlformats.org/officeDocument/2006/relationships/presProps" Target="presProps.xml"/><Relationship Id="rId308" Type="http://schemas.openxmlformats.org/officeDocument/2006/relationships/viewProps" Target="viewProps.xml"/><Relationship Id="rId309" Type="http://schemas.openxmlformats.org/officeDocument/2006/relationships/theme" Target="theme/theme1.xml"/><Relationship Id="rId3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2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0.xml"/>
		</Relationships>
</file>

<file path=ppt/notesSlides/_rels/notesSlide2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1.xml"/>
		</Relationships>
</file>

<file path=ppt/notesSlides/_rels/notesSlide2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2.xml"/>
		</Relationships>
</file>

<file path=ppt/notesSlides/_rels/notesSlide2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3.xml"/>
		</Relationships>
</file>

<file path=ppt/notesSlides/_rels/notesSlide2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4.xml"/>
		</Relationships>
</file>

<file path=ppt/notesSlides/_rels/notesSlide2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5.xml"/>
		</Relationships>
</file>

<file path=ppt/notesSlides/_rels/notesSlide2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6.xml"/>
		</Relationships>
</file>

<file path=ppt/notesSlides/_rels/notesSlide2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7.xml"/>
		</Relationships>
</file>

<file path=ppt/notesSlides/_rels/notesSlide2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8.xml"/>
		</Relationships>
</file>

<file path=ppt/notesSlides/_rels/notesSlide2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0.xml"/>
		</Relationships>
</file>

<file path=ppt/notesSlides/_rels/notesSlide3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1.xml"/>
		</Relationships>
</file>

<file path=ppt/notesSlides/_rels/notesSlide3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2.xml"/>
		</Relationships>
</file>

<file path=ppt/notesSlides/_rels/notesSlide3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3.xml"/>
		</Relationships>
</file>

<file path=ppt/notesSlides/_rels/notesSlide3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4.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Maden Sektörü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Marka sisteminin basit ama etkili olduğunu vurgulayın. Kendi adına olan markayı başkasına kullandırmanın ne kadar büyük bir güvenlik riski oluşturduğunu somut örnekle açıklayın. Sistemin disiplinli uygulanmasının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İlerleme yönünde güvenli tahkimatın önemini belirtin.
• Gerçek örnek: Yüzey temizliğinin beton yapışmasına etkisi.
• Kritik nokta: Tahkim edilmemiş alana girişin mutlak yasak olduğunu vurgulayın.
• Ek bilgi: Toplu koruma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sürekliliğini vurgulayın.
• Kritik nokta: Çatlak veya deformasyonların erken uyarı işareti olduğunu belirtin.
• İnteraktif soru: Hangi durumlarda alanın derhal tahliye edilmesi gerekir?
• Ek bilgi: Kayıt tutmanın yasal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sistem ömrüne etkisini anlatın.
• Kritik nokta: Korozyon ve çürümenin yapısal bütünlüğü nasıl bozduğunu açıklayın.
• Gerçek örnek: Nemli ortamlarda çelik desteklerin korunması.
• Ek bilgi: Bakım kayıtlarının denetimlerdeki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Galerideki çatlakların sadece yüzeysel olmadığını, kayaç hareketlerinin takibinin hayati olduğunu vurgulayın.
• Gerçek örnek: Geçmişte bir tavan çökmesi öncesinde çatlak genişliklerinin nasıl arttığını anlatın.
• İnteraktif soru: Çalışırken tavanın sesini veya çatlakları kontrol ediyor musunuz?
• Kritik nokta: İksa öncesi zemin analizi yapılmazsa yapılan iksanın boşa gideceğini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Sesle kontrolün bir sanat olduğunu ama teknik bilgi gerektirdiğini belirtin.
• Gerçek örnek: Boş ses veren bir tavanın aslında arkasında büyük bir kaya bloğu barındırabileceğini anlatın.
• İnteraktif soru: Sesle kontrol yaparken en çok hangi belirtilere dikkat ediyorsunuz?
• Kritik nokta: Sesle kontrolü yaparken kendinizi riske atmayın.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Doğanın bize her zaman bir uyarı verdiğini, önemli olanın bu uyarıyı duymak olduğunu söyleyin.
• Gerçek örnek: İksa direklerinin bükülmeye başladığı anın kritik olduğunu hatırlatın.
• İnteraktif soru: Galeride hiç çatırdama sesi duydunuz mu, sonrasında ne yaptınız?
• Kritik nokta: İksanın bükülmesi bir uyarıdır, düzeltilmeye çalışılmamalı, tahliye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İksanın sadece bir destek değil, çalışanın yaşam sigortası olduğunu vurgulayın.
• Gerçek örnek: Yanlış montajlanan bir iksanın yükü taşıyamadığı durumları açıklayın.
• İnteraktif soru: Kullandığınız iksa tiplerinin montajında en çok nelere dikkat ediyorsunuz?
• Kritik nokta: İksa ve tavan arasındaki boşluklar, göçüğün ana nedenidir.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ekip işi olduğunu ve herkesin gözünün tavanlarda olması gerektiğini söyleyin.
• Gerçek örnek: Bir çalışanın fark ettiği küçük bir çatlağın nasıl büyük bir kazayı önlediğini anlatın.
• İnteraktif soru: Vardiya değişimlerinde tavan kontrolünü ne kadar ciddiye alıyorsunuz?
• Kritik nokta: Bildirim yapmaktan çekinmeyin, sizin bildiriminiz bir hayat kurtarabilir.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Göçük riskinin madenlerdeki en büyük ölümcül tehlike olduğunu vurgulayın.
• Gerçek örnek: Kayaç yapısındaki ani değişimlerin neden olduğu tehlikelere değinin.
• İnteraktif soru: Çalıştığınız bölgede daha önce alışılmadık bir ses veya hareket gözlemlediniz mi?
• Kritik nokta: Tahkimatın sadece kurulumu değil, sürekli izlenmesi de yasal bir zorunluluktur.
• Ek bilgi: Risk değerlendirme raporlarının güncelliğini her zaman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Madenlerdeki en sessiz uyarıcıların bile hayati olduğunu belirtin.
• Gerçek örnek: Çatlak seslerini duyan bir ekibin doğru tahliye kararı ile nasıl kurtulduğunu anlatın.
• İnteraktif soru: Çatlakların büyüme hızı sizce nasıl ölçülür?
• Kritik nokta: Çatlak seslerini normal çalışma sesiyle karıştırmamak için dikkatli olunmalıdır.
• Ek bilgi: Çatlakların rengindeki veya toz yapısındaki değişimleri de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Acil durumlarda zamanın kritik olduğunu vurgulayın. Geri çağırma sisteminin test edilmesinin önemini belirtin. Toplanma alanındaki sayımın, giriş-çıkış defteriyle çapraz kontrol edilmesinin gerekliliğini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maden güvenliğindeki tamamlayıcı rolünden bahsedin.
• Gerçek örnek: Bir sensörün tespit ettiği kaya hareketi sayesinde yapılan başarılı tahliyeyi örnekleyin.
• İnteraktif soru: İzleme cihazlarına ne kadar güveniyorsunuz?
• Kritik nokta: Cihaz verileri ile saha gözlemleri her zaman birleştirilmelidir.
• Ek bilgi: Sensörlerin kurulum noktaları jeolojik verilere göre seçilmelidir.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kararının zor ama verilmesi gereken bir karar olduğunu vurgulayın.
• Gerçek örnek: Tatbikatlarda zamanlamanın önemini anlatan bir vaka paylaşın.
• İnteraktif soru: Çalıştığınız yerdeki en yakın acil çıkış tabelasını biliyor musunuz?
• Kritik nokta: Tahliye anında panik yapmadan, planlanan rotadan çıkmamak gerekir.
• Ek bilgi: Acil durum planlarını her gün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Önlemenin müdahaleden her zaman daha ucuz ve güvenli olduğunu belirtin.
• Gerçek örnek: Bir müdahale planının nasıl hayat kurtardığını anlatın.
• İnteraktif soru: Göçük riski olan bir bölgede yapılabilecek en büyük hata nedir?
• Kritik nokta: Müdahale ekiplerinin sahadaki varlığı, çalışanların moralini ve güvenini artırır.
• Ek bilgi: Kök neden analizlerinin şeffaflığı güvenlik kültürünü güçlendirir.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Madenlerde mesafe planlamasının hayati önemini vurgulayın.
• Gerçek örnek: Galeri içindeki yaya ve araç yolu ayrımının bir kaza anındaki kurtarıcı etkisini anlatın.
• İnteraktif soru: Çalıştığınız galeride kaçış yolu haritasını nerede görebilirsiniz?
• Kritik nokta: Kaçış yollarının engellenmesinin 6331 sayılı Kanun kapsamında idari yaptırımı olduğunu hatırlatın.
• Ek bilgi: Havalandırma sisteminin kaçış yolları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Desteklenmemiş alanların neden birer tuzak olduğunu açıklayın.
• Gerçek örnek: Tahkimatın yanlış veya eksik yapılmasının yol açtığı bir göçük senaryosu üzerinden konuşun.
• İnteraktif soru: Destekleme elemanlarının yerinde olmadığını fark ettiğinizde ilk ne yapmalısınız?
• Kritik nokta: Tahkimatın bir mühendislik kararı olduğunu ve asla geçiştirilmemesi gerektiğini vurgulayın.
• Ek bilgi: Kaya mekaniği izleme sistemlerinden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herkesin her yere giremediğini açıklayın.
• Gerçek örnek: Yetkisiz bir personelin kazı alanına girmesi sonucu oluşan bir risk örneği verin.
• İnteraktif soru: Çalıştığınız alana giriş yaparken hangi güvenlik kontrolünden geçiyorsunuz?
• Kritik nokta: Yetkilendirmenin sadece kağıt üzerinde değil, sahada da uygulanması gerektiğini belirtin.
• Ek bilgi: Geçiş kontrol sistemlerinin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bir yarış değil, düzenli bir süreç olduğunu belirtin.
• Gerçek örnek: Karanlık ve dumanlı bir ortamda yön bulmanın zorluğunu anlatın.
• İnteraktif soru: Acil bir durumda en yakın toplanma alanına nasıl gideceğinizi biliyor musunuz?
• Kritik nokta: Kaçış yollarının malzeme depolama alanı olarak kullanılmasının yasak olduğunu vurgulayın.
• Ek bilgi: Kendi kendine kurtarıcıların (maske) kaçış yollarındaki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sadece birer tabela değil, hayat kurtaran rehberler olduğunu anlatın.
• Gerçek örnek: Yanlış yere konulmuş bir levhanın neden olabileceği karmaşayı açıklayın.
• İnteraktif soru: Çalışma alanınızda en çok hangi güvenlik işaretini görüyorsunuz?
• Kritik nokta: İşaretlerin kirli veya görünmez olması durumunda derhal amire bildirilmesi gerektiğini söyleyin.
• Ek bilgi: İşaretlerin renk kodlarının anlamları.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Arama-kurtarma operasyonlarında zaman yönetiminin önemini vurgulayın.
• Gerçek örnek: Geçmiş bir maden kazasındaki kurtarma başarısını örnek verin.
• İnteraktif soru: Ekipman eksikliğinde ilk müdahale ne olmalıdır?
• Kritik nokta: Havalandırma sisteminin hayati önemi.
• Ek bilgi: Maden İşyerlerinde İSG Yönetmeliği acil durum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Tahkimatın müdahaleden önce yapılması gerektiğini belirtin.
• Gerçek örnek: Yanlış tahkimatın yarattığı risklerden bahsedin.
• İnteraktif soru: Ex-proof ekipman neden önemlidir?
• Kritik nokta: Gaz ölçüm cihazlarının kalibrasyonunun önemi.
• Ek bilgi: Maden İşyerlerinde İş Sağlığı ve Güvenliği Yönetmeliği'nin tahkimat/destekleme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Kayıtların sadece bir kağıt yığını değil, yasal birer belge olduğunu hatırlatın. Denetimlerde kayıtların eksik olması durumunda uygulanacak cezai yaptırımlardan bahsedin. Kayıt tutmanın sorumluluk paylaşımındaki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göçüğün ölümcül riskini vurgulayın.
• Gerçek örnek: Tavan çatlaklarının önceden tespiti.
• İnteraktif soru: Tavan yapısında ses duyulursa ne yaparsınız?
• Kritik nokta: Tahkimatın sürekliliği.
• Ek bilgi: 6331 sayılı kanunun işverene getirdiği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çalışmasının önemini belirtin.
• Gerçek örnek: İyi bir ekip liderinin operasyondaki rolü.
• İnteraktif soru: Yorgun bir personel operasyonda nasıl bir risk yaratır?
• Kritik nokta: Tatbikatların önemi.
• Ek bilgi: Acil durum yönetmeliği içeriği.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sonuçlarını tartışın.
• Gerçek örnek: Telsiz arızası durumunda kullanılan işaretler.
• İnteraktif soru: Yer altı ile yer üstü arasındaki koordinasyon nasıl sağlanır?
• Kritik nokta: Yedek haberleşme sistemleri.
• Ek bilgi: İletişim protokolleri oluşturma.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Patlayıcı maddelerin kimyasal duyarlılığının önemini vurgulayın.
• Gerçek örnek: Etiketsiz bir maddenin neden büyük risk taşıdığını açıklayın.
• İnteraktif soru: Sınıflandırma hatalarının ne tür sonuçlar doğurabileceğini sorun.
• Kritik nokta: Etiket okuma zorunluluğunu hatırlatın.
• Ek bilgi: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 ayrıştırmasının kaza önlemedeki rolünü anlatın.
• Gerçek örnek: Fünye ve patlayıcının aynı yerde saklanmasının risklerini belirtin.
• İnteraktif soru: Depo güvenliğinde en zayıf halkanın ne olduğunu tartışın.
• Kritik nokta: Yetkisiz erişimin hukuki sonuçlarına değinin.
• Ek bilgi: Fiziksel ayrıştırmanın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Kapasite sınırlarının aşılmasının felakete davetiye çıkaracağını vurgulayın.
• Gerçek örnek: Statik elektriğin neden olduğu küçük kıvılcımların etkisini anlatın.
• İnteraktif soru: Depolarda hangi acil durum ekipmanları bulunmalıdır?
• Kritik nokta: Anti-statik ekipmanların hayati önemini belirtin.
• Ek bilgi: Kapasite raporlarının yasal geçerliliğini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Nakil sürecinin en riskli aşamalardan biri olduğunu belirtin.
• Gerçek örnek: Uygun olmayan araçla taşımanın yasal sonuçlarına değinin.
• İnteraktif soru: Nakil sırasında kaza olursa ilk müdahale ne olmalıdır?
• Kritik nokta: Ehliyetli personel kullanımının yasal zorunluluğunu hatırlatın.
• Ek bilgi: Acil durum planlarının güncelliğini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hem güvenlik hem de yasal bir zorunluluk olduğunu belirtin.
• Gerçek örnek: Kayıt tutulmamasının denetimlerde neden olduğu idari para cezalarından bahsedin.
• İnteraktif soru: Stok farkı tespit edildiğinde izlenmesi gereken yol nedir?
• Kritik nokta: İmha tutanaklarının önemini vurgulayın.
• Ek bilgi: Dijital kayıt sistemlerinin avantajlarını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Ateşleyici sistemlerin temel çalışma prensiplerini kısa özetleyin.
• Kritik nokta: Her sistemin çalışma ortamına göre avantaj ve dezavantajlarını vurgulayın.
• İnteraktif soru: Elektriksel etkilere karşı dirençli sistemlerin neden daha güvenli olduğunu tartışın.
• Ek bilgi: Şok tüpü sistemlerinin kullanım alanlarını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sistem seçiminin olası teknik sonuçlarını belirtin.
• Kritik nokta: Risk analizinin seçim üzerindeki belirleyici rolünü vurgulayın.
• İnteraktif soru: Hangi durumlarda elektronik sistemlerin tercih edilmesi gerektiğini sorun.
• Ek bilgi: Yönetmelik standartlarının neden zorunlu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Yeraltında yön duyusunun kaybedilmesinin en büyük risklerden biri olduğunu vurgulayın.
• Gerçek örnek: Geçmişte işaretleme yetersizliği nedeniyle yaşanan kaza senaryolarından bahsedin.
• Kritik nokta: İşaretlerin tozlanma ihtimaline karşı periyodik temizlik planı oluşturulmalıdır.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işlemlerinin neden patlatma öncesi tek zorunlu adım olduğunu açıklayın.
• Kritik nokta: Ölçüm sırasında güvenli mesafenin korunması gerektiğini vurgulayın.
• İnteraktif soru: Başarısız test sonucunda yapılması gereken ilk müdahale nedir?
• Ek bilgi: Ohmmetre kullanımında dikkat edilmesi gereken teknik detayları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Grizu tehlikesinin madenlerdeki en büyük risklerden olduğunu hatırlatın.
• Kritik nokta: Gaz ölçüm cihazlarının kalibrasyonunun önemini vurgulayın.
• İnteraktif soru: Gaz seviyesi sınır değerin üzerindeyse ne yapılmalıdır?
• Ek bilgi: Yönetmelikteki grizu emniyetli patlayıcı tanımlarını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Ateşleyicilik belgesinin yasal zorunluluğunu belirtin.
• Kritik nokta: Ateşleyicinin saha güvenliğinden birinci derecede sorumlu olduğunu vurgulayın.
• İnteraktif soru: Yetkisi olmayan bir personelin patlayıcı maddeye müdahale etmesinin hukuki sonuçları nelerdir?
• Ek bilgi: Sorumluluğun devredilemez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Delme planının önemi vurgulanmalı. Güvenli mesafe hesabının statik değil dinamik bir süreç olduğu, her saha koşulunda yeniden hesaplanması gerektiği anlatılmalıdır. Katılımcılara kendi sahalarında güvenli mesafe sınırlarını nasıl belirledikleri sorulabilir.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Şarj hesabının patlatma verimi üzerindeki etkisi açıklanmalı. Sıkılama malzemesinin önemi vurgulanmalı. Yetkisiz kişilerin şarj alanına yaklaşmasının yaratacağı tehlikeler hatırlatılmalıdır.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Gecikmeli kapsülün titreşim sönümlemedeki rolü anlatılmalı. Sismograf verilerinin nasıl okunacağı ve yönetmelik sınırları ile nasıl kıyaslanacağı üzerinde durulmalıdır.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Alan boşaltma sorumluluğunun ateşleyicide olduğu vurgulanmalı. Telsiz haberleşmesinin doğrulanması (teyyit alınması) gibi kritik prosedürler üzerine örnekler verilmelidir.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Farklı siren tonlarının anlamları tartışılmalı. Patlatma sonrası saha kontrolü yapılmadan girişe izin verilmemesi gerektiği, en yaygın kaza sebeplerinden birinin erken giriş olduğu vurgulanmalıdır.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Patlatma sonrası alan kontrolünün hayati önemini vurgulayın.
• Gerçek örnek: Mekanik müdahalenin risklerini bir kaza senaryosu üzerinden anlatın.
• İnteraktif soru: Alanda şüpheli bir madde bulduğunuzda ilk yapmanız gereken nedir?
• Kritik nokta: Yetkisiz personelin alana girişini engellemenin yasal sorumluluğu.
• Ek bilgi: Maden İşyerlerinde İş Sağlığı ve Güvenliği Yönetmeliği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 ve gaz tahliyesinin önemine değinin.
• Gerçek örnek: Yeraltı madenlerinde gaz birikimi nedeniyle bekleme süresinin hayati önemini açıklayın.
• İnteraktif soru: Kendi çalışma alanınızdaki patlatma sonrası bekleme süresi nedir?
• Kritik nokta: Yönetmelik sürelerine uyumun yasal zorunluluğu.
• Ek bilgi: 6331 sayılı İş Sağlığı ve Güvenliği Kanunu kapsamındaki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yollarının sadece kaza anında değil, günlük çalışma pratiğinde de temiz tutulması gerektiğini açıklayın.
• Kritik nokta: Kaçış yoluna malzeme bırakılmasının yasal bir ihlal olduğunu belirtin.
• İnteraktif soru: Çalıştığınız bölgedeki kaçış yolunun son çıkış noktasını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İmha sürecinin uzmanlık gerektiren kritik bir aşama olduğunu belirtin.
• Gerçek örnek: Uzaktan kontrol mekanizmalarının kaza önlemedeki rolü.
• İnteraktif soru: İmha sırasında kullanılan koruyucu donanımlar nelerdir?
• Kritik nokta: Teknik nezaretçinin onayının yasal önemi.
• Ek bilgi: Risk değerlendirmesi süreçleri ile imha planı ilişkisi.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güvence sağladığını vurgulayın.
• Gerçek örnek: Yanlış tutulan stok kayıtlarının denetimlerdeki yasal riski.
• İnteraktif soru: Ramak kala bildirimlerinin güvenlik kültürü üzerindeki etkisi nedir?
• Kritik nokta: Envanter doğruluğunun önemi.
• Ek bilgi: Yasal denetim süreçleri ve kayıtların saklanması.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Sorumluluk zincirinin netleştirilmesi gerektiğini belirtin.
• Gerçek örnek: İhmal edilen bir bildirimin yol açabileceği hukuki sonuçlar.
• İnteraktif soru: Yetki alanınızın sınırlarını biliyor musunuz?
• Kritik nokta: Teknik nezaretçinin rolü ve sorumluluk paylaşımı.
• Ek bilgi: İSG mevzuatındaki hiyerarşik sorumluluk ilkeleri.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Patlatma sonrası havalandırmanın neden hayati olduğunu vurgulayın.
• Gerçek örnek: Havalandırma arızasının yaşandığı bir ocak senaryosundan bahsedin.
• İnteraktif soru: Çalıştığınız bölgede havalandırma akımının yönünü nasıl anlıyorsunuz?
• Kritik nokta: Havalandırma kanallarındaki sızıntıların önlenmesi.
• Ek bilgi: Maden İşyerlerinde İş Sağlığı ve Güvenliği Yönetmeliği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Patlatma dumanının içerdiği temel zehirli gazları sayın.
• Gerçek örnek: Gaz maskelerinin ve ölçüm cihazlarının önemini anlatın.
• İnteraktif soru: Duman yoğunluğu ölçüm cihazlarında hangi değerleri gördüğünüzde endişelenirsiniz?
• Kritik nokta: Gazların sınır değerleri.
• Ek bilgi: Toz bastırma sistemlerinin gaz tahliyesine katkısı.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Bekleme süresinin neden sabit bir rakam değil, değişkene bağlı olduğunu açıklayın.
• Gerçek örnek: Aceleyle girilen alanlarda yaşanan sorunlar.
• İnteraktif soru: Sizin vardiyanızda bekleme süresine uyulmadığı oldu mu?
• Kritik nokta: Güvenlik bariyerlerinin önemi.
• Ek bilgi: İlgili İSG mevzuatındaki bekleme süresi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 cihazlarının kalibrasyonunun neden kritik olduğunu anlatın.
• Gerçek örnek: Hatalı ölçüm sonucu yaşanan bir vaka senaryosu.
• İnteraktif soru: Kullandığınız gaz dedektörünün pil ömrünü ve kalibrasyon tarihini kontrol ediyor musunuz?
• Kritik nokta: En uç noktalardan ölçüm yapma zorunluluğu.
• Ek bilgi: Sürekli izleme sistemlerinin entegrasyonu.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Dönüşün sadece gazla bitmediğini, tahkimat kontrolünün şart olduğunu vurgulayın.
• Gerçek örnek: Patlatma sonrası tavan kontrolünün ihmal edilmesi sonucu oluşan kaya düşmeleri.
• İnteraktif soru: Dönüş yaptığınızda ilk baktığınız yer neresi oluyor?
• Kritik nokta: Tahkimat güvenliği.
• Ek bilgi: Acil durum tahliye planlarına uyum.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Patlayıcı madde kullanımının maden işletmelerinde en yüksek riskli faaliyetlerden biri olduğunu vurgulayın.
• Gerçek örnek: Yetkisiz bir kişinin patlayıcı madde deposuna girmesinin yaratabileceği hukuki sonuçları tartışın.
• İnteraktif soru: Yetkilendirme sürecinde işletme müdürünün sorumluluğu sizce nerede başlar ve nerede biter?
• Kritik nokta: Sorumluluğun devredilemeyeceğini, sadece yetkilendirmenin yapılabileceğini belirtin.
• Ek bilgi: İlgili yönetmelik maddelerini inceleyerek sorumluluk sınırlarını netleştirin.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Ateşleyici belgesinin sadece bir kağıt parçası değil, hayati bir yetkinlik göstergesi olduğunu belirtin.
• Gerçek örnek: Eksik eğitimli bir personelin yaptığı yanlış ateşleme sonrası oluşan riskleri anlatın.
• İnteraktif soru: Ateşleyici belgesi olan bir personelin, yeni bir patlayıcı tipiyle çalışırken ek eğitime ihtiyacı var mıdır?
• Kritik nokta: Belge geçerlilik sürelerinin takibinin işverenin sorumluluğunda olduğunu hatırlatın.
• Ek bilgi: Ateşleyicilerin periyodik sağlık kontrollerinin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Haritaların sadece kağıt üzerinde değil, ocak içinde de bir pusula görevi gördüğünü anlatın.
• Kritik nokta: Harita güncelliğinin, ocak ilerlemesiyle eş zamanlı olması yasal bir zorunluluktur.
• Ek bilgi: Dijital haritalama sistemlerinin geleneksel yöntemlere göre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Sorumlu kişinin yetki ve sorumluluk dengesinin önemini vurgulayın.
• Gerçek örnek: Patlatma öncesi yapılan kontrol listesinin neden hayati olduğunu açıklayın.
• İnteraktif soru: Sorumlu kişi, çalışma sırasında bir tehlike fark ettiğinde üretimi durdurma konusunda yeterli yetkiye sahip mi?
• Kritik nokta: İletişim kopukluğunun maden kazalarındaki payını vurgulayın.
• Ek bilgi: Sorumlu kişilerin yasal yükümlülüklerini içeren görev tanımlarını örnekleyin.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Stok takibinin sadece bir muhasebe işi değil, bir güvenlik önlemi olduğunu belirtin.
• Gerçek örnek: Kayıt dışı bırakılan bir patlayıcı maddenin yaratabileceği riskleri anlatın.
• İnteraktif soru: Stok kayıtlarında yaşanan küçük bir tutarsızlığı nasıl yönetirsiniz?
• Kritik nokta: Dijital takip sistemlerinin manuel kayıt hatalarını nasıl azalttığını vurgulayın.
• Ek bilgi: Depo denetimlerinde dikkat edilmesi gereken hususları listeleyin.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baskı değil, güvenli çalışma ortamının teminatı olduğunu belirtin.
• Gerçek örnek: Başarılı bir denetim sürecinin işletmeye kattığı prestiji ve güvenliği anlatın.
• İnteraktif soru: Denetim sırasında bir eksiklik fark edildiğinde izlenmesi gereken ilk adım nedir?
• Kritik nokta: Denetim raporlarının birer öğrenme aracı olarak kullanılması gerektiğini vurgulayın.
• Ek bilgi: Mevzuata uyumun işletme sürekliliği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Kuvars ve kömür tozunun akciğerlerdeki etkisini biyolojik düzeyde vurgulayın. Silikozis ve pnömokonyozun geri dönüşümsüz olduğunu belirtin. Periyodik muayenelerin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Solunabilir tozun neden diğerlerinden daha tehlikeli olduğunu açıklayın. 5 mikron altı (solunabilir fraksiyon) tozların vücut savunmasını nasıl geçtiğini vurgulayın. Yönetmelikteki sınır değerlerin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Maruziyetin sadece tozun miktarı değil, süre ile çarpımı olduğunu anlatın. Risk değerlendirmesinde kuru/ıslak delme farkını örnek gösterin. İdari önlemlerin teknik önlemlerle birlikte uygulanması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Ölçümlerin yetkili laboratuvarlarca yapılmasının yasal zorunluluk olduğunu vurgulayın. Ölçüm sonuçlarının sadece bir rapor olmadığını, aksiyon planı için temel oluşturduğunu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 hiyerarşisini (kaynakta yok et, havalandır, KKD kullan) hatırlatın. KKD'nin son çare olduğunu ancak madenlerdeki önemini vurgulayın. Havalandırmanın madenlerdeki hayati rolünü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Pnömokonyozun solunum yoluyla alınan tozların akciğer dokusunda oluşturduğu kalıcı hasar olduğunu vurgulayın. Tozla Mücadele Yönetmeliği'nin temel alındığını belirtin. Teknik öncelikli koruma hiyerarşisinin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Hastalığın geri dönüşü olmadığını, ilerleyici bir süreç olduğunu anlatın. Erken evrelerde belirti vermeyebileceğini, bu nedenle periyodik kontrollerin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kesintisinin yeraltında yarattığı zifiri karanlık riskini vurgulayın.
• Kritik nokta: Fotolüminesans işaretlerin ışık şarj ömrünü kontrol etmenin önemini anlatın.
• Gerçek örnek: Bir elektrik kesintisi anında acil aydınlatmanın yetersizliği sonucu oluşan kafa karışıklığını örnekleyin.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Mühendislik önlemlerini (ıslak çalışma, havalandırma) anlatın. Makinelerin bakımının toz yoğunluğunu azaltmadaki doğrudan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KKD'nin son savunma hattı olduğunu, yanlış maske kullanımının korumayı sıfırladığını anlatın. Maske seçiminde tozun türünün (silika vb.)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Sağlık gözetiminin yasal bir zorunluluk olduğunu hatırlatın. Akciğer grafisi ve solunum fonksiyon testlerinin neden yapıldığını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maruziyetinin ölçülmesinin neden yasal bir zorunluluk olduğunu vurgulayın.
• Gerçek örnek: Maden ocağında toz dozimetresinin nasıl takıldığını ve vardiya sonu verilerinin nasıl okunduğunu anlatın.
• İnteraktif soru: Çalışanlara dozimetre cihazını hiç görüp görmediklerini ve işlevini bilip bilmediklerini sorun.
• Kritik nokta: Kalibrasyonun önemini belirtin.
• Ek bilgi: Tozla Mücadele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Solunabilir tozun gözle görülmeyen ancak en tehlikeli toz olduğunu belirtin.
• Gerçek örnek: Kömür veya silis tozunun akciğerlerdeki etkisini basit bir dille açıklayın.
• İnteraktif soru: Tozun neden sadece gözle görülen kısmına değil, görünmeyene de odaklanmamız gerektiğini tartışın.
• Kritik nokta: Mühendislik önlemlerinin KKD'den önce geldiğini vurgulayın.
• Ek bilgi: 6331 sayılı İş Sağlığı ve Güvenliği Kanunu'na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Limit değerlerin sadece birer sayı olmadığını, sağlık koruma kalkanı olduğunu söyleyin.
• Gerçek örnek: Havalandırma sistemlerinin limit değerler üzerindeki doğrudan etkisini anlatın.
• İnteraktif soru: Sınır değerin aşıldığını fark ettiğinizde yapmanız gereken ilk şey nedir?
• Kritik nokta: Maden İşyerlerinde İş Sağlığı ve Güvenliği Yönetmeliği'ne atıf yapın.
• Ek bilgi: Limit değerlerin güncellenme süreçlerinden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sadece kağıt yığını değil, gelecekteki sağlık haklarının belgesi olduğunu vurgulayın.
• Gerçek örnek: Bir meslek hastalığı davasında ölçüm kayıtlarının nasıl belirleyici olduğunu anlatın.
• İnteraktif soru: Ölçüm sonuçlarının neden sağlık dosyasına işlenmesi gerektiğini tartışın.
• Kritik nokta: 6331 sayılı Kanun'daki kayıt tutma yükümlülüğünü hatırlatın.
• Ek bilgi: Dijital kayıt sistemlerinin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sadece durumu tespit eder, asıl iş değerlendirme ve iyileştirmedir.
• Gerçek örnek: Bir iyileştirme sürecinde çalışanların nasıl katkı sağladığını örnekleyin.
• İnteraktif soru: Toz seviyesini düşürmek için sizce ne gibi değişiklikler yapılabilir?
• Kritik nokta: Maden İşyerlerinde İş Sağlığı ve Güvenliği Yönetmeliği'ndeki gözden geçirme zorunluluğunu belirtin.
• Ek bilgi: Sürekli iyileştirme kültürünün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delmenin tozla mücadeledeki temel rolünü vurgulayın.
• Gerçek örnek: Matkap ucundan çıkan suyun çamur oluşturma sürecini açıklayın.
• İnteraktif soru: Islak delme sistemlerinde su basıncının düşmesi durumunda ne yaparsınız?
• Kritik nokta: Sızdırmazlık kontrollerinin ihmal edilmemesi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Tozun yere çökertilme mantığını anlatın.
• Gerçek örnek: Sisleme sistemlerinin galerilerdeki yayılımını tarif edin.
• İnteraktif soru: Su katkı maddelerinin toz tutma üzerindeki etkisini nasıl gözlemlersiniz?
• Kritik nokta: Donma riskine karşı alınacak teknik önlemleri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formalite değil, hayatta kalma provası olduğunu vurgulayın.
• Kritik nokta: Tatbikat raporlarının sadece evrak için değil, eksikleri gidermek için bir araç olduğunu belirtin.
• İnteraktif soru: En son yapılan tatbikatta karşılaştığınız bir zorluk oldu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Püskürtme sistemlerinin nerede kullanıldığını özetleyin.
• Gerçek örnek: Transfer noktalarındaki toz yoğunluğunu azaltan sis perdelerini anlatın.
• İnteraktif soru: Otomasyon sistemlerinin manuel sistemlere göre avantajları nelerdir?
• Kritik nokta: Nozulların temizliğinin sistem performansı üzerindeki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hiyerarşisindeki yerini belirtin.
• Gerçek örnek: Makine hızının toz üretimiyle olan doğrudan ilişkisini açıklayın.
• İnteraktif soru: Kaynakta önlem almak neden bastırmaktan daha değerlidir?
• Kritik nokta: Mühendislik önlemlerinin KKD kullanımını ikame etmediğini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planlarının yasal zorunluluğunu hatırlatın.
• Gerçek örnek: Tıkalı bir nozulun tüm sistem verimini nasıl düşürdüğünü anlatın.
• İnteraktif soru: Bakım kayıtlarının tutulması denetimlerde neden önemlidir?
• Kritik nokta: Bakım sırasında arıza durumunda alınacak geçici önlemleri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koruyucuların madencilikteki hayati önemini vurgulayın.
• Gerçek örnek: Uygun olmayan maske seçiminin neden olduğu solunum şikayetlerinden bahsedin.
• İnteraktif soru: Kullandığınız maskenin yüzünüze tam oturduğundan nasıl emin olursunuz?
• Kritik nokta: Ekipman seçimi kişisel bir süreçtir, herkese aynı maske verilmemelidir.
• Ek bilgi: Üretici kılavuzlarını her zaman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sınıflarının neden farklı olduğunu açıklayın.
• Gerçek örnek: FFP3 maskelerin silika tozuna karşı koruyuculuğunu anlatın.
• İnteraktif soru: Kullandığınız maskenin üzerinde FFP3 ibaresini gördünüz mü?
• Kritik nokta: Maske sınıfı düşükse koruma sağlamaz.
• Ek bilgi: Tozla Mücadele Yönetmeliği'ne göre işyeri hekimi görüşü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Sızdırmazlığın neden en önemli adım olduğunu vurgulayın.
• Gerçek örnek: Sakallı bir çalışanın maskesinden nasıl hava sızdığını anlatın.
• İnteraktif soru: Bugün vardiya başında sızdırmazlık testi yaptınız mı?
• Kritik nokta: Maske yüze tam oturmazsa filtrelerin bir önemi kalmaz.
• Ek bilgi: Fit test prosedürlerini uygulayın.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Filtrelerin bir ömrü olduğunu hatırlatın.
• Gerçek örnek: Basınçlı hava ile temizlenen filtrenin nasıl delindiğini anlatın.
• İnteraktif soru: Filtrenizi en son ne zaman değiştirdiniz?
• Kritik nokta: Nefes almakta zorlanıyorsanız filtre dolmuştur.
• Ek bilgi: Yedek filtre stoklarını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sadece kağıt üzerinde kalmaması gerektiğini belirtin.
• Gerçek örnek: Yanlış takılan bir maskenin kazaya yol açtığı bir durumu özetleyin.
• İnteraktif soru: Eğitimlerde en çok zorlandığınız konu nedir?
• Kritik nokta: Bilinçli kullanım, iş kazalarını önlemede en güçlü savunmadır.
• Ek bilgi: Eğitim kayıtlarını İSG defterine işleyin.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bir zorunluluk olduğunu vurgulayın.
• Gerçek örnek: SFT testlerinin tozlu ortamlarda çalışanlar için neden kritik olduğunu belirtin.
• İnteraktif soru: Aranızda daha önce SFT testi yaptıran var mı? Süreç nasıl ilerledi?
• Kritik nokta: SFT sonuçlarının objektif veriler sunduğunu unutmayın.
• Ek bilgi: İlgili İSG mevzuatını kaynak olarak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Muayenelerin sadece yasal değil, koruyucu bir önlem olduğunu vurgulayın.
• Gerçek örnek: İşe giriş muayenesi ile periyodik muayene arasındaki farkı açıklayın.
• İnteraktif soru: Muayenelerin zamanında yapılmaması durumunda ne gibi riskler oluşabilir?
• Kritik nokta: İşverenin bu konudaki yasal sorumluluğunu hatırlatın.
• Ek bilgi: Maden İşyerlerinde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Yeraltındaki zayıf aydınlatmanın kaza riskini nasıl doğrudan artırdığını vurgulayın.
• Gerçek örnek: Havalandırma yollarındaki kör noktaların nasıl aydınlatılması gerektiğini tartışın.
• İnteraktif soru: Çalıştığınız bölgede aydınlatma yetersizliği nedeniyle zorlandığınız bir an oldu mu?
• Kritik nokta: Aydınlatma armatürlerinin patlama riski olan bölgelerdeki koruma sınıfı (Ex-proof).
• Ek bilgi: Aydınlatma sistemlerinde periyodik bakımın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tanının hayati önemini belirtin.
• Gerçek örnek: Pnömokonyoz gibi hastalıkların belirtilerini açıklayın.
• İnteraktif soru: Çalışanlar olarak kendi sağlığınızı korumak için ne yapıyorsunuz?
• Kritik nokta: Çalışanların sürece aktif katılımının zorunlu olduğunu vurgulayın.
• Ek bilgi: Çalışanların Sağlık Gözetimine Yönelik Tıbbi Tetkiklerin Usul ve Esasları Hakkında Yönetmeliği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 gizliliğinin önemini vurgulayın.
• Gerçek örnek: Sağlık dosyalarının uzun süre saklanmasının hukuki nedenlerini açıklayın.
• İnteraktif soru: Sağlık verilerinizin üçüncü kişilerle paylaşılmasını ister misiniz?
• Kritik nokta: Gizlilik prensibinin güveni artırdığını belirtin.
• Ek bilgi: İlgili yönetmeliğin gizlilik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uygunluk kararının çalışanı korumak için olduğunu belirtin.
• Gerçek örnek: Bir çalışanın sağlık nedenleriyle görev değişikliği yapması durumunu anlatın.
• İnteraktif soru: Sağlık durumunuz değişirse işverene bildirir misiniz?
• Kritik nokta: İşverenin tıbbi önerilere uyma yükümlülüğünü vurgulayın.
• Ek bilgi: 6331 sayılı Kanun'daki gözetim borcuna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ekipmanlarının yanlış kullanımının kaza istatistiklerindeki payını vurgulayın.
• Gerçek örnek: Aşırı yükleme nedeniyle devrilen bir makine senaryosunu anlatın.
• İnteraktif soru: Emniyet kemeri takmamanın sonuçları nelerdir?
• Kritik nokta: Üretici kılavuzunun temel referans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nokta kazalarının önlenebilir olduğunu vurgulayın.
• Gerçek örnek: Telsiz bağlantısı kopukluğu nedeniyle yaşanan bir kaza örneği verin.
• İnteraktif soru: Operatör olarak kör noktada birini fark etmediğinizde ne yapmalısınız?
• Kritik nokta: Sensörlerin temiz ve çalışır durumda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Sertifikasız operatör çalıştırmanın risklerini tartışın.
• Gerçek örnek: Yetkisiz kullanım sonucu yaşanan bir kaza sonrası yasal sonuçlar.
• İnteraktif soru: Eğitim sertifikanızın güncel olup olmadığını nasıl kontrol edersiniz?
• Kritik nokta: Yetkilendirme sürecinin ciddiyeti.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makinenin bir kaza bombası olduğunu belirtin.
• Gerçek örnek: Bakım sırasında LOTO uygulanmaması sonucu yaşanan kaza.
• İnteraktif soru: Makinede bir arıza fark ettiğinizde ilk adımınız ne olur?
• Kritik nokta: Bakım kayıtlarının denetimlerdeki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içi trafik kazalarının en sık nedenlerini tartışın.
• Gerçek örnek: Hız sınırının aşılması nedeniyle yaşanan bir çarpışma.
• İnteraktif soru: Yaya yollarının önemi nedir?
• Kritik nokta: Trafik kurallarının herkes için geçerli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Konveyörlerin maden sahasındaki ana damarlar olduğunu vurgulayın.
• Gerçek örnek: Transfer noktalarında biriken malzemelerin temizlenmesi sırasında yaşanan kazaları anlatın.
• İnteraktif soru: Transfer noktalarında en sık karşılaştığınız tehlike nedir?
• Kritik nokta: Temizlik çalışmaları sırasında enerji kesilmeden müdahale edilmemesi gerektiğini belirtin.
• Ek bilgi: Maden İşyerlerinde İş Sağlığı ve Güvenliği Yönetmeliği'ndeki ilgili hükümleri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Sıkışma noktalarının en yaygın kaza türlerinden biri olduğunu hatırlatın.
• Gerçek örnek: Eldiven veya giysilerin tambura takılması sonucu meydana gelen vakaları örnekleyin.
• İnteraktif soru: Kilitleme-etiketleme (LOTO) prosedürünü işyerinizde uyguluyor musunuz?
• Kritik nokta: Enerji kesilmeden asla sıkışma noktasına müdahale edilmemelidir.
• Ek bilgi: 6331 sayılı İş Sağlığı ve Güvenliği Kanunu kapsamındaki işverenin gözetme borcunu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Ferdi lambanın madencinin tek gözü olduğunu belirtin.
• Gerçek örnek: Lambanın şarjının bitmesi durumunda uygulanacak güvenlik prosedürlerini anlatın.
• İnteraktif soru: Lambanızın camında çatlak olduğunu fark ederseniz ne yaparsınız?
• Kritik nokta: Lambanın patlayıcı ortamlardaki güvenlik sertifikası (ATEX).
• Ek bilgi: Lambaların ağırlık ve ergonomi açısından değerlendirilmesi.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Koruyucuların güvenlik hiyerarşisindeki mühendislik önlemi olduğunu belirtin.
• Gerçek örnek: Koruyucusu olmayan bir tamburun yaratabileceği riski anlatın.
• İnteraktif soru: İş sahanızda koruyucusu olmayan veya hasarlı bir ekipman gördünüz mü?
• Kritik nokta: Koruyucuyu geçici olarak çıkarmak, kalıcı bir kazaya davetiye çıkarmaktır.
• Ek bilgi: Ekipmanların periyodik kontrol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 ipinin çalışan için son savunma hattı olduğunu vurgulayın.
• Gerçek örnek: Bir çalışanın takılması sonucu ipin hayat kurtardığı bir senaryoyu canlandırın.
• İnteraktif soru: Acil durdurma ipini en son ne zaman kontrol ettiniz?
• Kritik nokta: İplerin üzerine malzeme veya başka cisimler konulmamalıdır.
• Ek bilgi: Acil durum planları ile bu sistemlerin entegrasyonundan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kontrolünün yetkisiz kişilerin tehlikeli alana girmesini engellediğini hatırlatın.
• Gerçek örnek: Yetkisiz bir kişinin konveyör alanına girmesiyle yaşanan bir kaza vakasını tartışın.
• İnteraktif soru: İşyerinizde konveyör alanlarına giriş için hangi izinleri alıyorsunuz?
• Kritik nokta: Yetkisiz erişim, hem erişen kişi hem de sistemin güvenliği için risktir.
• Ek bilgi: Risk değerlendirmesi ve iş izin sistemlerinin (work permit)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Hidrolik sistemlerdeki basıncın insan dokusuna verebileceği zararları vurgulayın.
• Gerçek örnek: Hortum patlaması sonucu oluşan yaralanma vakalarından bahsedin.
• İnteraktif soru: Sızıntı kontrolünü elinizle mi yoksa ekipmanla mı yaparsınız?
• Kritik nokta: KKD kullanımı bu tip kazalarda son savunma hattıdır.
• Ek bilgi: Üretici el kitapçıklarına uyum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Akümülatörlerin sistem kapalıyken bile tehlikeli olabileceğini belirtin.
• Gerçek örnek: Basınç tahliyesi yapılmadan sökülen bir rekorun oluşturabileceği fırlama riski.
• İnteraktif soru: Gösterge 0 bar gösterse bile sistemin tamamen boşaldığından nasıl emin olursunuz?
• Kritik nokta: Basınç tahliyesi kademeli ve kontrollü olmalıdır.
• Ek bilgi: Tahliye noktalarının konumu güvenli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neden hayati bir uygulama olduğunu anlatın.
• Gerçek örnek: Yanlışlıkla çalıştırılan bir sistemin bakım personelini yaralaması.
• İnteraktif soru: Kendi kilidinizi başkasına emanet eder misiniz?
• Kritik nokta: Çoklu kilit adaptörü kullanımı grup çalışmalarında esastır.
• Ek bilgi: LOTO prosedürü işin başlamasından bitişine kadar sürmelidir.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Kalıntı enerjinin görünmez bir tehlike olduğunu vurgulayın.
• Gerçek örnek: Hidrolik kolun aniden düşmesi sonucu yaşanan ezilme kazaları.
• İnteraktif soru: Makineyi durdurduğunuzda hareket eden bir parça hala tehlikeli midir?
• Kritik nokta: Mekanik sabitleme, hidrolik güvenliğin tamamlayıcısıdır.
• Ek bilgi: Akümülatörlerin içindeki gaz basıncına da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neden yazılı olması gerektiğini açıklayın.
• Gerçek örnek: Prosedüre uymamanın yol açtığı sistem arızaları ve kaza riskleri.
• İnteraktif soru: Bakım sonunda sistemin sızıntı yapıp yapmadığını nasıl test edersiniz?
• Kritik nokta: Kayıt tutmak, geçmiş hatalardan ders çıkarmak için en iyi yoldur.
• Ek bilgi: Bakım kayıtları iş sağlığı denetimlerinde temel kanıttır.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Mobil ekipman kaynaklı kazaların maden sahalarındaki yüksek riskini vurgulayın.
• Gerçek örnek: Yakınlık algılama sisteminin bir kazayı önlediği senaryoyu anlatın.
• İnteraktif soru: Sahanızda en çok hangi bölgede trafik yoğunluğu yaşanıyor?
• Kritik nokta: Sistemlerin devre dışı bırakılmasının kesinlikle yasak olduğunu hatırlatın.
• Ek bilgi: proximity detection teknolojisinin çalışma prensibini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Güzergah planlamasının kaza riskini %80 oranında azalttığını belirtin.
• Gerçek örnek: Yanlış planlanmış bir virajda ekipmanın devrilmesi durumunu tartışın.
• İnteraktif soru: Saha yollarınızda en tehlikeli bulduğunuz nokta neresidir?
• Kritik nokta: Zemin iyileştirmesinin sadece yol genişletmek değil, stabilite sağlamak olduğunu vurgulayın.
• Ek bilgi: Trafik akış planının periyodik olarak revize edilmesi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Şarj istasyonunun sadece bir depo değil, bir güvenlik merkezi olduğunu anlatın.
• Gerçek örnek: Hatalı şarjın batarya patlamasına yol açabileceği durumları örnekleyin.
• İnteraktif soru: Şarj istasyonunda lamba bırakırken nelere dikkat ediyorsunuz?
• Kritik nokta: Şarj istasyonlarının havalandırma gereksinimi.
• Ek bilgi: Batarya teknolojilerindeki (Li-ion vb.) yenilikler.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maden sahasındaki en kritik güvenlik unsurlarından biri olduğunu vurgulayın.
• Gerçek örnek: Çakarlı lambası yanmayan bir aracın yarattığı riskleri anlatın.
• İnteraktif soru: Gece vardiyasında çalışan arkadaşlarımız en çok hangi görsel zorluğu yaşıyor?
• Kritik nokta: Reflektif malzemelerin temizliğinin hayati önem taşıdığını belirtin.
• Ek bilgi: İşaretlerin uluslararası standartlara uygun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ekipman çarpışmalarının genellikle ölümcül sonuçlandığını belirtin.
• Gerçek örnek: Fiziksel bariyerin yaya güvenliğini nasıl artırdığını anlatın.
• İnteraktif soru: Yaya yollarınızda bariyer eksikliği olan bir yer biliyor musunuz?
• Kritik nokta: Yelek giymenin sadece bir kural değil, bir yaşam çizgisi olduğunu vurgulayın.
• Ek bilgi: Yaya geçiş kurallarını net bir şekilde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noktaların operatör için ne kadar büyük bir risk olduğunu açıklayın.
• Gerçek örnek: Geri görüş kamerası sayesinde önlenen bir kaza senaryosunu paylaşın.
• İnteraktif soru: Geri manevra yaparken en çok hangi ekipmanlarda zorlanıyorsunuz?
• Kritik nokta: İşaretçi (spotter) kullanmanın zorunlu olduğu durumları vurgulayın.
• Ek bilgi: Sesli ikaz sistemlerinin ses seviyesinin saha gürültüsüne uygun olmasını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Operatörlük yetkisinin sadece bir belge değil, aynı zamanda güvenli çalışma taahhüdü olduğunu vurgulayın.
• Gerçek örnek: Uygun eğitimsiz operatör kullanımının yarattığı kaza risklerinden bahsedin.
• İnteraktif soru: Operatörlük yetkinliği sadece belge ile mi kanıtlanır, yoksa pratik tecrübe mi önceliklidir?
• Kritik nokta: Eğitim kayıtlarının mevzuata uygun tutulmasının hukuki önemini belirtin.
• Ek bilgi: Eğitimlerin yetkili kurumlarca verilmesine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 geçerlilik tarihlerinin takip edilmesinin önemini belirtin.
• Gerçek örnek: Geçersiz belge ile çalışma durumunda yaşanabilecek yasal yaptırımları özetleyin.
• İnteraktif soru: Operatörün belgesi var ama makineyi kullanmakta zorlanıyorsa ne yapılmalıdır?
• Kritik nokta: Belge ile makine yetkinliği arasındaki uyumun denetlenmesi gerektiğini vurgulayın.
• Ek bilgi: Dijital takip sistemlerinin kullanılmasını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dinamik bir süreç olduğunu, tek seferlik olmadığını anlatın.
• Gerçek örnek: Saha içi denetimlerde sık rastlanan hataları paylaşın.
• İnteraktif soru: Operatörün yetkinliğini ölçmek için hangi saha testleri yapılabilir?
• Kritik nokta: Denetimlerin objektif kriterlere dayanması gerektiğini belirtin.
• Ek bilgi: Gözlem formlarının kullanılmasını tavsiye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Tazeleme eğitimlerinin bir yük değil, hayat kurtarıcı bir önlem olduğunu vurgulayın.
• Gerçek örnek: Teknoloji değişimi sonrası eğitim almayan operatörlerin yaşadığı zorlukları anlatın.
• İnteraktif soru: Tazeleme eğitimleri sizce yılda kaç kez yapılmalıdır?
• Kritik nokta: Eğitimlerin sadece resmiyeti değil, içeriği de önemsemesi gerektiğini belirtin.
• Ek bilgi: Eğitim sonrası sınavların etkinliğini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zorunluluk değil, kurumsal hafıza olduğunu söyleyin.
• Gerçek örnek: Eksik evrak nedeniyle denetimlerde karşılaşılan sorunları örnekleyin.
• İnteraktif soru: Kayıt sistemlerinin dijitalleşmesi işimizi nasıl kolaylaştırır?
• Kritik nokta: Kayıtların geriye dönük izlenebilirliğinin yasal önemini vurgulayın.
• Ek bilgi: Veri koruma kanunlarına uygun kayıt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durdurmanın sadece düğmeye basmak değil, bir süreç olduğunu vurgulayın.
• Gerçek örnek: Hareketli konveyör bandının sıkışması durumunda izlenecek adımları anlatın.
• İnteraktif soru: Arıza anında ilk yapılması gereken nedir?
• Kritik nokta: Depolanmış enerjinin tehlikesini unutmayın.
• Ek bilgi: Yönetmelik gereği acil durum planlarına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E-Stop butonunun bir hayat kurtarma aracı olduğunu belirtin.
• Gerçek örnek: Butonun sıkışması veya çalışmaması durumunda yaşanabilecek riskleri anlatın.
• İnteraktif soru: E-Stop butonunu hangi durumlarda asla kullanmamalıyız?
• Kritik nokta: Butonun erişilebilirliği.
• Ek bilgi: Yetkisiz kişilerin sistemi tekrar başlatmasının hukuki sonuçları.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kesintisinin yarattığı psikolojik etkiyi ve karanlıkta yön bulmanın zorluğunu tartışın.
• Gerçek örnek: Acil durum tatbikatlarında fosforlu levhaların önemini vurgulayın.
• İnteraktif soru: Çalıştığınız bölgede elektrik kesilse kaçış yolunu nasıl bulursunuz?
• Kritik nokta: Kaçış yolu üzerinde engel bulundurmanın yasal sorumluluğu.
• Ek bilgi: Acil durum aydınlatma sürelerinin mevzuattaki karşılığı.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sadece bir prosedür değil, yaşam sigortası olduğunu vurgulayın.
• Gerçek örnek: Enerji kesilmeden yapılan bir bakımın sonuçlarını tartışın.
• İnteraktif soru: Kilit kimin elinde olmalı?
• Kritik nokta: Etiketleme üzerindeki bilgilerin doğruluğu.
• Ek bilgi: İzolasyonun yasal dayanakları.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Bildirimin bir suçlama değil, bir öğrenme süreci olduğunu belirtin.
• Gerçek örnek: Geç bildirimden dolayı yaşanan hukuki sorunlar.
• İnteraktif soru: Hangi arızalar derhal bildirilmelidir?
• Kritik nokta: Kayıt tutmanın önemi.
• Ek bilgi: İSG performans raporlaması.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tamir değil, bir güvenlik faaliyeti olduğunu belirtin.
• Gerçek örnek: Yanlış yedek parça kullanımının yol açtığı bir arıza.
• İnteraktif soru: Bakım sonrası test neden zorunludur?
• Kritik nokta: Yetkili personel şartı.
• Ek bilgi: Bakım kayıtlarının denetimlerdeki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Şev stabilitesinin sadece bir tasarım meselesi değil, aynı zamanda hayati bir güvenlik unsuru olduğunu vurgulayın.
• Gerçek örnek: Jeoteknik verilerin eksik olduğu bir ocakta şev stabilitesinin nasıl hızla bozulabileceğini anlatın.
• İnteraktif soru: Çalıştığınız sahada şevlerde gözle görülür bir çatlama veya hareketlilik fark ettiniz mi?
• Kritik nokta: Jeoteknik verilerin güncelliğinin önemine dikkat çekin.
• Ek bilgi: Maden İşyerlerinde İş Sağlığı ve Güvenliği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Basamak genişliğinin neden sadece bir yol değil, aynı zamanda bir güvenlik alanı olduğunu anlatın.
• Gerçek örnek: Basamak genişliğinin yetersiz olduğu durumlarda makine manevralarının yarattığı riskleri belirtin.
• İnteraktif soru: Kullandığınız iş makinesi için ideal basamak genişliği sizce ne kadar olmalıdır?
• Kritik nokta: Basamak yüksekliğinin makine kapasitesini aşmaması gerektiğini vurgulayın.
• Ek bilgi: Yönetmelik hükümlerinin işletme verimliliğini de desteklediğini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Şev açısının bir güvenlik denge unsuru olduğunu açıklayın.
• Gerçek örnek: Dik şevlerin yağışlı dönemlerde nasıl göçme riski yarattığını anlatın.
• İnteraktif soru: Şevlerdeki çatlaklar için sahada uyguladığınız bir izleme yönteminiz var mı?
• Kritik nokta: Şev açısının jeoteknik sınır değerlerin asla üzerine çıkmaması gerektiğini vurgulayın.
• Ek bilgi: Maden İşyerlerinde İş Sağlığı ve Güvenliği Yönetmeliği'nin şev/basamak jeoteknik esaslarına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Teknolojik izleme sistemlerinin bir 'erken uyarı' olduğunu belirtin.
• Gerçek örnek: Radar sistemlerinin bir göçme riskini önceden nasıl haber verdiğini anlatın.
• İnteraktif soru: Sahada radar veya inklinometre gibi cihazlar görüyor musunuz?
• Kritik nokta: Çalışan gözleminin teknolojik sistemler kadar değerli olduğunu vurgulayın.
• Ek bilgi: 6331 sayılı Kanun'un işverene yüklediği izleme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Göçüğün bir kaza değil, ihmal sonucu olduğunu hatırlatın.
• Gerçek örnek: Küçük belirtilerin (örneğin su sızıntısı) nasıl büyük bir felaketi haber verdiğini anlatın.
• İnteraktif soru: Çalışma alanınızda göçme riski gördüğünüzde izleyeceğiniz prosedürü biliyor musunuz?
• Kritik nokta: 'Çalışmayı durdurma yetkisi'nin her çalışanda olduğunu hatırlatın.
• Ek bilgi: Maden İşyerlerinde İş Sağlığı ve Güvenliği Yönetmeliği'nin tahkimat/destekleme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Patlatma sahasının sadece bir inşaat alanı değil, yüksek riskli bir bölge olduğunu hatırlatın.
• Gerçek örnek: Geçmişte bariyerlerin yetersiz olduğu bir sahada yaşanan izinsiz giriş olayını anlatın.
• İnteraktif soru: Giriş noktalarında nöbetçi bulundurmanın önemi nedir?
• Kritik nokta: Güvenlik bölgesi sabit değildir, patlatma büyüklüğüne göre değişir.
• Ek bilgi: Maden İşyerlerinde İSG Yönetmeliği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hayati önemini vurgulayın.
• Gerçek örnek: Tahliye sırasında unutulan bir ekipman veya personelin yaratabileceği riski tartışın.
• İnteraktif soru: Tahliye sürecinde hangi yöntemlerle sahayı kontrol edersiniz?
• Kritik nokta: Sayım işlemi yapılmadan patlatma düğmesine basılmamalıdır.
• Ek bilgi: 6331 sayılı Kanun kapsamında işverenin gözetme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Yeraltında enerjinin kesilmesinin havalandırma ve aydınlatma üzerindeki etkilerini anlatın.
• Gerçek örnek: Yedek enerji sisteminin devreye girmemesi durumunda yaşanabilecek riskler.
• İnteraktif soru: İşyerinizdeki jeneratörlerin bakım sıklığını biliyor musunuz?
• Kritik nokta: Yedek enerji sisteminin sadece aydınlatma değil, haberleşmeyi de desteklemesi.
• Ek bilgi: Kesintisiz güç kaynaklarının (UPS) çalışma prensibi.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patlatma güvenliğindeki rolünü belirtin.
• Gerçek örnek: Siren sesinin duymadığı bir ortamda kullanılan yedek yöntemleri tartışın.
• İnteraktif soru: Siren seslerinin farklı anlamlarını biliyor musunuz?
• Kritik nokta: Sağlık ve Güvenlik İşaretleri Yönetmeliği kurallarına uyulmalıdır.
• Ek bilgi: İkaz sistemi arızalıyken asla patlatma yapılmamalıdır.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mesafesinin sadece bir rakam olmadığını, fiziksel bir koruma kalkanı olduğunu vurgulayın.
• Gerçek örnek: Kötü hava koşullarında şok dalgasının nasıl daha uzağa yayıldığını anlatın.
• İnteraktif soru: Patlayıcı miktarı arttığında mesafe nasıl değişmelidir?
• Kritik nokta: Tasarımcı mühendisin belirlediği mesafeler esastır.
• Ek bilgi: Maden İşyerlerinde İSG Yönetmeliği mesafe hesaplamalarını rehber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güvence olduğunu belirtin.
• Gerçek örnek: Bir patlamayan kapsülün raporlanmamasının yol açabileceği riskleri tartışın.
• İnteraktif soru: Kayıtların saklanma süresi ne kadardır?
• Kritik nokta: Raporlama, gelecekteki patlatmaların güvenliğini artırır.
• Ek bilgi: İlgili İSG mevzuatına göre kayıtların tutulması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yönetiminin maden güvenliği üzerindeki kritik etkisini vurgulayın.
• Gerçek örnek: Geçmişte drenaj eksikliği nedeniyle yaşanan ocak su basması vakalarından bahsedin.
• İnteraktif soru: Çalıştığınız sahada drenaj hendeklerinin doluluk durumunu nasıl kontrol ediyorsunuz?
• Kritik nokta: Drenajın sadece bir mühendislik değil,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Altyapı bakımının sürekliliğine dikkat çekin.
• Gerçek örnek: Tıkalı bir kanalın ocak zeminini nasıl bataklığa çevirdiğini anlatın.
• İnteraktif soru: Drenaj kanallarının temizliği hangi sıklıkla denetleniyor?
• Kritik nokta: Bakım kayıtlarının denetimlerde en önemli belge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Yedekleme sisteminin hayati önemini belirtin.
• Gerçek örnek: Elektrik kesintisi sonrası yedek jeneratörün devreye girmediği senaryoları tartışın.
• İnteraktif soru: Sahadaki pompaların kapasitesi, beklenen maksimum yağış debisini karşılıyor mu?
• Kritik nokta: Dalgıç pompaların bakımlarının ihmal edilmemesi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Selin sadece su değil, beraberinde getirdiği çamur ve kaya parçalarıyla da tehlikeli olduğunu belirtin.
• Gerçek örnek: Erken uyarı sistemi sayesinde kurtarılan çalışanları örnek verin.
• İnteraktif soru: Sel anında toplanma alanınız neresidir, biliyor musunuz?
• Kritik nokta: Tahliye planlarının kağıt üzerinde kalmaması, tatbikatla test edilmesi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Teknolojik izlemenin insan hatalarını nasıl minimize ettiğini açıklayın.
• Gerçek örnek: Otomasyon sisteminin uyarı vermesiyle önlenen bir kaza vakasını paylaşın.
• İnteraktif soru: Sahadaki sensörlerin kalibrasyonu ne sıklıkla kontrol ediliyor?
• Kritik nokta: Veri kaydının tutulmasının yasal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Basamak kenarlarında yapılan çalışmaların neden yüksek risk içerdiğini vurgulayın.
• Gerçek örnek: Geçmişte basamak kenarında yaşanan bir kaza senaryosunu (isim vermeden) anlatın.
• İnteraktif soru: Çalışma alanınızdaki en tehlikeli basamak kenarı neresidir?
• Kritik nokta: Toplu koruma önlemlerinin kişisel koruyuculardan önce geldiğini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Korkulukların sadece bir engel değil, bir güvenlik sistemi olduğunu belirtin.
• Gerçek örnek: Standartlara uygun bir korkuluk ile uygun olmayan bir yapıyı karşılaştırın.
• İnteraktif soru: Korkulukların periyodik kontrolünü kim yapar?
• Kritik nokta: Korkulukların eteklik kısmının düşen nesneleri engellediğini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 ortamının zorluklarını vurgulayın.
• Gerçek örnek: Fiziksel yorgunluğun kaza riskini nasıl artırdığını anlatın.
• İnteraktif soru: Yeraltına inmeden önce kendinizi nasıl hissediyorsunuz?
• Kritik nokta: Sağlık taramalarının önemi.
• Ek bilgi: Yönetmelik gerekliliklerine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vurgulayın.
• Gerçek örnek: Emniyet kemeri kontrolü sırasında dikkat edilecek noktaları gösterin.
• İnteraktif soru: Hasarlı bir emniyet kemeri ile çalışmak neden yasaktır?
• Kritik nokta: Şok emici lanyardların düşüş anındaki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araçlar için hayati önemini açıklayın.
• Gerçek örnek: Uygun şekilde yapılmamış bir bariyerin neden yetersiz kalacağını tartışın.
• İnteraktif soru: Bariyer yüksekliği neden lastik çapına göre belirlenir?
• Kritik nokta: Bariyerlerin düzenli bakımı konusunda operatör sorumluluğunu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uyarıların çalışan algısı üzerindeki etkisini belirtin.
• Gerçek örnek: Yanlış yere konulmuş bir levhanın neden etkisiz olduğunu anlatın.
• İnteraktif soru: Hangi bölgelerde ikaz şeridi kullanılması gerektiğini düşünüyorsunuz?
• Kritik nokta: İşaretlerin her vardiyada kontrol edilmesi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Yol bakımının sadece konfor değil, bir iş güvenliği gerekliliği olduğunu vurgulayın.
• Gerçek örnek: Bozuk yollarda lastik patlaması sonucu meydana gelen kaza senaryolarından bahsedin.
• İnteraktif soru: Yoldaki büyük taşların veya çukurların ne tür kazalara yol açabileceğini sorun.
• Kritik nokta: Yol temizliği ile toz kontrolü arasındaki doğrudan bağı açıklayın.
• Ek bilgi: Periyodik yol bakım kayıtlarının tutulmasının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Trafik ayrımının önemini lojistik ve güvenlik açısından anlatın.
• Gerçek örnek: Yaya ve araç yollarının kesiştiği noktalarda alınan önlemleri tartışın.
• İnteraktif soru: Çalıştığınız sahada en tehlikeli bulduğunuz kavşak neresi?
• Kritik nokta: İşaretleme standartlarının (renk, boyut) yönetmeliklere uygunluğunu vurgulayın.
• Ek bilgi: Güzergah planlarının sahadaki değişimlere göre güncellenmesi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Hızın durma mesafesi üzerindeki logaritmik etkisini anlatın.
• Gerçek örnek: Yüksek hız kaynaklı fren arızaları veya devrilme vakalarını tartışın.
• İnteraktif soru: Hız limitlerini neye göre belirliyoruz, saha koşulları yeterli mi?
• Kritik nokta: Takip sistemlerinin sadece ceza için değil, önleyici amaçla kullanılması gerektiğini söyleyin.
• Ek bilgi: Operatörlerin araç özelliklerini bilmelerinin hız yönetimi için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Solunabilir tozun uzun vadeli sağlık etkilerini kısaca hatırlatın.
• Gerçek örnek: Tozdan dolayı görüşün sıfıra indiği bir durumdaki riskleri sorun.
• İnteraktif soru: Sulama araçlarının öncelik sırasını nasıl belirliyoruz?
• Kritik nokta: Suyun yol yüzeyinde çamur tabakası oluşturarak kayganlığı artırmasına dikkat çekin.
• Ek bilgi: Toz bağlayıcı kimyasalların çevresel etkileri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noktaların ağır iş makinelerinde neden bu kadar büyük olduğunu anlatın.
• Gerçek örnek: Geri manevra kazalarının yaygınlığını ve sebeplerini tartışın.
• İnteraktif soru: Geri görüş kamerasının bozulduğu bir durumda nasıl hareket etmeliyiz?
• Kritik nokta: Yaya operatör iletişiminin (el işaretleri, telsiz) önemini vurgulayın.
• Ek bilgi: İkaz seslerinin ortam gürültüsünde duyulabilirliği.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Rehabilitasyonun sadece peyzaj değil, bir güvenlik zorunluluğu olduğunu vurgulayın.
• Gerçek örnek: Geçmişte rehabilite edilmeyen sahalarda oluşan göçük risklerinden bahsedin.
• Kritik nokta: Terk edilmiş saha olsa bile İSG kurallarının geçerli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engellemenin en etkili kaza önleme yöntemi olduğunu belirtin.
• Kritik nokta: Kapatmanın hava akışını bozup gaz birikimine yol açabileceği riskini anlatın.
• İnteraktif soru: Sahada yetkisiz girişler için ne gibi ek önlemler alınabilir?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Klostrofobinin madencilikteki yerini açıklayın.
• Gerçek örnek: Kapalı alanda panik yapan bir çalışanın yaratabileceği riskler.
• İnteraktif soru: Hiç dar bir alanda panik yaşadınız mı?
• Kritik nokta: Erken teşhisin önemi.
• Ek bilgi: Psikoteknik testlerin yasal dayanağını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Şev stabilitesinin zamanla değişebileceğini vurgulayın.
• Kritik nokta: Bitkilendirmenin sadece görüntü değil, kök yapısı ile erozyonu önlediğini anlatın.
• Ek bilgi: Jeoteknik izleme verilerinin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yasal bir zorunluluk olduğunu hatırlatın.
• Kritik nokta: İşaretlerin görünürlüğü ve dayanıklılığı (korozyon, solma).
• İnteraktif soru: Hasar görmüş bir uyarı levhası gördüğünüzde süreç nasıl işlemeli?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Rehabilitasyonun statik bir süreç değil, izlenmesi gereken dinamik bir süreç olduğunu belirtin.
• Kritik nokta: Veri kaydının yasal sorumluluk olduğunu vurgulayın.
• Kapanış: Erken uyarı sistemlerinin hayat kurtarıcı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Madenlerdeki acil durumların kendine has zorluklarını hatırlatın.
• Gerçek örnek: Geçmişte yaşanan kurtarma operasyonlarındaki koordinasyon hatalarından bahsedin.
• İnteraktif soru: Kendi madeninizde acil durum şemanızı biliyor musunuz?
• Kritik nokta: Yetkilendirme yazılı olmalıdır.
• Ek bilgi: Maden İşyerlerinde İSG Yönetmeliği ilgili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Tahlisiye ekibinin maden güvenliğinin kalbi olduğunu vurgulayın.
• Gerçek örnek: Solunum cihazı arızasının operasyonu nasıl etkilediğini tartışın.
• İnteraktif soru: Tahlisiye ekipmanlarınızın günlük kontrolünü kim yapıyor?
• Kritik nokta: Cihazların periyodik bakımı hayati önem taşır.
• Ek bilgi: Tahlisiye ekibi yönetmeliğini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Teorik bilginin pratikle desteklenmesi gerektiğini anlatın.
• Gerçek örnek: Başarılı geçen bir tatbikatın operasyona katkısını örnekleyin.
• İnteraktif soru: Son tatbikatınızda hangi zorlukla karşılaştınız?
• Kritik nokta: Tatbikat kayıtlarının yasal geçerliliğini belirtin.
• Ek bilgi: Eğitim planlama takvimini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çalışanın kurtarma ekibine uygun olmayabileceğini belirtin.
• Gerçek örnek: Stres yönetimi eksikliğinin operasyonu nasıl aksattığını anlatın.
• İnteraktif soru: Sizce bir kurtarma ekibi üyesinin en önemli özelliği nedir?
• Kritik nokta: Sağlık raporlarının güncelliğini kontrol edin.
• Ek bilgi: İSG mevzuatındaki sağlık gözetimi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Hazırlıklı olmanın kaza anındaki kritik rolünü vurgulayın.
• Gerçek örnek: Hızlı müdahale sayesinde kurtarılan bir hayatı örnek verin.
• İnteraktif soru: Acil durum alarmı çaldığında ilk yapacağınız hareket nedir?
• Kritik nokta: İletişim kopukluğu en büyük risk faktörüdür.
• Ek bilgi: Acil durum planı dokümanını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Madenlerde acil durum planının sadece bir kağıt parçası değil, hayatta kalma rehberi olduğunu vurgulayın.
• Gerçek örnek: Geçmişte yaşanan benzer maden kazalarında planların eksikliğinin yarattığı zorlukları kısaca belirtin.
• İnteraktif soru: Çalıştığınız bölgedeki en yakın acil çıkış rotasını biliyor musunuz?
• Kritik nokta: Planın güncelliği, değişen galeri yapısı ile doğrudan ilişkilidir.
• Ek bilgi: İşyerlerinde Acil Durumlar Hakkında Yönetmelik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Senaryoların gerçekçiliğinin kurtarma başarısını doğrudan etkilediğini açıklayın.
• Gerçek örnek: Havalandırma sisteminin patlama anındaki kritik önemini anlatın.
• İnteraktif soru: Bir grizu alarmında ilk tepkiniz ne olmalıdır?
• Kritik nokta: Müdahale ekiplerinin her senaryoda farklı bir görev tanımı olduğunu unutmayın.
• Ek bilgi: Çalışanların Patlayıcı Ortamların Tehlikelerinden Korunması Hakkında Yönetmelik kurallarını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uygunluk raporunun yasal zorunluluğunu belirtin.
• Gerçek örnek: Kronik rahatsızlıkların yeraltındaki etkileri.
• İnteraktif soru: Periyodik muayenelerinizin önemini biliyor musunuz?
• Kritik nokta: İşyeri hekiminin kararları.
• Ek bilgi: 6331 sayılı Kanun'a atıf.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çalışmasının maden güvenliğinde tek başına bireysel çabalarından daha etkili olduğunu belirtin.
• Gerçek örnek: Görev karmaşasının bir kurtarma operasyonunu nasıl geciktirebileceğini anlatın.
• İnteraktif soru: Acil durum ekiplerinde görevli olan var mı?
• Kritik nokta: Yetki karmaşası en büyük risktir, emir komuta zincirine sadık kalınmalıdır.
• Ek bilgi: Görev tanımları yönetmelik gereği yazılı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çalışır durumda olmasının hayati önemini vurgulayın.
• Gerçek örnek: Bakımsız bir maskenin kaza anında kullanılamaz hale gelmesi sonucu doğabilecek riskleri belirtin.
• İnteraktif soru: Çalıştığınız bölgedeki en yakın gaz maskesi nerede?
• Kritik nokta: Ekipman kontrolü bir defalık değil, sürekli bir süreçtir.
• Ek bilgi: Maden İşyerlerinde İş Sağlığı ve Güvenliği Yönetmeliği ekipman standartlarını belirler.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sadece bir prosedür değil, hazırlık seviyesini ölçme aracı olduğunu belirtin.
• Gerçek örnek: Tatbikatta fark edilen bir aksaklığın gerçek kazada nasıl hayat kurtarabileceğini anlatın.
• İnteraktif soru: Son katıldığınız tatbikatta neyi farklı yapmalıydınız?
• Kritik nokta: Tatbikat raporları sadece arşivlenmemeli, iyileştirme için kullanılmalıdır.
• Ek bilgi: İşyerlerinde Acil Durumlar Hakkında Yönetmelik tatbikat zorunluluğunu düzenler.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dedektörlerinin birer yaşam hattı olduğunu vurgulayın.
• Gerçek örnek: Dedektörün alarm vermesi durumunda yapılması gereken tahliye prosedürünü anlatın.
• Kritik nokta: Sensörlerin periyodik kalibrasyonunun ihmal edilmemesi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Ferdi kurtarıcının son çare değil, ilk müdahale aracı olduğunu belirtin.
• Gerçek örnek: Cihazın raf ömrünün ve darbe kontrolünün öneminden bahsedin.
• Kritik nokta: Cihazın sızdırmazlık testinin nasıl yapıldığını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ekipmanın kaza anında çalışmayacağını vurgulayın.
• Gerçek örnek: Bakım kartlarının ekipman üzerindeki fiziksel varlığını kontrol edin.
• Kritik nokta: Kayıt tutmanın yasal bir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Sığınma odalarının acil durumdaki rolünü anlatın.
• Gerçek örnek: Tahliye rotaları üzerindeki işaret levhalarının görünürlüğünü tartışın.
• Kritik nokta: Ekipman dolaplarının kilitli olmaması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teoride kalmaması gerektiğini belirtin.
• Gerçek örnek: Tatbikat senaryolarının çeşitlendirilmesi gerektiğini anlatın.
• Kritik nokta: Eğitimsiz personelin ekipman kullanmasının risklerini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 ortamında iletişimin neden hayati olduğunu vurgulayın.
• Gerçek örnek: İletişim kopukluğunun operasyonel aksaklıklara yol açtığı durumları anlatın.
• İnteraktif soru: Çalıştığınız sahada en sık hangi iletişim sorunlarını yaşıyorsunuz?
• Kritik nokta: İletişim ekipmanlarının ex-proof olması zorunluluğunu belirtin.
• Ek bilgi: İletişim protokollerinin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Yedekleme sisteminin sadece bir alternatif değil, zorunluluk olduğunu belirtin.
• Gerçek örnek: Elektrik kesintisi durumunda haberleşmenin nasıl sürdürüleceğini tartışın.
• İnteraktif soru: Yedek iletişim araçlarınızın yerini biliyor musunuz?
• Kritik nokta: Yedek sistemin ana sistemden bağımsız enerji kaynağı olması gerektiğini vurgulayın.
• Ek bilgi: Acil durum planlarına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 değişiminin neden kritik olduğunu anlatın.
• Gerçek örnek: Yanlış iş teslimi sonucu yaşanan bir kaza senaryosu.
• İnteraktif soru: İş teslimini yeterince detaylı yapıyor musunuz?
• Kritik nokta: Biyolojik ritim ve yorgunluk yönetimi.
• Ek bilgi: İlgili yönetmeliğin kapsamı.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Komuta merkezinin madendeki merkezi rolünü açıklayın.
• Gerçek örnek: Kaza anında komuta merkezinin koordinasyon yetkisini anlatın.
• İnteraktif soru: Komuta merkezi ile iletişim kurarken hangi prosedürleri takip ediyorsunuz?
• Kritik nokta: Veri akışının doğruluğunun hayati önemini vurgulayın.
• Ek bilgi: Personel yetkinliği ve eğitim süreci.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Konum takibinin arama kurtarma süreçlerindeki devrimsel etkisini anlatın.
• Gerçek örnek: Kayıp personel senaryosunda konum takibinin nasıl zaman kazandırdığını açıklayın.
• İnteraktif soru: Konum takip cihazlarının bakımını nasıl yapıyorsunuz?
• Kritik nokta: Sistemin doğru çalışması için cihazların takılı olması gerektiğini hatırlatın.
• Ek bilgi: Takip teknolojilerinin çalışma prensibi.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edilmeyen sistemin varlığının bir anlamı olmadığını belirtin.
• Gerçek örnek: Periyodik bakımın önlediği olası bir iletişim arızasını örnekleyin.
• İnteraktif soru: İletişim cihazınızda bir arıza fark ettiğinizde ne yaparsınız?
• Kritik nokta: Bakım kayıtlarının yasal belge niteliği taşıdığını vurgulayın.
• Ek bilgi: Kayıt tutma prosedürleri.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tekniklerinin yaralı üzerindeki etkisini vurgulayın.
• Gerçek örnek: Dar alanlarda sedye kullanımının zorluklarını anlatın.
• İnteraktif soru: Yaralıyı taşırken en sık yapılan hata nedir?
• Kritik nokta: İlk yardımın sadece yetkili kişilerce yapılması gerektiği.
• Ek bilgi: 6331 sayılı Kanun kapsamındaki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Sedye seçiminin önemini belirtin.
• Gerçek örnek: Tahliye yolunda bir engel olduğunda izlenecek prosedür.
• İnteraktif soru: Tahliye yollarının temizliği neden bu kadar önemli?
• Kritik nokta: Omurga yaralanmalarında yanlış taşımanın sonuçları.
• Ek bilgi: Acil durum yönetmeliği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Triajın sadece maden değil tüm acil durumlardaki yeri.
• Gerçek örnek: Çoklu kaza anında ilk müdahale edilecek kişinin belirlenmesi.
• İnteraktif soru: Triaj kartlarının önemi nedir?
• Kritik nokta: Kısıtlı kaynak yönetimi.
• Ek bilgi: İlkyardım yönetmeliğindeki triaj tanımları.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Nakil sürecinin tıbbi devamlılığı.
• Gerçek örnek: Bilgi iletiminin eksik olması durumunda yaşanabilecek tıbbi sorunlar.
• İnteraktif soru: Nakil aracında yaralıyı takip eden personelin sorumluluğu nedir?
• Kritik nokta: Kayıt tutmanın önemi.
• Ek bilgi: 6331 sayılı kanunun bildirim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ekiplerinin maden güvenliğindeki yeri.
• Gerçek örnek: Tatbikatların gerçek olay anındaki faydaları.
• İnteraktif soru: Kurtarma ekibinde iletişim kopukluğu neye yol açar?
• Kritik nokta: Görev dağılımının netliği.
• Ek bilgi: Yönetmelik gereği tatbikat sıklığı.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Masa başı egzersizlerinin planın beyni olduğunu belirtin.
• Gerçek örnek: Geçmişte bir maden ocağında yaşanan iletişim kopukluğunu hatırlatın.
• İnteraktif soru: Sizce tatbikatlarda en sık hangi iletişim hatası yaşanıyor?
• Kritik nokta: Masa başı egzersizi, sahaya çıkmadan önce eksikleri görmeyi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provanın alışkanlık kazandırdığını vurgulayın.
• Gerçek örnek: Vardiya değişimlerinde yaşanan kafa karışıklıklarını örnek verin.
• İnteraktif soru: Acil durum planınızdaki toplanma yerini hatırlayan var mı?
• Kritik nokta: Provalar sadece rutin değil, refleks kazandırıcı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Dinlenmenin güvenlik üzerindeki etkisini vurgulayın.
• Gerçek örnek: Yorgun çalışmanın hata yapma oranını nasıl artırdığı.
• İnteraktif soru: Vardiya sonrası dinlenmeye vakit ayırabiliyor musunuz?
• Kritik nokta: Zihinsel tazelenme.
• Ek bilgi: İzin hakları.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 ölçümünün önemini belirtin.
• Gerçek örnek: Dar tünellerde tahliye hızının düşüşünü anlatın.
• İnteraktif soru: Tahliye süresini azaltmak için hangi iyileştirmeler yapılabilir?
• Kritik nokta: Tatbikatlar bir yarış değil, güvenli tahliye testidir.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Raporlamanın iyileştirmenin temeli olduğunu söyleyin.
• Gerçek örnek: Küçük bir teknik arızanın büyük bir tahliye sorununa dönüşmesi.
• İnteraktif soru: Tatbikatta fark ettiğiniz ama söylemediğiniz bir aksaklık oldu mu?
• Kritik nokta: Hataları raporlamak suçlama değil, gelişim aracıdır.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Döngüsel iyileştirme prensibini açıklayın.
• Gerçek örnek: Plan güncellemesi yapılmayan madenlerdeki kaza riski.
• İnteraktif soru: Planınız güncel değilse ne yaparsınız?
• Kritik nokta: Plan kağıt üzerinde kalmamalı, canlı bir doküman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Madencilikte mevzuatın operasyonun temeli olduğunu vurgulayın.
• Gerçek örnek: İzin aşaması eksik olan bir sahanın faaliyetinin durdurulma riskini anlatın.
• İnteraktif soru: Çalıştığınız sahada risk değerlendirmesi yapılmadan başlanan bir iş oldu mu?
• Kritik nokta: Mevzuatın sadece yasal zorunluluk değil, güvenli çalışma için bir rehber olduğunu belirtin.
• Ek bilgi: Maden İşyerlerinde İş Sağlığı ve Güvenliği Yönetmeliği'nin güncel metinlerini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Ruhsatın sadece bir hak değil, beraberinde ciddi sorumluluklar getirdiğini açıklayın.
• Gerçek örnek: Teknik nezaretçinin sahada yaptığı denetimlerin önemi.
• İnteraktif soru: Ruhsat sahası dışına çıkılmasının yaratacağı hukuki riskleri biliyor musunuz?
• Kritik nokta: Onaylı projeye sadık kalmanın kaza önlemedeki rolü.
• Ek bilgi: Ruhsat süreleri ve yenileme süreçleri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 sahalarında teknik uygunluğun hayati olduğunu vurgulayın.
• Gerçek örnek: Ex-proof ekipmanların yeraltındaki gaz riskini nasıl yönettiğini anlatın.
• İnteraktif soru: Kullandığınız KKD'lerin uygunluk belgelerini hiç incelediniz mi?
• Kritik nokta: Ekipman bakımının sadece verimlilik değil, güvenlik olduğunu belirtin.
• Ek bilgi: Periyodik bakım formlarının düzenli doldurulmasının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sahanın güvenliğini artırmak için bir araç olduğunu belirtin.
• Gerçek örnek: Denetimlerde sık karşılaşılan uygunsuzlukları paylaşın.
• İnteraktif soru: İç denetimlerde tespit edilen bir uygunsuzluğu nasıl çözersiniz?
• Kritik nokta: Denetim bulgularının sadece raporlanması değil, düzeltilmesi esastır.
• Ek bilgi: Denetimlerin yasal dayanağı ve kapsamı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hem yasal hem de vicdani bir sorumluluk olduğunu vurgulayın.
• Gerçek örnek: Kaza inceleme raporlarının gelecekteki kazaları nasıl önlediğini anlatın.
• İnteraktif soru: Bir iş kazası olduğunda hangi bildirim kanallarını kullanmalıyız?
• Kritik nokta: Kayıtların eksiksiz olması, hukuki süreçlerde işvereni korur.
• Ek bilgi: Dijital İSG yönetim sistemlerine geçişin faydaları.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Madenciliğin yüksek tehlike sınıfında olduğunu hatırlatın.
• Gerçek örnek: Geçmişte yapılan bir saha risk analizinden örnek verin.
• İnteraktif soru: Risk değerlendirmesi sizce neden sadece kağıt üzerinde kalmamalı?
• Kritik nokta: Mühendislik önlemlerinin KKD'den önce geldiğini vurgulayın.
• Ek bilgi: Maden İşyerlerinde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İşletme türüne göre risklerin nasıl değiştiğini açıklayın.
• Gerçek örnek: Şev stabilitesinin önemini bir olay üzerinden anlatın.
• İnteraktif soru: Ocak içindeki en büyük risk sizce nedir?
• Kritik nokta: Havalandırma sisteminin hayati öneme sahip olduğunu belirtin.
• Ek bilgi: Gaz ölçüm cihazlarının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sistemlerinin bir yaşam hattı olduğunu vurgulayın.
• Gerçek örnek: Geçmişte yaşanan bir tahliye senaryosunda iletişimin kopmasının sonuçlarını anlatın.
• İnteraktif soru: Çalıştığınız bölgede acil durum sirenini duyabiliyor musunuz?
• Kritik nokta: Ex-proof (patlamaya dayanıklı) ekipman kullanımının zorunluluğuna dikkat çekin.
• Ek bilgi: Sistemin sürekliliği işverenin yasal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 ve açık ocak farkını vurgulayın.
• Gerçek örnek: İkincil çıkış yollarının acil durumdaki rolünü anlatın.
• İnteraktif soru: Çalıştığınız sahada en büyük haberleşme sorunu nedir?
• Kritik nokta: Ex-proof ekipman kullanımının yasal zorunluluk olduğunu hatırlatın.
• Ek bilgi: 6331 sayılı Kanun'un işverene yüklediği genel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Planların sahada nasıl uygulanması gerektiğini tartışın.
• Gerçek örnek: Düzenli tatbikatların kaza anındaki psikolojik etkisini anlatın.
• İnteraktif soru: Kendi görev tanımınızdaki İSG sorumluluğunu biliyor musunuz?
• Kritik nokta: Eğitimlerin sadece formalite olmadığını vurgulayın.
• Ek bilgi: Aksiyon planlarının güncel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neden yaşayan bir süreç olduğunu açıklayın.
• Gerçek örnek: Bir ramak kala olayının nasıl kazayı önlediğini anlatın.
• İnteraktif soru: Sizce sahada hangi değişiklikler risk değerlendirmesini güncellemeli?
• Kritik nokta: Çalışan geri bildirimlerinin hayati önemini vurgulayın.
• Ek bilgi: Güvenlik kültürünün tüm kademelerde benimsenmesi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Madenlerdeki İSG organizasyonunun sadece yasal bir yükümlülük değil, yaşamsal bir gereklilik olduğunu vurgulayın.
• Kritik nokta: Kurul ve acil durum ekiplerinin birbirini tamamlayan yapısını anlatın.
• Ek bilgi: 6331 sayılı Kanun kapsamındaki genel sorumluluklara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kurulunun işyerindeki karar alma mekanizmalarındaki yerini belirtin.
• Gerçek örnek: Kurulda ustabaşıların bulunmasının saha sorunlarını çözmedeki rolünden bahsedin.
• Kritik nokta: Kararların bağlayıcılığı ve uygulanabilirliği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Tahlisiye ekiplerinin maden sektöründeki özel yerini vurgulayın.
• Kritik nokta: Ekip üyelerinin fiziksel ve psikolojik uygunluğunun önemi.
• Ek bilgi: Yönetmelik gereği ekipmanların hazır bulundurulması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ekiplerinin rollerinin netleştirilmesi gerekliliğini vurgulayın.
• İnteraktif soru: Sizin işyerinizde acil durum ekibinde görevli olanlar kimler biliyor musunuz?
• Kritik nokta: Eğitimlerin sürekliliği ve tatbikatların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Toplantıların sadece bürokratik bir süreç değil, çözüm odaklı olması gerektiğini belirtin.
• Kritik nokta: Tutanakların yasal geçerliliği ve denetimlerdeki rolü.
• Ek bilgi: Kararların uygulanması için işverenin onayı ve kaynak tahsisi vurgulanmalı.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 incelemesinin bir suçlu arama süreci değil, sistem hatasını bulma süreci olduğunu vurgulayın.
• Gerçek örnek: Maden ocaklarında karşılaşılan toz patlaması veya göçük gibi senaryolarda delil korumanın önemini anlatın.
• Kritik nokta: İnceleme raporunun tarafsızlığı ve teknik detayların doğruluğu yasal süreçler için hayati önem taşır.
• Ek bilgi: İnceleme ekibinin yetkinliği yönetmelikçe belirlenmiştir.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Yüzeysel nedenler ile kök nedenler arasındaki farkı açıklayın.
• Kritik nokta: İnsan hatasının genellikle bir sistem eksikliğinin sonucu olduğunu vurgulayın.
• İnteraktif soru: Çalışanlara, işyerinde fark ettikleri ancak giderilmemiş potansiyel tehlikelerin nedenlerini sorun.
• Ek bilgi: Kök neden analizi, kazaların bir daha yaşanmaması için en güçlü proaktif araçtır.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maden içindeki kritik rolüne değinin.
• Gerçek örnek: Yerüstü ile irtibatın kesildiği bir durumda nasıl bir protokol izlendiğini açıklayın.
• İnteraktif soru: Telsiz veya telefon cihazlarının şarj durumunu nasıl kontrol ediyorsunuz?
• Kritik nokta: İletişim hatlarının fiziksel korunmasının önemi.
• Ek bilgi: Kayıt altına alınan görüşmelerin hukuki delil niteliği.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sürelerinin neden 3 iş günü olarak sınırlandığını hukuki açıdan açıklayın.
• Kritik nokta: Bildirimlerin eksik veya yanlış yapılması durumunda yaşanabilecek tazminat ve rücu risklerini belirtin.
• Gerçek örnek: Bir kaza sonrası tanıkların ifadelerinin zamanla değişebileceğini hatırlatın.
• Ek bilgi: SGK bildirim sisteminin kullanıcı dostu arayüzünü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DÖF'ün sadece kaza sonrası değil, ramak kala olaylarda da kullanılması gerektiğini belirtin.
• Kritik nokta: Önlemlerin uygulanabilir ve maliyet açısından sürdürülebilir olması gerektiğini vurgulayın.
• İnteraktif soru: Daha önce işyerinizde uygulanan bir DÖF'ün başarılı olup olmadığını tartışın.
• Ek bilgi: DÖF kayıtlarının denetimlerdeki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bir gecede oluşmadığını, sabırlı bir süreç olduğunu anlatın.
• Kritik nokta: Çalışanların bildirmediği küçük hataların bir gün büyük kazalara yol açabileceğini belirtin.
• Gerçek örnek: Güvenlik kültürünün oturduğu işletmelerde kaza oranlarının nasıl düştüğünü genel hatlarıyla ifade edin.
• Ek bilgi: Kaza sonrası yapılan 'öğrenilmiş dersler' toplantılarının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bir bürokrasi değil, güvenlik garantisi olduğunu vurgulayın.
• Gerçek örnek: Eksik dokümantasyonun hukuki süreçlerdeki olumsuz etkisinden bahsedin.
• İnteraktif soru: İşyerinizdeki bir ekipmanın son periyodik kontrolünü hatırlıyor musunuz?
• Kritik nokta: Kontrol periyotlarının maden sahası risk seviyesine göre özelleştirilmesi gerektiğini belirtin.
• Ek bilgi: İlgili yönetmeliklerin güncel hallerini web sitemizden takip edebilirsiniz.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Muayenenin sadece görsel bir kontrol değil, teknik bir test olduğunu açıklayın.
• Gerçek örnek: Yanlış muayene sonucu yaşanan basit bir ekipman arızasının olası sonuçlarını anlatın.
• İnteraktif soru: Ekipmanınızda arıza fark ettiğinizde ilk ne yaparsınız?
• Kritik nokta: ATEX ekipmanların patlayıcı ortam güvenliğindeki hayati rolünü vurgulayın.
• Ek bilgi: Muayene raporlarının saklama sürelerini periyodik olarak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bir kanıt mekanizması olduğunu vurgulayın.
• Gerçek örnek: Bir denetim sırasında eksik kaydın neden olabileceği idari yaptırımları anlatın.
• İnteraktif soru: İşyerinizdeki kayıt sistemine ne kadar hakimsiniz?
• Kritik nokta: Dijital verilerin yedeklenmesinin önemine değinin.
• Ek bilgi: Kayıt tutma formlarını standartlaştırmanın denetim sürecini hızlandıracağını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değil, iyileştirme aracı olduğunu ifade edin.
• Gerçek örnek: Başarılı bir dış denetim hazırlığı örneği paylaşın.
• İnteraktif soru: Bir müfettiş gelse saha ile ilgili hangi bilgiyi sorabilir?
• Kritik nokta: Çalışan geri bildirimlerinin denetimdeki önemini vurgulayın.
• Ek bilgi: Denetim bulgularını aksiyon planına dönüştürmek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İbraz yükümlülüğünün işverenin yasal sorumluluğu olduğunu hatırlatın.
• Gerçek örnek: Belge sunamama nedeniyle durdurulan bir işletme örneği üzerinden ciddiyeti belirtin.
• İnteraktif soru: Belgeleriniz talep edildiğinde ne kadar sürede ulaşabilirsiniz?
• Kritik nokta: Belge güvenilirliğinin ve güncelliğinin önemine değinin.
• Ek bilgi: İbraz süreçlerinde şeffaflık, denetim otoriteleriyle ilişkileri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işverenin önlem alma yükümlülüğünün mutlak olduğunu, çalışanın ise bu önlemlere uyma borcunun olduğunu vurgulayın. İş kazası durumunda sorumluluğun paylaşıldığını ancak asıl yükümlülüğün işverende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Maden İşyerlerinde İş Sağlığı ve Güvenliği Yönetmeliği'nin diğer işyerlerinden farkını anlatın. Özellikle gaz izleme, tahliye yolları ve acil durum eylem planlarının maden sahaları için hayati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Yeraltındaki çalışma ortamının dışarıdan ne kadar farklı olduğunu vurgulayın.
• Gerçek örnek: Küçük bir ihmalin nasıl büyük bir tahkimat sorununa yol açabileceğini anlatın.
• İnteraktif soru: Çalışma disiplini sizce maden sahasında neden hayati önem taşır?
• Kritik nokta: Kuralların birer engel değil, yaşam sigortası olduğu vurgulanmalı.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Alarmın sadece ses değil, görsel uyarı da olması gerektiğini belirtin.
• Gerçek örnek: Bir gaz sızıntısı durumunda alarmın nasıl tetiklendiğini anlatın.
• İnteraktif soru: Alarm çaldığında ilk yapmanız gereken nedir?
• Kritik nokta: Alarmın ayırt edilebilirliği ve yanlış alarm yönetimi.
• Ek bilgi: Acil durum planı ile uyumlu alarm prosedürleri.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İşin durdurulmasının ciddi bir ekonomik yaptırım olduğunu ve bunun sadece ceza amaçlı değil, hayat kurtarma amaçlı olduğunu açıklayın. Denetimlerdeki eksikliklerin ağır sonuçlarını örneklendirin.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İSG uzmanlarının ve işyeri hekimlerinin işverene karşı bağımsız olması gerektiğini hatırlatın. Yetki sınırlarının aşılmaması ancak sorumluluktan da kaçınılmaması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Bildirim sürelerinin kaçırılmasının idari para cezasına yol açtığını vurgulayın. Kazanın hemen ardından yapılması gerekenlerin (olay yeri güvenliği, ilk yardım, bildirim) sırasını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Yedeklemenin neden bir tercih değil zorunluluk olduğunu açıklayın.
• Gerçek örnek: Ana sistemin arızalandığı bir durumda telsizlerin hayat kurtarıcı rolü.
• İnteraktif soru: Ana hat koparsa yedek olarak hangi ekipmanı kullanırsınız?
• Kritik nokta: Yedek ekipmanların her zaman şarjlı ve çalışır durumda tutulması.
• Ek bilgi: Tatbikatlarda yedek sistemlerin test edilmesi.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yapılmayan sistemin kaza anında çalışmayacağını hatırlatın.
• Gerçek örnek: Rutin testlerde tespit edilen bir arızanın önlediği olası bir facia.
• İnteraktif soru: Son bakım tarihini biliyor musunuz?
• Kritik nokta: Test kayıtlarının yasal belge niteliği taşıdığı.
• Ek bilgi: Bakım planının iş güvenliği uzmanı ile koordineli yürütülmesi.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Metan gazının neden algılanamaz olduğunu vurgulayın.
• Gerçek örnek: Gaz sensörlerinin yerleşimindeki kritik hatalardan bahsedin.
• İnteraktif soru: Çalışanlara gaz sensörlerinin önemini sorun.
• Kritik nokta: Sensörlerin bakım ve kalibrasyonunun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birikiminin fiziksel nedenlerini açıklayın.
• Gerçek örnek: Hava akımının tavanla temasının kesildiği durumları anlatın.
• İnteraktif soru: Havalandırma kesintisi durumunda ne yapılması gerektiğini sorun.
• Kritik nokta: Vantilatörlerin yedekleme sistemlerinin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Yüzde 5-15 aralığının neden kritik olduğunu anlatın.
• Gerçek örnek: Ölçüm cihazlarının kritik seviyelerdeki alarm tepkilerini örnekleyin.
• İnteraktif soru: Patlama sınırına gelindiğinde ilk müdahale ne olmalıdır?
• Kritik nokta: Risk değerlendirmesinin dinamik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Tutuşma mekanizmasını basitçe açıklayın.
• Gerçek örnek: Yanlış ekipman kullanımının sonuçlarını tartışın.
• İnteraktif soru: Çalışma sahasında yasaklı ürünler nelerdir?
• Kritik nokta: Sıcak iş izin prosedürünün ciddiyetini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Patlamanın sadece fiziksel değil kimyasal etkilerini anlatın.
• Gerçek örnek: Karbonmonoksit zehirlenmesinin sessiz tehlikesinden bahsedin.
• İnteraktif soru: Ferdi kurtarıcı maskelerin kullanımı hakkında ne kadar bilgilisiniz?
• Kritik nokta: Tatbikatların gerçekçiliği ve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Grizunun madenlerdeki en büyük risk olduğunu vurgulayın.
• Gerçek örnek: Ölçüm yapılmadan girilen bir galerideki gaz birikimi riskini anlatın.
• İnteraktif soru: Cihazınızın batarya seviyesini kontrol etmeden ocağa girer misiniz?
• Kritik nokta: Sensörlerin temizliği ve doğru noktada ölçüm yapılması.
• Ek bilgi: Cihazın yasal standartlara uygunluğu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 sisteminin ocak güvenliğinin kalbi olduğunu belirtin.
• Gerçek örnek: Bir gaz artış eğiliminin nasıl erken müdahale sağladığını anlatın.
• İnteraktif soru: Kontrol odasında bir alarm duyduğunuzda ilk yapmanız gereken nedir?
• Kritik nokta: Verilerin kesintisiz kaydı ve yedekleme sistemleri.
• Ek bilgi: 6331 sayılı kanun gereği işveren izleme sistemlerini kurmakla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bir arkadaşa ihtiyaç duyulduğunu teknik detaylarla açıklayın.
• Gerçek örnek: Haberleşme koptuğunda yaşanan bir senaryoyu tartışın.
• İnteraktif soru: Hiç yalnız çalışmak zorunda kaldınız mı, ne hissettiniz?
• Kritik nokta: Buddy sisteminin (eşli çalışma) yasal ve operasyonel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Eşik değerlerin neden hayati olduğunu vurgulayın.
• Gerçek örnek: Alarm seviyelerinin aşılması durumunda uygulanan tahliye tatbikatı.
• İnteraktif soru: Metan %1.5'te ocak elektriği kesilirken, tahliye hangi seviyede (%2) başlar?
• Kritik nokta: Alarm seslerinin tüm ocak genelinde duyulabilir olması.
• Ek bilgi: Mevzuattaki sınır değerleri mutlaka ocağın kendi prosedürü ile karşılaştırın.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cihazın doğruluğu için tek yol olduğunu söyleyin.
• Gerçek örnek: Yanlış kalibre edilmiş bir cihazın neden olduğu riskleri tartışın.
• İnteraktif soru: Cihazınızın kalibrasyon tarihini en son ne zaman kontrol ettiniz?
• Kritik nokta: Bump testi ihmal edilmemelidir.
• Ek bilgi: Kayıt tutmak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Otomatik durdurmanın son savunma hattı olduğunu belirtin.
• Gerçek örnek: Bir elektrik kesintisi senaryosunun (interlock) işleyişini anlatın.
• İnteraktif soru: Otomatik sistem devreye girdiğinde ilk yapmanız gereken nedir?
• Kritik nokta: Sistemin fail-safe yapısı, yani arıza durumunda kendini güvenli moda alması.
• Ek bilgi: Bu sistemlerin denetimi uzman teknik personel tarafından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Grizu patlamasının madencilikteki en büyük risklerden biri olduğunu vurgulayın.
• Gerçek örnek: Metan gazı birikiminin aniden gerçekleşebileceği galeri uçlarını örnek verin.
• İnteraktif soru: Çalıştığınız bölgede gaz izleme cihazlarının yerini biliyor musunuz?
• Kritik nokta: Mevzuata uyumun sadece yasal bir zorunluluk değil, hayatta kalma kriteri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madenin akciğerleri olduğunu ifade edin.
• Gerçek örnek: Havalandırma kapılarının açık bırakılmasının hava akışını nasıl bozduğunu anlatın.
• İnteraktif soru: Havalandırma sisteminde bir arıza durumunda ne yapmanız gerektiğini biliyor musunuz?
• Kritik nokta: Hava akımının yönünün asla tersine dönmemesi gerektiğine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bir lamba veya cihazın bir madeni nasıl havaya uçurabileceğini hatırlatın.
• Gerçek örnek: Ex-proof cihazların üzerindeki sertifika etiketlerinin nasıl okunacağını gösterin.
• İnteraktif soru: Kullandığınız cihazlarda ex-proof işareti var mı?
• Kritik nokta: Ex-proof cihazların içini açmanın veya yetkisiz müdahale etmenin koruma sınıfını tamamen yok ettiğini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tek kıvılcımın yeterli olduğunu unutmayın.
• Gerçek örnek: Statik elektriğin plastik yüzeylerde nasıl birikebileceğini örnekleyin.
• İnteraktif soru: Çalışma alanınızda sıcak iş yapılması için hangi izinleri almanız gerekiyor?
• Kritik nokta: Gaz ölçüm cihazı okuması yapmadan hiçbir sıcak işe başlamayın.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Bölgelerin (Zone) ne anlama geldiğini basit bir dille açıklayın.
• Gerçek örnek: Bölge 0'ın bir gaz tankının içi veya gazın sürekli sızdığı bir nokta olduğunu belirtin.
• İnteraktif soru: Çalıştığınız yer hangi bölge sınıfına giriyor?
• Kritik nokta: Bölge levhalarının sadece uyarı değil, giriş kurallarını belirleyen birer yasal kural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bir hava akımı değil, hayati bir emniyet sistemi olduğunu vurgulayın.
• Gerçek örnek: Havalandırmanın durduğu bir ocakta gaz birikim hızını anlatın.
• İnteraktif soru: Çalıştığınız ocakta hava akış yönünü nasıl takip edersiniz?
• Kritik nokta: Mevzuata göre hava hızı ve debisinin sürekliliği.
• Ek bilgi: 6331 sayılı İSG Kanunu ve Maden Yönetmeliği atıflarını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Seyreltme ve uzaklaştırmanın fiziksel farklarını açıklayın.
• Gerçek örnek: Kör noktalarda biriken gazın oluşturduğu riskler.
• İnteraktif soru: Hava perdeleri ve vantilatörlerin yerleşimi neden önemlidir?
• Kritik nokta: Atık hava yollarının tıkanmaması gerekliliği.
• Ek bilgi: Maden İşyerlerinde İş Sağlığı ve Güvenliği Yönetmeliği hükümleri.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Eğitimli çalışanın kaza riskini nasıl düşürdüğünü belirtin.
• Gerçek örnek: Sertifikasız bir müdahalenin maliyetini ve riskini anlatın.
• İnteraktif soru: Son aldığınız eğitimin en çok hangi kısmını hatırlıyorsunuz?
• Kritik nokta: Eğitim kayıtlarının tutulmasının yasal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kesilmesinin ocak için ne anlama geldiğini netleştirin.
• Gerçek örnek: Enerji kesintisi durumunda devreye giren yedek sistemler.
• İnteraktif soru: Acil durum tahliye planınızda havalandırma kaybı nasıl tanımlanmıştır?
• Kritik nokta: Kesintisiz havalandırmanın hayati önemi.
• Ek bilgi: Tahliye prosedürlerinin güncellenmesi.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Sensörlerin sadece bir uyarı aracı değil, sistemin gözü olduğunu belirtin.
• Gerçek örnek: Kalibrasyonu bozuk cihazların yarattığı sahte güvenlik hissi.
• İnteraktif soru: Gaz ölçüm cihazınızı en son ne zaman kalibre ettiniz?
• Kritik nokta: Sensör verilerinin merkezden izlenmesinin önemi.
• Ek bilgi: 6331 sayılı İSG Kanunu kapsamında kayıt tutma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fanın ocak güvenliğini nasıl tehlikeye attığını açıklayın.
• Gerçek örnek: Kanal sızıntıları nedeniyle oluşan ölü bölgeler.
• İnteraktif soru: Bakım kayıtlarına erişiminiz var mı?
• Kritik nokta: Önleyici bakımın arıza giderme bakımından daha önemli olması.
• Ek bilgi: Bakım personelinin yetkinlik sertifikaları.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Grizunun elektrikli ekipmanlarla nasıl tetiklenebileceğini açıklayın.
• Gerçek örnek: Yanlış bir kablo bağlantısının yaratabileceği ark riskini vurgulayın.
• İnteraktif soru: Grizulu alanda neden standart priz kullanılmaz?
• Kritik nokta: Ex-proof ekipmanın sadece etiketine değil, gövde bütünlüğüne de bakın.
• Ek bilgi: Maden İşyerlerinde İSG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Alev sızdırmazlığın mantığını (içeride tutma) açıklayın.
• Gerçek örnek: Bir contanın gevşek bırakılmasının neden olduğu riskleri belirtin.
• İnteraktif soru: Muhafazadaki en küçük bir çatlak neden büyük bir tehlikedir?
• Kritik nokta: Flanş aralıklarının temizliği ve bakımı.
• Ek bilgi: Elektrik İç Tesisleri Yönetmeliği'ndeki ilgili bölümlere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Sertifikanın sadece bir kağıt değil, bir güvenlik garantisi olduğunu belirtin.
• Gerçek örnek: Sertifikasız bir cihazın neden ocak içine sokulmaması gerektiğini anlatın.
• İnteraktif soru: Etiketi okunmayan bir cihazı nasıl anlarsınız?
• Kritik nokta: Modifikasyonun sertifikayı öldürdüğünü vurgulayın.
• Ek bilgi: ATEX ve IECEx farklarına kısaca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ekipmanın zamanla nasıl riskli hale geldiğini açıklayın.
• Gerçek örnek: Korozyonun sızdırmazlığı nasıl bozduğunu anlatın.
• İnteraktif soru: Bakım defteri tutulmazsa ne olur?
• Kritik nokta: Bakımda sadece orijinal yedek parça kullanımı.
• Ek bilgi: Maden İşyerlerinde İSG Yönetmeliği'ndeki bakım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neden olduğu felaketlerden bahsedin.
• Gerçek örnek: Etiketleme (Lockout/Tagout) sisteminin önemini anlatın.
• İnteraktif soru: Bir arıza gördünüz, ne yapmalısınız?
• Kritik nokta: Yetkisiz kişilerin müdahalesi hem yasal hem teknik suçtur.
• Ek bilgi: Elektrik Kuvvetli Akım Tesisleri Yönetmeliği'ndeki yetki maddeleri.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Grizu patlamasının madenlerdeki en tehlikeli olay olduğunu vurgulayın.
Gerçek örnek: Geçmişte yaşanan bir patlama sonrası haberleşme kopukluğunun yarattığı zorluklardan bahsedin.
İnteraktif soru: Tahlisiye ekiplerinin giriş öncelikleri nelerdir?
Kritik nokta: Kontrolsüz girişin riski.
Ek bilgi: Acil durum planı güncelliği.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CO gazının kokusuz ve renksiz olması nedeniyle fark edilemediğini hatırlatın.
Gerçek örnek: Gaz maskelerinin doğru takılmasının hayati önemi.
İnteraktif soru: Gaz dedektörü alarm verdiğinde ne yapılmalı?
Kritik nokta: Sınır değerlerin takibi.
Ek bilgi: Ferdi kurtarıcı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neden yazıldığını ve koruyucu doğasını anlatın.
• Gerçek örnek: Checklist kullanmanın önlediği bir kaza örneği verin.
• İnteraktif soru: Prosedürlerde eksik olduğunu düşündüğünüz bir yer var mı?
• Kritik nokta: Prosedürlerin yaşayan belgeler olduğunu ve güncellenmesi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Kurtarma ekiplerinin maden içindeki disiplinini anlatın.
Gerçek örnek: Ekip içi koordinasyonun başarıya etkisi.
İnteraktif soru: Bir tahlisiye ekibinde kimler bulunur?
Kritik nokta: Ekip liderinin kararları.
Ek bilgi: Tahlisiye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Havalandırmanın madenin akciğerleri olduğunu vurgulayın.
Gerçek örnek: Havalandırma hatası sonucu yaşanan bir vaka.
İnteraktif soru: Hava akış yönü neden değiştirilmez?
Kritik nokta: Teknik sorumlunun onayı.
Ek bilgi: Fan sistemleri izleme.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Triajın hayat kurtaran bir önceliklendirme olduğunu açıklayın.
Gerçek örnek: Doğru triajın nakil sürelerine etkisi.
İnteraktif soru: Yaralı taşırken dikkat edilecek en önemli husus nedir?
Kritik nokta: Bilgi aktarımı.
Ek bilgi: İlkyardım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Havalandirmanin madenlerdeki hayati önemini vurgulayin.
• Gercek örnek: Kisa devre yapan bir hava akiminin gaz birikimine nasil yol acabilecegini anlatın.
• Kritik nokta: Hava akiminin yonlendirilmesinde perde ve kapilarin gorevini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Giris ve cikis havasinin birbirinden izole edilmesinin önemini belirtin.
• Kritik nokta: Cikis havasindaki gaz konsantrasyonlarinin izlenmesi gerekliligini vurgulayin.
• Interaktif soru: Havalandirma sisteminde sizinti olmasi durumunda ne gibi riskler dogar?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Debi hesabinin neden dinamik bir surec oldugunu aciklayin.
• Kritik nokta: Olcumlerin periyodik olarak yapilmasinin yasal zorunluluk oldugunu belirtin.
• Ek bilgi: Hava debisi dusukse, makinelerin calisma saatlerinin optimize edilmesi bir idari onlem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Fanlarin madenlerdeki 'akciger' gorevi gordugunu vurgulayin.
• Gercek örnek: Fanin durmasi durumunda gaz birikimi hizini anlatın.
• Kritik nokta: Ana fanlarin korunmasinin acil durum yonetimi icin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Havalandirma planinin sadece bir harita degil, bir guvenlik araci oldugunu belirtin.
• Kritik nokta: Planin guncel tutulmasinin yasal zorunluluk oldugunu vurgulayin.
• Interaktif soru: Acil bir durumda havalandirma planina gore nereye gidilmesi gerektigini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madenlerdeki hayati önemini vurgulayın.
• Gerçek örnek: Ana havalandırmanın durduğu bir senaryoda gaz birikme riskini anlatın.
• İnteraktif soru: Çalıştığınız bölgede hava akışını hissediyor musunuz?
• Kritik nokta: Ana ve yardımcı havalandırma birbiriyle uyumlu çalışmalıdır.
• Ek bilgi: Maden İşyerlerinde İş Sağlığı ve Güvenliği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Vantilatörlerin yanlış kurulumunun risklerini belirtin.
• Gerçek örnek: Titreşim kaynaklı arızaların sisteme etkisini anlatın.
• İnteraktif soru: Vantilatörlerin periyodik bakımını kimler yapıyor?
• Kritik nokta: Ex-proof ekipman kullanımı zorunludur.
• Ek bilgi: Kurulum sonrası performans testleri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güvenlik aracı olduğunu vurgulayın.
• Gerçek örnek: Başarılı bir denetim sonrası yapılan iyileştirmeyi anlatın.
• İnteraktif soru: Denetimlerde sizce en çok neye dikkat edilmeli?
• Kritik nokta: Denetimlerin çalışan geri bildirimi ile güçlenmesi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Yedekliliğin neden kritik olduğunu açıklayın.
• Gerçek örnek: Elektrik kesintisinde yedek sistemin devreye girmesi.
• İnteraktif soru: Acil durum jeneratörleriniz ne kadar sürede devreye giriyor?
• Kritik nokta: Otomatik devreye girme testi her ay yapılmalıdır.
• Ek bilgi: Yönetmelik gereği yedek sistem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Çıkmaz galerilerin madenlerdeki en tehlikeli bölgeler olduğunu vurgulayın.
• Gerçek örnek: Kanallardaki sızıntı sonucu oluşan gaz birikimi.
• İnteraktif soru: Hava kanallarınızın hasar gördüğünü nasıl anlıyorsunuz?
• Kritik nokta: Kanalın çalışma yüzüne kadar ulaşması şarttır.
• Ek bilgi: Havalandırması olmayan galeriye giriş kesinlikle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önemini belirtin.
• Gerçek örnek: Sensör verileri ile erken uyarı sistemi.
• İnteraktif soru: Gaz ölçüm cihazlarını kimler kullanıyor?
• Kritik nokta: Kayıt tutulması yasal bir zorunluluktur.
• Ek bilgi: Eğitimler, çalışanların güvenlik kültürünü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 planının ocak güvenliğinin kalbi olduğunu vurgulayın.
• Gerçek örnek: Planın güncel olmamasının neden olabileceği hava akışı problemlerini anlatın.
• İnteraktif soru: Çalıştığınız bölgede havalandırma planını nerede görebilirsiniz?
• Kritik nokta: Planın sadece kağıt üzerinde değil, sahada da uygulanabilir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yönlendirme yapılarının ocak içindeki hayati rolünü açıklayın.
• Gerçek örnek: Yanlış yönlendirme sonucu oluşan gaz birikimi vakalarından bahsedin.
• İnteraktif soru: Hava kapılarının veya perdelerin zarar gördüğünü fark ettiğinizde ne yapmalısınız?
• Kritik nokta: Temiz ve kirli hava ayrımının korunması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Kısa devrenin havalandırma verimliliğini nasıl düşürdüğünü açıklayın.
• Gerçek örnek: Hava kaçaklarının olduğu bölgelerdeki oksijen seviyesi düşüşünü anlatın.
• İnteraktif soru: Kısa devre riski taşıyan noktaları nasıl tanımlarsınız?
• Kritik nokta: İzolasyonun maden ekonomisi açısından da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kapılarının ocak güvenliğindeki stratejik yerini vurgulayın.
• Gerçek örnek: Kapıların açık bırakılmasının yarattığı hava dengesizliği durumlarını paylaşın.
• İnteraktif soru: Kapıların otomatik kapanma mekanizmalarının arızalı olduğunu görürseniz ne yaparsınız?
• Kritik nokta: Kapı disiplininin bir ekip sorumluluğu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ihmalinin sistem üzerindeki kümülatif etkisini açıklayın.
• Gerçek örnek: Bakım kayıtlarının denetimlerdeki önemine değinin.
• İnteraktif soru: Kendi çalışma alanınızdaki havalandırma yapılarında gördüğünüz en yaygın sorun nedir?
• Kritik nokta: Kayıt tutmanın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Madenlerde havalandırmanın bir lüks değil, yaşam destek ünitesi olduğunu vurgulayın.
• Gerçek örnek: Yetersiz havalandırmanın uzun vadeli sağlık etkilerinden bahsedin.
• İnteraktif soru: Çalıştığınız sahada havalandırma sisteminin en zayıf olduğu yer neresi?
• Kritik nokta: Mevzuatın belirlediği temiz hava akış hızının önemi.
• Ek bilgi: Maden İşyerlerinde İSG Yönetmeliği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fiziksel ve kimyasal özelliklerini kısaca açıklayın.
• Gerçek örnek: Metan patlaması sonrası oluşan etkileri özetleyin.
• İnteraktif soru: Gazın kokusunu veya rengini her zaman fark edebilir miyiz?
• Kritik nokta: CO gazının kanda oksijen taşıma kapasitesini nasıl engellediğini anlatın.
• Ek bilgi: 6331 sayılı İş Sağlığı ve Güvenliği Kanunu çerçevesinde risklerin tanımlanması.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Giriş-çıkış prosedürlerinin hayati önemini vurgulayın. Nöbetçi personelinin dikkatli olmaması durumunda acil durumlarda kurtarma ekiplerinin yanlış bilgi alabileceğini belirtin. Gerçek bir vardiya değişim prosedürü örneği üzerinden tartışma başlatın.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Sınır değerlerin neden sabit değil, duruma göre değiştiğini açıklayın.
• Gerçek örnek: Eşik değerin üzerine çıkıldığında otomatik durdurma sistemleri.
• İnteraktif soru: Sınır değerleri aşan bir durumda ilk yapılması gereken nedir?
• Kritik nokta: Mevzuatın belirlediği teknik limitlere uyumun hukuki sorumluluğu.
• Ek bilgi: Maden İşyerlerinde İSG Yönetmeliği'ndeki ilgili tablo referansları.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doğruluğu için cihaz kalibrasyonunun önemini vurgulayın.
• Gerçek örnek: Hatalı kalibre edilmiş bir cihazın neden olduğu riskler.
• İnteraktif soru: Taşınabilir dedektörlerinizi en son ne zaman kalibre ettiniz?
• Kritik nokta: Ex-proof cihazların maden güvenliğindeki hayati rolü.
• Ek bilgi: İlgili İSG mevzuatı gereği periyodik bakım zorunlulukları.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bir bürokratik işlem olmadığını, yasal bir güvence olduğunu anlatın.
• Gerçek örnek: Bir kaza sonrası kayıtların incelenme süreci.
• İnteraktif soru: Ölçüm kayıtlarınızın şeffaflığı konusunda ne düşünüyorsunuz?
• Kritik nokta: Dijital kayıtların manipüle edilemez olması gerekliliği.
• Ek bilgi: İlgili İSG mevzuatı kapsamında dokümantasyon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Yetersiz havalandırmanın ilk belirtilerini tanımak hayati önem taşır.
• Gerçek örnek: Havalandırmanın durduğu bir senaryoda alevin nasıl davrandığını anlatın.
• İnteraktif soru: Çalışırken nefes darlığı hissettiğinizde ilk tepkiniz ne olmalı?
• Kritik nokta: Panik yapmadan sistemli müdahale.
• Ek bilgi: Fanların uzaktan izleme sistemleri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 gazlarının tehlikeli birikim mekanizmalarını açıklayın.
• Gerçek örnek: Metan birikiminin olduğu bir bölgede yapılan ölçümün önemi.
• İnteraktif soru: Gaz dedektörünüzün alarm verdiğini duyduğunuzda ne yaparsınız?
• Kritik nokta: Cihazların kalibrasyonunun doğruluğu.
• Ek bilgi: Gaz türlerine göre sınır değerleri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 sistemlerinin haberleşme ağındaki merkezi rolünü belirtin.
• Gerçek örnek: Bir alarm sistemi arızasında yedek haberleşmenin nasıl kullanıldığı.
• İnteraktif soru: Çalıştığınız bölgede alarm sisteminin yerini biliyor musunuz?
• Kritik nokta: Sesli ve görsel uyarıların netliği.
• Ek bilgi: Haberleşme protokolleri.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önemini ve kaçış yollarının işaretlenmesini anlatın.
• Gerçek örnek: Bir acil durum tatbikatındaki tahliye süreci.
• İnteraktif soru: En yakın acil kaçış yolunu biliyor musunuz?
• Kritik nokta: Oksijenli ferdi kurtarıcının her an erişilebilir olması (filtre maske boğucu/CO'lu ortamda yetersizdir).
• Ek bilgi: Kurtarma odalarının özellikleri.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ve onarımın sistemin sürekliliği için şart olduğunu vurgulayın.
• Gerçek örnek: Düzenli bakım ile önlenen bir fan arızası.
• İnteraktif soru: Havalandırma kanallarında gördüğünüz bir sızıntıyı kime bildirirsiniz?
• Kritik nokta: Onarım sırasında alınan iş güvenliği önlemleri.
• Ek bilgi: Kayıt tutmanın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Çıkmaz galerilerin madenlerdeki en riskli bölgelerden biri olduğunu vurgulayın.
• Gerçek örnek: Havalandırma kanalı kopması sonucu oluşan gaz birikimi vakalarını hatırlatın.
• Kritik nokta: Sızdırmazlığın hayati önemini belirtin.
• Ek bilgi: Yönetmelik gereği hava hızı değerlerini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Yardımcı fanların sistemin akciğerleri olduğunu ifade edin.
• Kritik nokta: Fanların temiz ve kirli havayı karıştırmaması gerektiğini vurgulayın.
• İnteraktif soru: Fan arızasında ilk müdahale ne olmalıdır?
• Ek bilgi: Bakım kayıtlarının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Sayım sistemlerinin neden sadece giriş kapısıyla sınırlı kalmaması gerektiğini anlatın. Yer altındaki farklı bölgelerde sayım yapılmasının önemini vurgulayın. Sayım sırasında tespit edilen eksikliklerin yasal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ölçümünün bir tercih değil, yasal zorunluluk olduğunu hatırlatın.
• Kritik nokta: Sensör kalibrasyonunun doğruluğu hayati önem taşır.
• Gerçek örnek: Yanlış kalibrasyon nedeniyle yaşanan hatalı ölçüm vakaları.
• Ek bilgi: Kayıtların saklanması denetimlerde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disiplinli uygulanması gerektiğini vurgulayın.
• Kritik nokta: İzin belgesi olmadan hiçbir girişin yapılmaması gerektiğini belirtin.
• İnteraktif soru: İzin belgesinde hangi bilgiler mutlaka bulunmalıdır?
• Ek bilgi: 6331 sayılı kanun çerçevesinde sorumluluğun işverende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içerideki ekibin hayat sigortası olduğunu vurgulayın.
• Kritik nokta: Gözcünün asla içeri girmemesi gerektiğini, sadece dışarıdan koordine etmesi gerektiğini belirtin.
• İnteraktif soru: Gözcüde bulunması gereken temel yetkinlikler nelerdir?
• Ek bilgi: İletişim ekipmanlarının test edilmesi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Kaya mekaniğinin sadece bir teori değil, maden güvenliğinin temeli olduğunu vurgulayın.
• Gerçek örnek: Jeolojik bir kırığın tahkimat üzerindeki etkisinden bahsedin.
• İnteraktif soru: Çalıştığınız sahada kaya yapısında gözlemlediğiniz en belirgin değişim nedir?
• Kritik nokta: Tahkimat planının statik bir belge olmadığını, saha verileriyle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Gerilmenin bir sıvı gibi hareket ettiğini, kazı boşluğu açıldığında oraya doğru aktığını hayal etmelerini söyleyin.
• Gerçek örnek: Yüksek gerilme altındaki galerilerde meydana gelen çatlamalardan bahsedin.
• İnteraktif soru: Kazı yüzeyinde 'çıtırtı' sesi duydunuz mu? Bu gerilmenin bir işaretidir.
• Kritik nokta: Kazı hızının kaya kütlesinin gerilme adaptasyon süresinden hızlı olmaması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kayaç aynı davranmaz, sınıflandırma bu yüzden kritiktir.
• Gerçek örnek: Fay hattına yaklaşıldığında kaya sınıfının nasıl düştüğünü anlatın.
• İnteraktif soru: Kendi çalışma alanınızda sert ve yumuşak kayaçları ayırt edebiliyor musunuz?
• Kritik nokta: Zemin değişiminin sadece jeologların değil, tüm çalışanların gözlemiyle fark edilebileceğini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Tahkimatın bir 'kalkan' olduğunu, ancak doğru montajla çalıştığını belirtin.
• Gerçek örnek: Eksik sıkılmış bir kaya bulonunun işlevsizliği.
• İnteraktif soru: Tahkimat malzemelerinin depolanması ve kalite kontrolü hakkında bilginiz var mı?
• Kritik nokta: Püskürtme betonun sadece bir kaplama değil, yapısal bir destek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 cihazlarını madenin 'sinir sistemi' olarak tanımlayın.
• Gerçek örnek: Bir cihazın kaydettiği ani hareketin faciayı önlediği bir durum.
• İnteraktif soru: Galerilerdeki çatlaklarda ilerleme olup olmadığını nasıl anlarsınız?
• Kritik nokta: İzleme verilerinin sadece kayıt için olmadığını, acil müdahale için bir sinyal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Tahkimatın maden güvenliğindeki temel rolünü açıklayın.
• Gerçek örnek: Farklı jeolojik yapıların hangi tahkimat türünü gerektirdiğine dair genel örnekler verin.
• Kritik nokta: Püskürtme betonun kaya ile bütünleşme prensibini vurgulayın.
• Ek bilgi: Yönetmelik gereği planlamanın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transferi kavramını açıklayın.
• Kritik nokta: Güvenlik katsayısının neden kritik olduğunu vurgulayın.
• İnteraktif soru: Yük hesaplamalarında hata payı bırakılmasının önemi nedir?
• Ek bilgi: Risk analizinin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0.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5.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image" Target="../media/image-304-1.png"/><Relationship Id="rId2" Type="http://schemas.openxmlformats.org/officeDocument/2006/relationships/image" Target="../media/image-304-2.png"/><Relationship Id="rId3" Type="http://schemas.openxmlformats.org/officeDocument/2006/relationships/slideLayout" Target="../slideLayouts/slideLayout1.xml"/><Relationship Id="rId4" Type="http://schemas.openxmlformats.org/officeDocument/2006/relationships/notesSlide" Target="../notesSlides/notesSlide30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Maden Sektörü</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Marka ve Jeton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Marka veya jeton sistemi, maden işletmelerinde kişiye özel tanımlanmış fiziksel araçlar ile personelin yeraltındaki varlığının doğrulanmasını sağlayan geleneksel ancak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giriş yaparken kendi adına kayıtlı olan markayı veya jetonu ilgili panoya asmalı veya okutmalı, çıkışta ise bu işlemi tersine çevirerek sistemden düşmelidir.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yeraltında mahsur kalan veya ocakta unutulan personelin tespit edilmesinde hızlı bir görsel referans noktası oluşturur; sistemin eksiksiz işletilmesi hayati önemdedir.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Marka veya jetonların kaybedilmesi veya başkası tarafından kullanılması kesinlikle yasak olup, bu tür durumlar disiplin suçu ve güvenlik ihlali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Tahkimat Uygulama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Tahkimat uygulaması, belirlenen tahkimat planına uygun olarak, yüzeye en yakın güvenli noktadan başlayarak ve ilerleme yönünde titizlikle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Püskürtme beton uygulanırken, yüzeyin temizlenmesi ve betonun homojen yayılması, yapışma mukavemetini artırarak sistemin başarısını ve dayanımını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veya beton desteklerin montajında, elemanlar arasında boşluk kalmamalı ve kaya ile temas tam olarak sağlanarak boşluklar doldurulmalıdır.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çalışanların tahkim edilmemiş alana girmesi kesinlikle yasak olup, bu süreçte toplu koruma tedbirleri her zaman öncelikli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Tahkimat Kontrolü ve Güvenlik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Tahkimat sistemlerinin başarısı, düzenli yapılan kontrol ve izleme çalışmalarıyla ölçülür ve sonuçlar mutlaka yazılı kayıt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tahkimatın durumu uzman personel tarafından periyodik olarak gözlemlenmeli ve deformasyonlar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 sırasında, destek elemanlarının eğilme, burkulma veya beton yüzeyinde oluşan çatlaklar gibi belirtiler dikkatle incelenerek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her türlü olumsuzluk, derhal tahkimatın güçlendirilmesi veya ilgili alanın tahliyesi ile sonuçlanarak risk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Tahkimat Bakım ve İyileştirme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Tahkimatın ömrünü uzatmak ve güvenliği sürdürülebilir kılmak amacıyla düzenli bakım faaliyetlerinin yürütülmesi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sürecinde, çevresel faktörler nedeniyle korozyona uğrayan çelik destekler değiştirilmeli veya koruyucu kaplamalarla paslanmaya karşı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Ahşap tahkimatlar, çürüme belirtilerine karşı kontrol edilerek gerekli durumlarda destekleyici ilave elemanlarla güçlendirme işlemleri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Maden İşyerlerinde İş Sağlığı ve Güvenliği Yönetmeliği gereğince yetkili kişilerce yürütülmeli ve tüm işlemler kayıt defterine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Tavan ve Yan Duvar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galerilerinde tavan ve yan duvarlar, Maden İşyerlerinde İş Sağlığı ve Güvenliği Yönetmeliği gereği süreksizlikler, çatlaklar ve tabakalaşmalar açısından düzenli olarak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Gevşeme tespiti için jeolojik yapı takibi kritik öneme sahiptir; kayaç yapısındaki değişimler ve süreksizlik düzlemleri, iksa uygulaması öncesinde detaylı bir analizden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durumu analizi yapılırken, kaya kütlesinin jeomekanik özellikleri göz önünde bulundurulmalı ve tespit edilen her türlü çatlak ilerlemesi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vardiya başında ve çalışma süresince belirli aralıklarla görevli uzman personel tarafından yapılarak, tavanın stabilitesi sürekli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Sesle Kontrol Yöntemi (Sounding)</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Sesle kontrol (sounding), Maden İşyerlerinde İş Sağlığı ve Güvenliği Yönetmeliği uyarınca tavanın sağlamlığını anlamak için kullanılan en eski ve güvenilir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çekiç veya metal çubuklarla tavan yüzeyine vurulduğunda çıkan ses analiz edilmelidir; tok ses, kaya kütlesinin sağlam olduğunu, mat veya boş ses ise gevşek olduğunu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Sesle kontrol işlemi sırasında personelin kendi güvenliğini sağlamak için mutlaka sağlam bir iksa altında veya güvenli bir bölgede durması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profesyonel tecrübe ile birleştirilmeli ve şüpheli duyulan her türlü bölge, sağlamlaştırılana kadar çalışma alanı dışında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Göçük Öncesi Erken Uyarı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risklerin önceden tespiti esastır; kayaçlardaki çatırdama sesleri göçük öncesi en önemli uyarıcıdır.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elemanlarında gözlemlenen deformasyonlar, eğilmeler veya kırılmalar, tavan yükünün arttığının ve iksanın kapasitesini zorladığının doğrudan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sistemleri ve dijital izleme cihazları, kaya kütlesindeki mikro hareketleri tespit ederek personelin güvenli bölgeye tahliyesine olanak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anormal ses veya yapısal bozulma fark edildiğinde, çalışma derhal durdurulmalı ve acil tahliye planı devreye alınarak bölge güvenlik şeridi ile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İksa Uygulamaları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Yönetmeliği'ne uygun olarak, tavanın desteklenmesi için ahşap, çelik veya püskürtme beton gibi uygun iksa tipleri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elemanlarının montajı, tavanla tam temas sağlayacak şekilde yapılmalı ve boşluklar mutlaka uygun dolgu malzemeleri ile kapatılarak yük dağılımı dengelenmelidir.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iksa tipinin, galerinin jeolojik yapısına ve maruz kalacağı basınca uygunluğu, yetkili mühendisler tarafından onaylanmış projeler dahilinde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uygulamaları, tavan ve yan duvarların stabilitesini korumak için sürekli bakım gerektirir; hasar gören iksa elemanları derhal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Gözlem ve Çalışan Katılımı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çalışma alanında sürekli gözlem yapılması ve risk değerlendirmesinin güncelliği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değişimlerinde yapılan tavan kontrolleri, önceki vardiyada meydana gelen değişimlerin tespiti için hayati önem taşır ve sonuçlar vardiya defterine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alanlarındaki riskleri gözlemlemesi ve olumsuzlukları derhal amirlerine bildirmesi, güvenlik kültürünün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sadece uzmanların değil, tüm çalışanların ortak sorumluluğudur; her çalışan, iksa veya tavan yapısında gördüğü en küçük değişikliği rapor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Göçük Riski Değerlendirme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riski değerlendirmesi, Maden İşyerlerinde İş Sağlığı ve Güvenliği Yönetmeliği gereğince jeolojik yapı ve tahkimatın sürekli izlenmesiyle başlar. İşveren, her vardiya öncesi tavan ve yan duvarların stabilitesini kontrol ettirmekle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bölgelerin haritalanması, risk değerlendirme ekibi tarafından yapılır ve bu bölgelerdeki çalışma şartları özel önlemlerle belirlenir. Yeraltı madenlerinde kayaç yapısının değiştiği bölgeler, göçük riskinin en yüksek olduğu alanlar olarak sınıflandırılmalıdır.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yapılırken geçmiş kazalar, kayaç basıncı verileri ve mevcut tahkimat sisteminin durumu dikkate alınmalıdır. Değerlendirme sonuçları, işçilerin göçük riskine karşı alacağı önlemleri belirleyen temel çalışma talimatlarını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risk değerlendirme sürecine katılımı, sahadaki pratik deneyimlerin teknik verilerle birleştirilmesini sağlar. Bu katılım, 6331 sayılı İş Sağlığı ve Güvenliği Kanunu kapsamında çalışanın görüşünün alınması zorunluluğunu da karşılar.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Uyarı: Çatlaklar, Sesler ve Toz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veya yan duvarlarda meydana gelen çatlaklar, kayaç üzerindeki basıncın arttığının en somut görsel göstergesidir; bu çatlakların genişliği ve uzama hızı dikkatle gözlemlenmelidir. Çatlakların içerisinden dökülen toz veya ufak taş parçaları, yapının dengesinin bozulmaya başladığına dair acil uyarı sinyalleridir.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Kayaçların birbirine sürtünmesi sonucu oluşan çıtırtı veya patlama sesleri, yerin altında hareketliliğin başladığını gösteren kritik işitsel işaretlerdir. Bu sesler duyulduğunda çalışma derhal durdurulmalı ve bölgedeki tüm personel güvenli alana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birikimindeki ani artışlar, tavanın esnediğini veya tahkimatın yük altında olduğunu gösterebilir. Maden İşyerlerinde İş Sağlığı ve Güvenliği Yönetmeliği uyarınca, bu tür olağan dışı fiziksel değişimler rapor edilmeli ve gerekli destek çalışmaları tamamlanmadan bölgeye giriş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İşçilerin kendi çalışma alanlarındaki değişimleri fark etmesi, teknik ölçüm cihazlarından daha hızlı bir erken uyarı sağlayabilir. Bu nedenle, çalışanlara bu işaretleri tanıyan temel gözlem eğitimi verilmesi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Geri Çağırma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bir durumda, yeraltındaki tüm personelin tahliyesi veya güvenli bölgelere geçişi için hızlı ve etkin bir geri çağırma prosedürü uygulanması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çağırma sistemi; sesli ikazlar, ışıklı işaretler ve telsiz haberleşmesi gibi yedekli iletişim yolları kullanılarak tüm üretim bölgelerine aynı anda ulaştırılmalıdır.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her nezaretçi, kendi sorumluluk bölgesindeki personeli sayarak eksiksiz bir şekilde güvenli bölgeye veya yeryüzüne ulaşılmasını sağlamakla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kapsamında, geri çağırma sonrasında toplanma alanlarında yapılan sayım, giriş-çıkış kayıtları ile karşılaştırılarak herhangi bir eksik olup olmadığı saniyeler içinde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Sistemleri ve Teknolojik Takip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Ekstansometreler ve basınç sensörleri, insan gözünün fark edemeyeceği kadar küçük kayaç hareketlerini ölçerek dijital veriye dönüştürür. Bu cihazlar, tavan hareketlerini milimetrik düzeyde izleyerek göçük riskine karşı erken uyarı sistemlerinin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veri toplama sistemleri, sahadaki sensörlerden gelen bilgileri yer üstündeki kontrol merkezine anlık olarak iletir. Bu sistemler, 6331 sayılı İş Sağlığı ve Güvenliği Kanunu kapsamında işverenin teknolojik imkanlarla güvenliği sağlama yükümlülüğünü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 verilerinde belirlenen kritik eşik değerler aşıldığında, sistem otomatik olarak alarm vererek sahada bulunan personeli uyarır. Bu teknolojik uyarılar, müdahale süresini kısaltarak göçük altında kalma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cihazlarının periyodik kalibrasyonu ve bakımı, sistemin güvenilirliği açısından zorunludur. Yanlış veri üreten bir cihaz, sahte güven veya gereksiz panik oluşturabileceği için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Eşiği ve Acil Durum Parametreleri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eşiği, kayaç hareketinin geri dönüşümsüz hale geldiği noktayı temsil eder ve bu değer aşıldığında bölge derhal terk edilmelidir. Tahliye kararı, Maden İşyerlerinde İş Sağlığı ve Güvenliği Yönetmeliği gereği yetkili teknik personel tarafından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planlarında, her çalışma alanı için ayrı bir tahliye güzergahı ve güvenli toplanma alanı tanımlanmıştır. Bu güzergahlar, göçük riskine karşı korunmuş ve işaretlenmiş olmalı, her vardiya değişiminde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kararı verildiğinde, hiçbir ekipman veya malzeme kurtarılmaya çalışılmamalı, sadece can güvenliğine odaklanılmalıdır. Göçük riski altındaki bir alanda saniyeler hayati öneme sahiptir; bu nedenle tahliye prosedürleri ezberlenmiş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tatbikatları, tüm personelin acil durum anında nasıl hareket edeceğini öğrenmesi için düzenli olarak yapılmalıdır. Tatbikatlarda belirlenen sürelerin altında tahliye gerçekleştirmek, gerçek bir kaza anında hayatta kalma şansını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Göçük Önleme ve Müdahale Aksiyonları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riski tespit edildiğinde alınacak ilk aksiyon, bölgenin emniyete alınması ve girişlerin fiziki olarak kapatılmasıdır. Tahkimat eksiklikleri tespit edilirse, destek yapıları güçlendirilmeden hiçbir çalışma faaliyetine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Maden İşyerlerinde İş Sağlığı ve Güvenliği Yönetmeliği kapsamında, göçük riski olan bölgelerde uzaktan kumandalı sistemler veya otomatik destekleme üniteleri kullanmalıdır. Bu yöntemler, insan maruziyetini azaltarak kaza riskini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göçük durumunda, kurtarma ekiplerinin bölgeye hızlı erişimi için haberleşme ağları sürekli açık tutulmalıdır. Kurtarma çalışmaları, 6331 sayılı Kanun ve ilgili mevzuat çerçevesinde profesyonel ekiplerce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sonrası yapılan analizler, kazanın kök nedenlerini ortaya çıkararak gelecekteki benzer risklerin önlenmesini sağlar. Bu analizler, tüm çalışanlarla paylaşılmalı ve güvenlik önlemleri sürekli olarak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Mesafe ve Kaçış Yolu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çalışma alanlarının tasarımı, çalışanların güvenli hareketini sağlayacak şekilde planlanmalıdır. Maden İşyerlerinde İSG Yönetmeliği uyarınca, galeri genişlikleri kullanılan iş makinesi boyutlarına göre belirlenmeli ve yaya yolları ile araç yolları birbirinden fiziksel engellerle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planlanması, acil durumlarda en yakın güvenli bölgeye ulaşımı sağlayacak şekilde tasarlanmalıdır. Bu yolların eğimi, genişliği ve yüzey yapısı, çalışanların hızlı tahliyesini kolaylaştıracak ergonomik standartlarda olmalı ve herhangi bir engelle karşılaşılmayacak şekilde sürekli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mesafe planlamasında, tavan ve yan duvarlardan gelebilecek göçük riskleri göz önünde bulundurulmalıdır. Çalışma yüzü ile destekleme elemanları arasındaki mesafe, kaya mekaniği analizlerine dayanarak belirlenmeli ve bu mesafe hiçbir koşulda yasal sınırların dışına çıkarılmamalıdır.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havalandırma akış yönü ve acil durum toplanma alanlarının konumu dikkate alınmalıdır. Kaçış yolları, dumanın veya zararlı gazların birikmeyeceği şekilde yerleştirilmeli ve bu yolların haritaları tüm çalışanların kolayca görebileceği noktalarda güncel olarak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Desteklenmemiş Alanlarda Tehlike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Desteklenmemiş alanlar, maden ocaklarında en yüksek kaza riskini barındıran bölgelerdir ve bu alanlara girişler kesinlikle yasaklanmalıdır. Maden İşyerlerinde İSG Yönetmeliği gereğince, tavan ve yan duvar desteği tamamlanmamış hiçbir alanda çalışma yapılmasına izin verilmemeli ve bu bölgeler fiziksel bariyerlerle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Tahkimat elemanlarının yerleştirilmediği veya yetersiz olduğu tespit edilen alanlarda, işlem tamamlanana kadar girişleri engelleyen uyarı levhaları ve şeritler kullanılmalıdır. Bu alanların çevresinde çalışanların yanlışlıkla girmesini önleyecek ikaz mekanizmaları, yeterli aydınlatma ile desteklenerek görünür kılınmalıdır.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Tahkimatın zamanında yapılmaması, tavan çökmesi veya kaya düşmesi gibi ölümcül riskleri doğrudan artırmaktadır. Sorumlu maden mühendisleri, destekleme planına uygun şekilde alanın güvenliğini sağlamalı ve çalışma alanının her aşamasında stabilitenin korunup korunmadığını sürekli kontrol altında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Desteklenmemiş alanlara zorunlu giriş yapılması gereken durumlarda, sadece gerekli yetkinliğe sahip ve özel koruyucu ekipman kullanan personel görevlendirilmelidir. Bu istisnai durumlarda, çalışma alanı sürekli izlenmeli ve bir gözetmen eşliğinde güvenlik önlemleri en üst düzeyde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Sınırı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her çalışma alanına erişim, işin türüne ve tehlike sınıfına göre sınırlandırılmalıdır. Maden İşyerlerinde İSG Yönetmeliği uyarınca, girişlerin kontrollü yapılması ve yetkisiz kişilerin tehlikeli bölgelere girmesini önlemek için giriş-çıkış takip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sınırlarının belirlenmesinde, patlayıcı madde kullanımı, mekanize kazı veya yüksek gerilim hatları gibi risk faktörleri esas alınmalıdır. Bu bölgelere sadece eğitimli ve yetkilendirilmiş personel giriş yapabilir, diğer çalışanların bu alanlara yaklaşması kesinlikle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süreci, çalışanın o alanda çalışabilmesi için gerekli olan İSG eğitimlerini alıp almadığını ve sağlık uygunluğunu belgeleyen bir sistemle yürütülmelidir. Giriş noktalarında yer alan personel kartı okuma veya isim listesi takibi, acil durumlarda içerideki personel sayısını tespit etmek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sınırlarını belirleyen bariyerlerin veya uyarı sistemlerinin bozulması durumunda, derhal bakım çalışması başlatılmalı ve alanın güvenliği manuel gözetimle sağlanmalıdır. Güvenlikten sorumlu birimler, erişim izinlerini düzenli olarak denetlemeli ve kurallara uymayan personel hakkında gerekli disiplin süreçlerini işletmelidir.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 ve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kaçış yolları, çalışanların en kısa sürede güvenli bölgeye ulaşmasını sağlayacak şekilde tasarlanmalıdır. Maden İşyerlerinde İSG Yönetmeliği gereğince, bu yolların yerleşimi, maden ocağının yapısına uygun olarak düzenli aralıklarla revize edilmeli ve tüm çalışanlara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üzerinde bulunan tüm kapılar, havalandırma perdeleri ve engeller, tahliye sırasında kolayca açılabilir veya geçilebilir durumda olmalıdır. Bu yolların temizliği, aydınlatması ve işaretlenmesi, acil durum ekipleri tarafından periyodik olarak kontrol edilmeli ve aksaklıklar hemen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prosedürleri, maden ocağının her vardiyasında görevli olan tüm personele tatbikatlarla öğretilmelidir. Tatbikatlar sırasında en uzak çalışma noktasından toplanma alanına ulaşım süresi ölçülmeli ve bu sürenin yasal limitler içerisinde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acil durumlarda kullanılabilirliğini artırmak için bağımsız aydınlatma ve haberleşme sistemleri kurulmalıdır. Elektrik kesintisi durumunda dahi çalışanların yollarını bulabilmeleri için, fosforlu işaretler veya bataryalı aydınlatma sistemleri kaçış güzergahı boyunca stratejik noktalara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Görsel İkazlar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kullanılan tüm güvenlik işaretleri, Sağlık ve Güvenlik İşaretleri Yönetmeliği hükümlerine uygun olmalıdır. Bu işaretler, çalışanların tehlikeli durumları fark etmesini sağlamak ve doğru davranış biçimlerini hatırlatmak amacıyla, kritik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renkleri, şekilleri ve anlamları, uluslararası standartlarla uyumlu olmalı ve maden çalışanlarına düzenli eğitimlerle öğretilmelidir. Yasaklayıcı, uyarıcı ve bilgilendirici işaretlerin, ortamın tozlu veya karanlık koşullarında dahi okunabilir olması için gerekli temizlik ve aydınlatma bakımları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 gösteren yön levhaları, acil durum çıkışlarına kadar kesintisiz bir rota sunmalıdır. Bu işaretlerin yerleri, maden ocağındaki değişikliklere göre güncellenmeli ve çalışanların kafasında hiçbir soru işareti bırakmayacak şekilde net bir hiyerarşide dizilmelidir.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sadece duvarda asılı kalması yeterli değildir; bunların anlamı ve önemi konusunda çalışanların farkındalığı artırılmalıdır. Yanlış işaretleme veya yanıltıcı levhalar, acil durumlarda yanlış yöne yönelmeye ve daha büyük kazalara neden olabileceği için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Göçük Sonrası Arama ve Kurtarma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sonrası arama-kurtarma faaliyetleri, Maden İşyerlerinde İş Sağlığı ve Güvenliği Yönetmeliği gereği acil durum planlarına uygun olarak başlatılmalıdır. İlk aşamada kazazedelerin yerini tespit etmek için yaşam belirtisi taraması yapılmalı ve arama ekipleri profesyonel cihazlarla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operasyonunda öncelik, hava akışının sürekliliğini sağlamak ve göçük altındaki çalışanlara temiz hava ulaştırmaktır. Havalandırma sistemlerinin durumu kontrol edilerek, gaz birikmesi riski varsa gerekli ölçümler yapılmalı ve ortam güvenli hale getirilmeden müdahaleye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Arama çalışmaları esnasında mekanik veya manuel kazı yöntemleri, tavan yapısının stabilitesine zarar vermeyecek şekilde planlanmalıdır. İlerleme hızı, kurtarma ekibinin güvenliği ve göçük bölgesinin tahkimat ihtiyacı göz önünde bulundurularak dikkatle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süreci boyunca tüm faaliyetler, acil durum sorumlusunun koordinasyonunda ve yasal mevzuat sınırları içerisinde yürütülmelidir. Müdahale süreci, kazazedelerin sağlık durumları ve ortamın risk seviyesine göre sürekli olarak güncellenen risk değerlendirmelerine dayanmalıdır.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Müdahale Teknikleri ve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bölgesine yapılan müdahalelerde, Maden İşyerlerinde İş Sağlığı ve Güvenliği Yönetmeliği uyarınca tahkimatın güçlendirilmesi kritik bir zorunluluktur. Müdahale ekibi, göçük alanına girmeden önce tavan ve yan duvarların stabilitesini sağlamak için geçici destek sistemleri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müdahale için her türlü kazı ve destek çalışması, uzman nezaretçiler eşliğinde gerçekleştirilmelidir. Çalışanlar, göçük bölgesindeki olası hareketlilikleri izlemek üzere gözlemciler görevlendirilmeli ve tehlike anında tahliye protokolleri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kullanılacak olan ekipmanlar, maden ortamındaki patlayıcı atmosfer ve zorlu çalışma şartlarına uygun sertifikasyona sahip olmalıdır. Elektrikli cihazlar ex-proof özellik taşımalı ve ekipmanların periyodik bakımları, operasyon öncesinde kontrol edilerek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planı, ortamdaki zehirli gazların anlık ölçüm sonuçlarına göre şekillendirilmelidir. Gaz değerlerinin sınır değerlerin üzerinde çıkması durumunda, müdahale derhal durdurulmalı ve ortam havalandırılması tamamlanana kadar operasyona ara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 yapılan tüm güvenlik kontrollerini, giriş-çıkış kayıtlarını ve sayım sonuçlarını yazılı veya dijital ortamda saklamak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kayıtlar, herhangi bir iş kazası veya denetim durumunda yasal delil niteliği taşımakta olup, en az 10 yıl süreyle arşivlenmesi mevzuat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tutulmasında hata yapılması, bilgilerin eksik veya yanlış girilmesi, işverenin gözetme borcunu yerine getirmediği anlamına gelerek hukuki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giriş-çıkış defterlerini düzenli olarak denetlemeli ve sistemin doğruluğunu teyit eden iç denetim raporlarını periyodik olarak hazırlamalıdır.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Göçük ve Stabilite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göçük riski, madenlerdeki arama-kurtarma süreçlerinde en büyük tehlikelerden biridir ve 6331 sayılı İş Sağlığı ve Güvenliği Kanunu kapsamında işverenin önleyici tedbir alma yükümlülüğü altındadır. Bölgeye müdahale eden ekipler, mevcut tahkimatın taşıma kapasitesini ve tavanın oturma ihtimalini sürekli denetlemelidir.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bölgesindeki jeolojik değişimler, sismik sensörler veya basit gözlem yöntemleriyle takip edilmelidir. Tavan yapısında meydana gelen çatlaklar, sesler veya destek direklerindeki baskı işaretleri, çalışmanın derhal durdurulması ve bölgenin terk edilmesi gerektiğini gösteren kritik sinyallerdir.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göçükleri önlemek amacıyla, kurtarma yolu boyunca kademeli tahkimat uygulamaları tercih edilmelidir. Müdahale alanı genişledikçe, destek yapılarının sürekliliği sağlanmalı ve kurtarma ekiplerinin çalışma alanı güvenli bir koridor içerisinde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risklerin yönetimi için maden işletmesindeki jeoloji uzmanları ile koordineli çalışılmalıdır. Kazı hattı üzerindeki kayaç yapısının direnci, kurtarma operasyonunun süresini ve yöntemini doğrudan etkilediğinden, teknik veriler her aşamada yeniden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Ekibinin Yetkinliği ve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Madenlerdeki kurtarma ekipleri, İşyerlerinde Acil Durumlar Hakkında Yönetmelik gereği özel eğitim almış ve gerekli sertifikalara sahip personelden oluşturulmalıdır. Ekip üyeleri, maden içi acil durumlara müdahale konusunda düzenli tatbikatlarla becerilerini güncel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ekip içerisinde görev dağılımı net bir şekilde belirlenmeli; her üyenin kendi uzmanlık alanına göre hareket etmesi sağlanmalıdır. Ekip lideri, operasyonun genel güvenliğinden ve yasal sorumlulukların yerine getirilmesinden birinci derecede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ekibinin fiziksel ve zihinsel dayanıklılığı, operasyonun başarısı için hayati öneme sahiptir. Uzun süreli çalışmalarda, ekiplerin dinlendirilmesi ve rotasyonel çalışma sistemine geçilmesi, yorgunluğa bağlı hata risklerini azaltmak için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 arasındaki iş birliği ve disiplin, acil durum yönetiminin temelini oluşturur. Her personel, kendi güvenliği kadar yanındaki çalışma arkadaşının güvenliğinden de sorumlu tutulmalı ve tüm müdahaleler, ortak bir iletişim protokolü çerçevesinde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İletişim ve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içi kurtarma çalışmalarında iletişim, operasyonun başarısı ve güvenliği için kritik bir unsurdur. Yeraltı haberleşme sistemleri, maden genelinde kesintisiz kapsama sağlayacak şekilde yedekli olarak kurulmalı ve her ekip üyesinin telsiz kullanımı konusunda eğitimli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protokolleri, acil durum senaryolarına göre önceden belirlenmiş kodlar ve kısa mesajlar içermelidir. Yer üstü ve yer altı ekipleri arasındaki koordinasyon, ana kumanda merkezinden yönetilmeli ve tüm kritik bilgiler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sistemlerinin arızalanması durumunda, alternatif haberleşme araçları ve yöntemleri devreye alınmalıdır. Müdahale ekibi, teknik iletişim araçlarına bağımlı kalmadan manuel iletişim yöntemlerini de bilmeli ve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bölgesindeki bilgilendirme akışı, sadece operasyonel ihtiyaçlara göre değil, aynı zamanda kazazedelerin psikolojik durumları da gözetilerek yapılmalıdır. İletişimin net, kısa ve anlaşılır olması, maden içerisindeki kaosun önlenmesi ve operasyonun sağlıklı yürütülmesi açısından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Maddelerin Sınıflandırılması ve Teknik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patlayıcı maddeler, duyarlılıklarına ve kimyasal yapılarına göre sınıflandırılmalı; her sınıfın depolama ve kullanım sıcaklığına uygun prosedürler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süreci, maddenin patlama hızı ve yanma karakteristiği göz önünde bulundurularak yapılmalı ve tüm maddeler orijinal ambalajlarında, etiketleri okunabilir durumda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kimyasal stabilitesi, depolama alanındaki nem ve ısı dengesi ile doğrudan ilişkili olduğundan, sınıflandırma verileri doğrultusunda uygun çevresel koşullar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sınıflandırılan veya etiketi bozulmuş hiçbir patlayıcı madde maden ocağına kabul edilmemeli, bu tür durumlar derhal teknik nezaretçi gözetiminde kayıt altına alınarak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Depolarının Tasarımı ve Ayrıştırma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patlayıcı madde depoları yerleşim alanlarından, ana galeri yollarından ve çalışma alanlarından belirlenen güvenlik mesafeleriyle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patlayıcı maddeler ile fünye gibi ateşleyici elemanlar, patlama riskini minimize etmek amacıyla fiziksel olarak birbirinden tamamen ayrı bölmelerde veya farklı depolarda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binalarının inşasında kullanılan malzemeler yanmaz ve darbelere dayanıklı olmalı; yıldırım düşmesi gibi dış etkilere karşı paratoner ve topraklama sistemleri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girişlerinde yetkisiz erişimi engellemek için çift kilit sistemi bulunmalı ve depo anahtarları yalnızca sorumlu patlayıcı madde uzmanı veya yetkilendirilmiş personel tarafından taşınmalıdır.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Kapasitesi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her deponun maksimum kapasitesi teknik raporlarla belirlenmeli ve bu sınır kesinlikle aşılmamalıdır; aşırı stoklanma patlama etkisini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içerisindeki sıcaklık ve nem değerleri, otomatik sensörlerle takip edilmeli ve belirlenen limitlerin dışına çıkıldığında alarm sistemleri devreye girerek uyarı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çevresinde yangın söndürme ekipmanları, acil durum çıkışları ve tahliye yolları her zaman açık tutulmalı; yangınla mücadele eğitimleri düzenli olarak tatbikatlarla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alanına girişlerde anti-statik kıyafet kullanımı zorunlu tutulmalı; kıvılcım çıkarabilecek metal aletler veya elektronik cihazlar kesinlikle içeri alınmamalıdır.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Madde Nakil Kuralları ve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patlayıcı maddelerin ocak içinde veya dışında nakliyesi, özel olarak tasarlanmış, kıvılcım çıkarmaz ve kilitli araçlarla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sırasında araçların hızı sınırlandırılmalı, güzergah üzerindeki diğer trafik akışları durdurulmalı ve patlayıcı taşıyan araçlar için önceden belirlenmiş acil durdurma noktaları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Araçlarda mutlaka patlayıcı madde taşıma ehliyetine sahip personel bulunmalı ve nakil boyunca hiçbir şekilde duraklama veya izinsiz mola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Nakliye esnasında herhangi bir kaza veya acil durum yaşanması halinde, önceden hazırlanan acil durum planı derhal devreye alınmalı ve ilgili birimlere bildirim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Envanter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depoya giren ve çıkan her bir gram patlayıcı madde, tarih ve miktar bilgisiyle birlikte özel kayıt defterine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envanter kontrolleri yapılarak, kayıtlardaki miktar ile depodaki mevcut stokun tutarlılığı sağlanmalı; oluşabilecek farklar derhal teknik nezaretçiye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defterleri ve dijital takip sistemleri, denetimlerde sunulmak üzere yasal süreler boyunca saklanmalı ve yetkili kurumlarca istendiğinde erişime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Kullanılmayan veya kullanım süresi dolan patlayıcı maddeler, kayıt altına alınarak imha süreçleri başlatılmalı ve bu imha işlemi tutanakla belgelendirilerek denetim dosyasına 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Elektronik ve Şok Tüplü Ateşleyici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ateşleyiciler, elektrik akımı ile çalışan köprü telinin ısınması prensibine dayanır; bu sistemlerde akım kontrolü ve devre sürekliliği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ateşleyiciler, yüksek hassasiyetli zamanlama sunarak titreşimi azaltır ve güvenliği artırır; bu sistemler özel dijital kontrol üniteleriyle yönetilir.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tüpü sistemleri, sinyali bir tüp içindeki reaktif toz aracılığıyla iletir; dış elektriksel etkilere karşı dirençli olduğu için güvenli bir alternatiftir.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kapsamında, patlayıcı madde türüne uygun ateşleyici seçimi ve kullanımı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Sistem Seçiminde Güvenlik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seçimi yapılırken kayacın sertliği, nem oranı ve ortamın patlayıcı gaz içerme durumu dikkate alınmalıdır; yanlış seçim patlamanın başarısız olmasına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ve titreşim kontrolü hedeflenen durumlarda elektronik sistemler, yüksek hız ve hassasiyet sağlar; bu sistemler güvenlik katsayısını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tüpü sistemleri, elektrikli sistemlerin riskli olduğu elektromanyetik alanlarda güvenli bir seçenek sunar; Maden İşyerlerinde İş Sağlığı ve Güvenliği Yönetmeliği standartlarına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seçilen sistem, ocak içindeki özel risk analizine uygun olarak onaylanmalı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Yeraltında Yönelim ve İşaretleme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 ocaklarında yön bulma sistemleri, Maden İşyerlerinde İş Sağlığı ve Güvenliği Yönetmeliği uyarınca, çalışanların yerlerini ve çıkış yollarını kolayca tespit edebilecekleri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sistemleri, tozlu ve nemli yeraltı ortamlarına dayanıklı, yansıtıcı özellikli ve uzun ömürlü malzemelerden üretilmelidir; standartlara uygun olmayan geçici işaretlemelerden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 her an kullanılabilir durumda tutulmalı ve bu yolların girişleri, engellenmemesi için sürekli gözetim altında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levhaları, kazı ilerlemesine paralel olarak güncellenmeli ve çalışanların acil durumlarda paniğe kapılmadan çıkışa ulaşmasını sağlayacak netlikte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Öncesi Test ve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ateşleme devreleri, her patlatma öncesinde bir ohmmetre ile süreklilik ve direnç testinden geçirilmeli; devredeki kaçaklar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tüpü sistemlerinde, tüplerin fiziksel bütünlüğü ve bağlantı aparatlarının doğruluğu gözle kontrol edilmelidir; herhangi bir zedelenme patlayıcı dizini aksatabilir.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işlemleri sırasında 6331 sayılı İş Sağlığı ve Güvenliği Kanunu uyarınca sadece yetkili personel bulunmalı ve güvenli mesafeden ölçüm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Başarısız test sonuçları veren devreler, derhal devre dışı bırakılmalı ve arıza giderilmeden patlatma işlemine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Grizulu Ocaklarda Ateşleme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Grizulu ocaklarda ateşleme sırasında ortaya çıkabilecek kıvılcımları engellemek için özel korumalı ekipmanlar kullanılmalı; grizu emniyetli patlayıcılar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ateşleme öncesinde ve sonrasında gaz konsantrasyonunu sınır değerlerin altında tutacak şekilde ayarlanmalı; ölçüm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grizu tehlikesi olan bölgelerde kıvılcım çıkmasını engelleyen özel kilit mekanizmaları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önlemleri, ocak içerisindeki metan gazı seviyesinin patlama riski oluşturmayacak düzeyde kalmasını sağlamak üzere kurgulanmalıdır.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Yetkisi ve Operasyonel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Ateşleme işlemleri, yalnızca mesleki yeterlilik belgesine ve ilgili kurumlardan alınmış ateşleyicilik belgesine sahip personeller tarafından gerçekleştirilebilir.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kullandığı ateşleme sisteminin teknik özelliklerine hâkim olmalı; periyodik olarak Maden İşyerlerinde İş Sağlığı ve Güvenliği Yönetmeliği kapsamında eğitim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Ateşleyici, patlatma sahasının güvenliğini sağlamak, girişleri kapatmak ve tüm personelin güvenli bölgeye tahliyesini onaylamakla doğrudan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yetkili ateşleyicilerin performansını ve ekipman uyumunu düzenli olarak denetlemeli, gerekli kayıtları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Delme ve Patlatma Planlamasında Güvenli Mesafe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patlatma yapılacak alanlarda güvenli mesafe hesaplamaları patlayıcı miktarına göre yapılmalıdır. Delme planı, kayacın fiziksel özelliklerine uygun olarak tasarlanmalı ve kontrolsüz uçuşan kaya parçalarının çevredeki personeli etkilememesi için gerekli koruma alanı belirlenmelidir. Patlatma sahası sınırları, olası riskler göz önünde bulundurularak teknik personelce belirlenmeli ve bu sınırların dışına çıkılması kesinlikle yasaklanmalıdır. Güvenli mesafe hesabı, patlayıcının türü ve miktarı ile coğrafi koşullar dikkate alınarak her patlatma öncesinde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Şarj Hesabı ve Miktar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 şarj miktarı, Maden İşyerlerinde İş Sağlığı ve Güvenliği Yönetmeliği hükümlerine uygun olarak, delik çapı ve derinliği ile orantılı hesaplanmalıdır. Aşırı şarj kullanımı, patlatma sırasında kontrolsüz titreşime ve kaya fırlamalarına neden olacağı için teknik parametreler dışına çıkılmamalıdır. Şarj işlemi sırasında sadece yetkili ve eğitimli ateşleyiciler görev almalı, patlayıcı maddelerin depolanması ve taşınması sırasında güvenlik protokolleri titizlikle uygulanmalıdır. Şarj sonrası boşlukların uygun sıkılama malzemesi ile kapatılması, patlayıcının enerjisinin verimli kullanılmasını sağlar ve çevresel riskleri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Kontrolü ve Sönümleme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kaynaklı yer titreşimlerinin çevredeki yapılara ve yerleşim alanlarına etkisini azaltmak için sönümleme teknikleri uygulanmalıdır. Çalışanların Titreşimle İlgili Risklerden Korunmalarına Dair Yönetmelik çerçevesinde, titreşim ölçümleri düzenli olarak yapılmalı ve sınır değerler aşılmamalıdır. Gecikmeli kapsül kullanımı, patlamanın enerjisini zamana yayarak sarsıntı şiddetini azaltan temel yöntemlerden biridir; bu sistemlerin doğru planlanması yapısal hasarların önlenmesi için kritiktir. Titreşim verileri, sismograf gibi ölçüm cihazları ile izlenmeli ve elde edilen bulgular bir sonraki patlatma planlamasında iyileştirici veri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Patlatma Sahasında Alan Boşaltma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öncesinde, Maden İşyerlerinde İş Sağlığı ve Güvenliği Yönetmeliği gereği patlatma sahası ve etrafındaki tüm giriş yolları tamamen boşaltılmalıdır. Sorumlu ateşleyici, görevli ekiplerle birlikte sahanın insan ve araç trafiğinden arındırıldığını bizzat kontrol etmeli ve teyit almalıdır. Güvenlik alanında kalan tüm çalışma noktaları, patlatma sonuna kadar kapatılmalı ve girişler bariyerlerle sınırlandırılmalıdır. Alanın boşaltılması sırasında telsiz veya görsel işaretlerle sürekli haberleşme sağlanmalı, saha güvenliği tamamen sağlandığında patlatma komutu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Patlatma Güvenliği: Uyarı Sistemleri ve İşaretler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doğrultusunda, patlatma sahasında görsel ve işitsel uyarı sistemleri etkin bir şekilde kullanılmalıdır. Patlatma öncesinde sirenler ile çalışanlara yeterli süre tanınmalı, patlatma anında ve sonrasında güvenli giriş anına kadar farklı ikaz sesleri verilmelidir. Uyarı işaretleri, herkesin anlayabileceği şekilde net ve görünür yerlere yerleştirilmeli, sahadaki tüm personel bu uyarıların anlamları konusunda periyodik olarak eğitilmelidir. Patlatma sonrası, saha güvenliğine ilişkin kontrol yapılmadan hiçbir personelin patlatma alanına girişine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Sökülmemiş Patlayıcıların Tespiti ve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sonrası yüzeyde veya yığın içinde sökülmemiş patlayıcı olup olmadığı, yetkili ateşleyici tarafından titizlikle kontrol edilmelidir; bu kontrol, patlatma alanına ilk giriş anında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Sökülmemiş patlayıcı tespit edildiğinde, alan derhal emniyet şeridi ile çevrilmeli ve çalışanların yaklaşması engellenmelidir; bu durum, Maden İşyerlerinde İş Sağlığı ve Güvenliği Yönetmeliği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 kalıntıları, hiçbir suretle mekanik kazıcılar veya yükleyiciler ile müdahale edilerek temizlenmemelidir; bu tür bir eylem, patlayıcının beklenmedik şekilde infilak etmesine yol açarak ciddi kazalara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sökülmemiş patlayıcının konumu ve durumu, ilgili teknik nezaretçiye derhal bildirilerek imha süreci için gerekli olan güvenlik önlemlerinin planlanması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Patlatma Sonrası Yeniden Yaklaşma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sonrası ortamda oluşan toz ve gazların dağılması için gerekli olan bekleme süresi, işletmenin havalandırma kapasitesine ve patlatma büyüklüğüne göre teknik nezaretçi tarafından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patlatma alanına giriş için belirlenen minimum süreler, yeraltı ve yerüstü maden işletmelerinde farklılık gösterebilir ve bu sürelerin altında giriş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sonrası yaklaşma süreleri, sadece dumanın dağılmasıyla değil, aynı zamanda sökülmemiş patlayıcı riski göz önünde bulundurularak belirlenmeli ve tüm çalışanlara eğitimler aracılığıyla net bir şekilde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bekleme süresi dolmadan hiçbir çalışanın patlatma alanına girmesine izin verilmemeli; bu sürenin ihlali, iş sağlığı ve güvenliği kurallarının ağır bir ihlali olarak kabul edilerek disiplin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Güzergahlarının Tasarımı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güzergahları, 6331 sayılı İş Sağlığı ve Güvenliği Kanunu kapsamında belirlenen risk değerlendirmesi sonuçlarına göre, en kısa ve güvenli yolu temsil edecek şekilde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 üzerindeki zemin, kayma veya takılma riskine karşı düzenli olarak temizlenmeli; su birikintileri veya gevşek malzeme yığıntıları gibi engeller derhal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genişliği, acil durumlarda eş zamanlı tahliyeye izin verecek kapasitede olmalı ve bu yollara malzeme depolama işlemi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 üzerinde bulunan havalandırma kapıları veya barajlar, kaçış sırasında kolayca açılabilecek mekanizmalarla donatılmalı ve bu ekipmanlar periyodik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İmha Yöntemleri ve Teknik Detaylar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Sökülmemiş patlayıcıların imhası, sadece bu konuda özel eğitim almış ve sertifikalandırılmış uzman ateşleyiciler tarafından, onaylı imha planına uygun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işlemi sırasında, patlayıcının türüne ve durumuna göre kapsül ile patlatma veya uygun bir karşıt patlayıcı kullanımı tercih edilmelidir; bu işlemler, 6331 sayılı İş Sağlığı ve Güvenliği Kanunu kapsamında risk değerlendirmesine dayandırılmalıdır.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sahasında, beklenmedik patlamalara karşı yeterli korunaklı sığınaklar veya koruyucu bariyerler oluşturulmalı, tüm personelin güvenli mesafede bulunması sağlanarak imha süreci uzaktan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sonrası alan, patlayıcı kalıntısı kalmadığından emin olunana kadar dikkatlice kontrol edilmeli ve alanın güvenli olduğu teknik nezaretçi tarafından onaylanmadan üretime devam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İmha Süreçlerinde Kayıt ve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Gerçekleştirilen her imha operasyonu, patlayıcı madde kullanım defterine detaylı bir şekilde kaydedilmeli; imha edilen patlayıcının cinsi, miktarı ve imha nedeni açıkça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imha edilen patlayıcı miktarları, stok kayıtları ile karşılaştırılarak envanter doğruluğu sağlanmalı ve olası kayıplar ilgili mercilere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sırasında karşılaşılan teknik sorunlar veya riskli durumlar, iş kazası raporu veya ramak kala bildirim formu ile kayıt altına alınarak, gelecekteki patlatmalar için ders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eksiksiz tutulması, hem yasal denetimlerde zorunlu bir gerekliliktir hem de işletmenin güvenlik performansını izlemek ve iyileştirmek için temel veriyi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Sorumluluk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 ile ilgili tüm işlemler, 6331 sayılı İş Sağlığı ve Güvenliği Kanunu çerçevesinde, görev ve yetkileri tanımlanmış teknik nezaretçi ve ateşleyicilerin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sökülmemiş patlayıcıların imhası için gerekli olan tüm ekipman, koruyucu donanım ve eğitimleri eksiksiz sağlamakla yükümlüdür; bu sorumluluk devredilemez bir yasal görevdir.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nezaretçi, patlatma sahasındaki tüm güvenlik önlemlerinin eksiksiz uygulanmasından ve imha süreçlerinin mevzuata uygun yönetilmesinden doğrudan sorumlu olan kilit kişidir.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çalışanlar, patlayıcı madde ile ilgili karşılaştıkları tehlikeli durumları derhal üstlerine bildirmekle yükümlüdür; güvenli çalışma ortamının sürekliliği için bu bildirim kültürü hayati bir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Patlatma Sonrası Havalandırma ve Duman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sonrası oluşan gaz ve tozların uzaklaştırılması için güçlü mekanik havalandırma sistemleri devreye alınmalıdır; Maden İşyerlerinde İş Sağlığı ve Güvenliği Yönetmeliği gereği ocak havası sürekli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kapasitesi, patlatma yapılan galeri veya tünel hacmi hesaplanarak belirlenmelidir; yetersiz havalandırma zehirli gazların birikmesine ve çalışanların hayati risk altına girmesine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patlatma yapılan bölgedeki tüm dumanı dışarı atacak şekilde yönlendirilmelidir; hava akımının yönü, temiz havanın her zaman çalışma alanına ulaşmasını sağlayacak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ve vantilatörlerin periyodik bakımları teknik personel tarafından yapılmalıdır; arızalı veya kapasitesi düşük havalandırma sistemleri ile patlatma yapılması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ve Toksik Gazların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sonucu açığa çıkan karbonmonoksit, azot oksitler ve diğer toksik gazlar, yüksek debili havalandırma ile ocak dışına atılmalıdır; bu gazların sınır değerlerin altında kalması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Gazların tahliye süreci, ocak içi hava hızı ve debisi ile doğrudan ilişkilidir; 6331 sayılı İş Sağlığı ve Güvenliği Kanunu kapsamında işveren, sağlıklı çalışma ortamı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tahliyesi sırasında çalışanların temiz hava sahasında bekletilmesi zorunludur; dumanın yoğun olduğu bölgelere gaz ölçümü yapılmadan giriş yapılmasına asla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bastırma sistemleri, gaz tahliyesi ile eş zamanlı çalıştırılarak ortamdaki toz yoğunluğu azaltılmalıdır; tozla mücadele, meslek hastalıklarının önlenmesi açısından teknik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Bekleme Süreleri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sonrası bekleme süresi, işletmenin havalandırma kapasitesine ve risk değerlendirmesine göre belirlenmelidir; bu süre gazların tamamen temizlenmesi için gereken süreden kısa olamaz.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çalışma alanına giriş için güvenli bir sürenin geçmesini şart koşar; bu süre yasal sınır değerlerin altına düşülene kadar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Bekleme süresi boyunca çalışma alanına girişler, güvenlik görevlileri veya sorumlu nezaretçiler tarafından fiziksel olarak engellenmelidir; yetkisiz girişler ciddi iş kazalarına ve gaz maruziyetine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bekleme süresi tüm çalışanlara eğitimler ile duyurulmalıdır; süreye uyulmaması disiplin süreçlerini ve yasal yaptırımları beraberinde getirebilir.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 ve İzleme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alanına girmeden önce yetkili uzmanlar tarafından çoklu gaz dedektörleri ile ölçüm yapılmalıdır; karbonmonoksit ve azot oksit seviyeleri yasal sınır değerlerin altında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ölçümleri, çalışma alanının en uç noktalarından başlayarak tüm güzergahta yapılmalıdır; ölçüm cihazlarının kalibrasyonları, Maden İşyerlerinde İş Sağlığı ve Güvenliği Yönetmeliği gereği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raporlanmalı ve iş güvenliği uzmanı tarafından onaylanmalıdır; sınır değerlerin üzerinde gaz tespit edilmesi halinde girişlere izin verilmemeli ve havalandırma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gaz izleme sistemleri kritik bölgelere kurularak alarm verilmelidir; bu sistemlerin çalışır durumda olması, iş güvenliği denetimlerinde temel bir kriterdir.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Geri Dönüş ve Saha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ölçümleri temiz çıktığında ve teknik nezaretçi onay verdiğinde, çalışma alanına geri dönüş başlatılabilir; süreç en güvenli yoldan ve kontrollü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dönüş sonrası galeri tahkimatının ve tavan güvenliğinin kontrolü ilk sırada yapılmalıdır; patlatma etkisiyle meydana gelebilecek gevşek kayaçlar, çalışanların üzerine düşme riski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dönüş sonrası havalandırma sisteminin verimliliği tekrar gözden geçirilmelidir; ilgili İSG mevzuatı gereği işyeri ortamı periyodik olarak kontrol edilerek güvenli çalışma şartları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ve ekipmanların çalışabilirliği test edilmelidir; herhangi bir tehlike anında acil durum planlarına uygun olarak tahliye prosedürleri derhal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Madde Yetkilendirme ve Sorumluluk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patlayıcı maddelerin temini, depolanması ve kullanımı, Maden İşyerlerinde İş Sağlığı ve Güvenliği Yönetmeliği kapsamında sıkı kurallara bağlanmıştır. Yetkilendirme süreci, işletmenin teknik sorumlusu tarafından yürütülmeli ve tüm süreç 6331 sayılı İş Sağlığı ve Güvenliği Kanunu çerçevesinde işverenin genel gözetim borcu altında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patlayıcı madde kullanımıyla ilgili tüm süreçlerde yetkin personelin görevlendirilmesini sağlamakla yükümlüdür. Yetkilendirme; personelin teknik yeterliliği, iş sağlığı ve güvenliği eğitimi ve ilgili mevzuatın gerektirdiği belgelerin eksiksiz tamamlanması şartlarına dayanır. Bu sorumluluk, patlayıcı maddenin ilk teslim alınmasından patlatma anına kadar geçen tüm aşamaları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maddelerin yönetimi sırasında oluşabilecek her türlü aksaklıkta yasal sorumluluk öncelikle işletme müdürü ve teknik nezaretçidedir. İşletme, patlayıcı madde kullanımına ilişkin risk değerlendirmesini güncel tutmalı ve olası kaza senaryolarına karşı acil durum planlarını hazırlayarak gerekli tüm güvenlik tedbirlerini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Ateşleyici Belgesi ve Personel Yeterliliği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Madenlerde patlayıcı madde ile çalışma yapacak personelin, ilgili mevzuat uyarınca geçerli bir ateşleyici belgesine sahip olması yasal bir zorunluluktur. Bu belge, personelin patlayıcı maddelerin fiziksel ve kimyasal özellikleri, patlatma teknikleri ve güvenli çalışma prosedürleri konusunda eğitim aldığını ve sınavlarda başarılı olduğunu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patlayıcı maddelerin taşınması, delik doldurma işlemleri ve ateşleme sistemlerinin kurulması gibi kritik aşamaları kapsamalıdır. Ateşleyici, çalışma alanında yapılan her türlü patlatma faaliyetinde teknik nezaretçinin talimatlarına uygun hareket etmeli ve güvenlik mesafelerine mutlak surette riayet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ateşleyicilerin sertifikalarının güncelliğini düzenli olarak kontrol etmeli ve süresi dolan belgelerin yenilenmesi için gerekli süreçleri başlatmalıdır. Ayrıca, ateşleyicilerin kişisel koruyucu donanımları tam olmalı ve çalışma alanında gerekli uyarı levhaları ile çevre güvenliği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Planı ve Maden Haritaları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hükümlerine uygun olarak, yeraltı ocak haritaları güncel tutulmalı ve tüm çalışanların erişimine açık noktalarda sergilenmelidir.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Haritalar üzerinde; acil toplanma alanları, sığınma odaları, ilk yardım noktaları ve yangın söndürme ekipmanlarının yerleri açıkça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vardiya değişimlerinde ocak haritaları üzerinden güncel çalışma alanları ve kaçış güzergahları hakkında kısa bilgilendirmeler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Haritalar, ışık yansıtmayan ancak düşük ışıkta dahi okunabilen özel baskı teknikleri ile hazırlanmalı ve kritik kavşak noktalarına mutlaka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Sorumlu Kişi ve Görev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 kullanımı sürecinde görevli olan sorumlu kişiler, Maden İşyerlerinde İş Sağlığı ve Güvenliği Yönetmeliği doğrultusunda tanımlanmış görevlerini eksiksiz yerine getirmekle yükümlüdür. Bu kişiler, patlayıcıların depodan çıkışından itibaren güvenli bir şekilde nakledilmesi ve patlatma alanına yerleştirilmesinden birinci derecede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 kişi, patlatma yapılacak alanda yeterli güvenlik önlemlerinin alınıp alınmadığını denetlemek, çalışma alanı çevresindeki tüm personeli tahliye etmek ve patlatma sonrasında alanın güvenli olduğunu teyit etmekle görevlidir. Her türlü usulsüzlük veya güvenlik açığı durumunda derhal faaliyeti durdurma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patlayıcı madde sorumlusu olarak atanan personel, teknik nezaretçi ile sürekli iletişim halinde olmalı ve olası aksaklıkları anında raporlamalıdır. Görev tanımları, patlayıcı maddelerin yasal mevzuata uygun kullanımı ve güvenli imha süreçlerini de kapsayacak şekilde detaylandırılmalıdır.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Stok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maddelerin giriş, çıkış ve sarfiyat kayıtları, Maden İşyerlerinde İş Sağlığı ve Güvenliği Yönetmeliği uyarınca titizlikle tutulmalı ve her an denetime hazır bulundurulmalıdır. Her bir patlayıcı madde birimi, stok kartları veya dijital takip sistemleri ile izlenmeli, kullanılan miktar ile kalan stok miktarı her mesai sonrası mutlak surette karşılaştırılmalıdır.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 yönetimi, patlayıcıların son kullanma tarihlerinin takibini ve uygun depo koşullarında (nem, sıcaklık, havalandırma) saklanmasını içerir. Depo giriş ve çıkışları sadece yetkili personel tarafından yapılmalı ve bu işlemler sırasında güvenlik protokollerine uyulmalıdır. Eksik veya fazla çıkan herhangi bir madde, acil güvenlik alarmı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süreçlerinde yapılan hatalar, sadece idari para cezalarına değil, aynı zamanda ciddi güvenlik zafiyetlerine de yol açabilir. Bu nedenle kayıtların doğruluğu, teknik nezaretçi tarafından periyodik olarak doğrulanmalı ve arşivleme kurallarına göre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Yasal Uyum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patlayıcı madde kullanımı, 6331 sayılı İş Sağlığı ve Güvenliği Kanunu çerçevesinde hem iç denetim hem de dış denetim mekanizmalarıyla sürekli izlenmektedir. İşletme yönetimi, patlatma süreçlerini ve yasal uyum durumunu düzenli aralıklarla iç denetimlerle kontrol etmeli, tespit edilen eksiklikleri derhal gidermelidir.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Resmi makamlar tarafından yapılan denetimlerde, yönetmeliklere uygunluk, belgelerin doğruluğu ve kayıtların güncelliği en önemli kriterlerdir. Denetim sırasında sunulan tüm verilerin Maden İşyerlerinde İş Sağlığı ve Güvenliği Yönetmeliği ile uyumlu olması beklenir. Uyumsuzluk durumunda, işletmenin çalışma ruhsatı askıya alınabilir veya ciddi idari yaptırımlar uygulanabilir.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 aynı zamanda işletmenin güvenlik kültürünü geliştirmek için bir fırsattır. Denetim raporları, bir sonraki patlatma planlamasında iyileştirme aracı olarak kullanılmalı ve çalışanların katılımı ile güvenlik önlemleri sürekli güncellenmelidir. Yasal uyum, sadece cezalardan kaçınmak değil, çalışan hayatını korumak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Kuvars ve Kömür Tozu: Akciğer Sağlığına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Kuvars tozu (kristalin silika), akciğer dokusunda kalıcı hasara yol açan silikozis hastalığının birincil nedenidir; madenlerdeki delme, kırma ve öğütme işlemleri sırasında yoğun şekilde açığa çıkarak çalışan sağlığını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Kömür tozu maruziyeti ise kömür işçisi pnömokonyozu olarak bilinen, akciğerlerde siyah lekelenmeler ve kapasite kaybıyla sonuçlanan kronik bir rahatsızlığa neden olur; bu durum uzun vadede solunum yetmezliğini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kapsamında bu tozların akciğerlerde birikimi, liflerin yapısını bozarak doku sertleşmesine ve solunum fonksiyonlarının geri dönüşümsüz kaybına yol açar; bu nedenle periyodik sağlık gözetimi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hükümleri gereğince, her iki toz türü için de maruziyetin en aza indirilmesi, çalışanların yaşam kalitesini korumak adına temel bir işveren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Solunabilir Toz Fraksiyonu ve Teknik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Solunabilir toz fraksiyonu, akciğerlerin en derin bölgesi olan alveollere kadar ulaşabilen ve aerodinamik çapı yaklaşık 0,1–5 mikrometre olan (TS EN 481 solunabilir/alveol fraksiyonu, %50 kesim ~4 µm) partikülleri ifade eder; bu tozlar vücudun doğal savunma mekanizmalarını aşarak doğrudan dokuya yerleşir.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açığa çıkan tozların fiziksel boyutu, solunum sistemindeki tutulma oranını belirler; daha küçük parçacıklar, burun ve gırtlak gibi üst solunum yollarında süzülmeden doğrudan akciğerin alveol keselerine kadar ilerler.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solunabilir tozların ölçümü ve kontrolü için özel teknik standartlar belirlemiştir; bu standartlar, madenlerdeki tozun kaynağında tutulması veya havalandırma ile ortamdan uzaklaştırılması prensibine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soluduğu havadaki toz miktarının, tozla mücadele yönetmeliğindeki sınır değerleri aşmaması gerekmektedir; bu sınır değerlerin takibi, solunabilir fraksiyonun yarattığı kronik akciğer hastalıklarının önlenmesinde en kritik basamaktır.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Maruziyeti: Risk Faktörleri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maruziyeti; işçinin vardiya süresince soluduğu ortamdaki toz konsantrasyonu, çalışılan sürenin uzunluğu ve tozun kimyasal yapısı gibi faktörlerin birleşimiyle oluşan toplam bir sağlık riskidir; risk değerlendirmesi bu unsurları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Madenlerdeki çalışma yoğunluğu ve kullanılan ekipmanların toz oluşturma potansiyeli, maruziyet seviyesini doğrudan etkiler; örneğin, kuru delme işlemleri ıslak yöntemlere kıyasla çok daha yüksek yoğunlukta toz üretmektedir.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ortamı risklerini belirleme ve maruziyeti en düşük seviyeye çekme zorunluluğu getirmiştir; işçinin maruz kaldığı tozun analizi, riskin büyüklüğünü belirleyen temel veridir.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kontrolü için işçilerin çalışma sürelerinin sınırlandırılması, tozun yoğun olduğu bölgelerde rotasyon uygulanması ve toz bastırma sistemlerinin sürekli çalışır durumda tutulması, maruziyetin azaltılmasında uygulanan idari önlemlerdir.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Hijyeni Ölçümleri ve Yasal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toz ölçümleri, İş Hijyeni Ölçüm, Test ve Analizi Yapan Laboratuvarlar Hakkında Yönetmelik çerçevesinde yetkili kurumlarca belirli periyotlarla yapılmalı ve sonuçlar raporlanarak işyeri özlük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süreçlerinde kişisel toz maruziyet örnekleyicileri kullanılarak, çalışanın solunum bölgesindeki toz yoğunluğu gerçek zamanlı olarak takip edilmeli ve yasal sınır değerler ile karşılaştırılarak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sonuçlarının yasal sınırların üzerinde çıkması durumunda, tozla mücadele yönetmeliği gereği işveren, toz oluşumunu engelleyecek yeni teknik önlemleri ivedilikle devreye almak ve risk değerlendirmesini güncellemek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sadece normal çalışma koşullarında değil, tozun en yoğun olduğu üretim aşamalarında ve makine bakımları gibi özel durumlarda da tekrarlanarak, ortamdaki toz yükü tam olarak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Tozla Mücadelede Kontrol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kontrolünde hiyerarşi, tozun kaynağında yok edilmesi veya hapsedilmesi ile başlar; bu doğrultuda ıslak delme yöntemleri, kapalı sistemli taşıma bantları ve toz emiş sistemleri, en etkili mühendislik önlemleri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Madenlerdeki havalandırma sistemleri, solunabilir tozları ortamdan hızla uzaklaştıracak kapasitede olmalı ve hava akış yönü, tozun işçilerin solunum bölgesine taşınmasını engelleyecek şekilde tasarlanmalıdır; havalandırma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ve idari önlemlerin yetersiz kaldığı durumlarda kişisel koruyucu donanım kullanımı zorunludur; toz maskeleri, madenin toz yapısına uygun filtreleme kapasitesine sahip olmalı ve çalışana düzenli eğitimle kullandırılmalıdır.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tozla mücadelenin sürekliliğini esas alır; işveren, eğitimli personeliyle toz bastırma sistemlerinin bakımını yapmalı ve çalışanların koruyucu donanımları doğru kullanmasını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Pnömokonyoz: Tanım ve Korunma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Pnömokonyoz, maden ortamındaki tozların solunmasıyla akciğerlerde birikmesi sonucu oluşan meslek hastalığıdır; korunma için Tozla Mücadele Yönetmeliği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toz çıkışını kaynağında önlemekle yükümlüdür ve çalışanlara gerekli İSG eğitimlerini periyodik olarak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ortam ölçümleri düzenli yapılmalı, toz konsantrasyonu yasal sınır değerlerin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Sağlıklı bir çalışma ortamı için teknik öncelikli koruma hiyerarşisi uygulanmalı ve işyeri hekimi tarafından riskler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Hastalığın Geri Dönüşsüz Doğası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Silikozis ve antraközis gibi pnömokonyoz türleri, akciğer dokusunda kalıcı fibrozise yol açan ve tıbben iyileşmesi mümkün olmayan hastalıklardır; bu durum yaşam kalitesini ciddi şekilde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evrelerde belirti vermeyebilir ancak ilerledikçe solunum yetmezliği ve kronik öksürük gibi tablolarla kendini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Hastalığın ilerleyişini durdurmanın tek yolu, toz maruziyetini tamamen kesmektir; tıbbi tedavi genellikle semptomları hafifletmeye yöneliktir.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hasar oluşmadan önlem almak, çalışanın gelecekteki yaşam sağlığı açısından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Aydınlatma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madenlerinde ana aydınlatma sisteminin devre dışı kalması durumunda, en az 60 dakika boyunca çalışabilecek bağımsız acil durum aydınlatma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armatürleri, neme ve patlayıcı ortamlara karşı korumalı (ex-proof) olmalı, darbelere karşı kafeslerle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tavan veya duvarlarında, elektrik kesilse dahi parlayan (fotolüminesans) malzemeler kullanılarak yolun yönü sürekli görünür kılınmalıdır.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sistemlerinin düzenli olarak lümen ölçümleri yapılmalı ve ışık şiddeti azalan armatürler, görüş kaybına yol açmadan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Tozla Mücadelede Teknik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kapsamında, toz oluşumunun önlenmesi için sulu çalışma yöntemleri ve kapalı sistemler tercih edilmelidir; bu yöntemler tozu kaynağında hapseder.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Yerel ve genel havalandırma sistemleri, ortamdaki toz yoğunluğunu sınır değerlerin altında tutmak için sürekli çalışır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Makinelerin toz emiş üniteleri düzenli bakımdan geçirilmeli, filtrelerin verimliliği sık aralıklarla kontrol edilerek temizlik periyotları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 kişisel koruyuculardan önce gelen en etkili koruma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 Donanım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önlemlerin yetersiz kaldığı durumlarda, çalışanlara uygun tipte solunum koruyucu maskeler (FFP2, FFP3) temin edilmeli ve kullanımı zorunlu tutulmalıdır; maskeler toz türüne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Maskelerin yüze tam oturması (fit test) hayati önem taşır, sızdırma yapan bir maske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maske takma, çıkarma ve saklama prosedürlerini bilmeleri sağlanmalı; tek kullanımlık maskeler tekrar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tozla mücadelede son savunma hattı olarak değerlendirilmeli ve asla teknik önlemlerin yerine geçmemelidir.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Tarama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ve ilgili yönetmelikler gereği, tozlu işlerde çalışanların periyodik sağlık gözetimi zorunludur; bu süreç akciğer grafisi ve solunum fonksiyon testlerini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ve işe devam aşamalarında yapılan bu taramalar, hastalığın erken evrede tespit edilmesine olanak tanır; bulgu saptanan çalışanların maruziyeti hemen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kayıtları titizlikle tutulmalı, işyeri hekimi tarafından sürekli takip edilerek bireysel riskler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taramalar, işyerindeki toz kontrol önlemlerinin başarısını ölçmek için de bir gösterge işlevi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Ölçüm Yöntemleri ve Kişisel Dozimetreler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ölçümleri, çalışanların vardiya süresince maruz kaldığı toz konsantrasyonunu belirlemek için kişisel toz dozimetreleri kullanılarak gravimetrik yöntemle gerçekleştirilir. Bu cihazlar, çalışanın solunum bölgesine yerleştirilerek maruziyeti doğrudan ölçer.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gereği, ölçümler akredite laboratuvarlar tarafından yetkili personel ile yapılmalıdır. Cihazlar, ölçüm öncesi ve sonrası kalibrasyon işlemlerinden geçirilerek verilerin doğruluğu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dozimetre kullanımı, işyerindeki toz kaynaklarının belirlenmesi ve kontrol tedbirlerinin etkinliğinin ölçülmesi için temel bir yöntemdir. Veriler, işyerindeki toz yoğunluğunun zamana bağlı değişimini analiz etmeye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toz ölçümleri, risk değerlendirmesi sonuçlarına göre belirlenen periyotlarda tekrarlanır. Ölçüm sonuçları, işyeri hekimi ve İSG uzmanı tarafından değerlendirilerek çalışanların sağlık gözetimi süreciyle ilişkilendirilmelidir.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Solunabilir Toz Kavramı ve Teknik Detaylar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Solunabilir toz, solunum yoluyla akciğerlerin derin kısımlarına kadar ulaşabilen ve meslek hastalıklarına yol açabilen toz fraksiyonunu ifade eder. Bu tozlar, genellikle aerodinamik çapı yaklaşık 5 mikrometreden küçük (0,1–5,0 µm, TS EN 481 solunabilir fraksiyon) partiküllerden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kapsamında, solunabilir tozun ölçümü için standartlara uygun örnekleyiciler kullanılır. Örnekleme başlıkları, solunum yolunu simüle eden aerodinamik çap özelliklerine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Akciğer sağlığı açısından solunabilir toz fraksiyonunun izlenmesi hayati önem taşır; çünkü tozun partikül boyutu, vücuttaki tutulma oranını ve hasar derecesini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solunabilir toz seviyelerini düşürmek için öncelikle tozun kaynağında kontrol altına alınmasını sağlayacak mühendislik önlemlerini uygulamalıdır. Bu önlemler, tozun oluşumunu engelleyen sistemleri kapsar.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Limitleri ve Yasal Eşik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verilebilir maruziyet limitleri, mevzuatta belirlenen ve çalışanın sağlığına zarar vermeyecek şekilde kabul edilen maksimum toz konsantrasyon değerlerini ifade eder. Bu değerler, 8 saatlik vardiya süresi esas alınarak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ekinde yer alan sınır değerler, tozun türüne göre değişiklik gösterir. İşveren, ölçüm sonuçlarını bu sınır değerlerle karşılaştırarak yasal uyumu kontrol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aşıldığı durumlarda, işveren acil önlem planlarını devreye almalıdır. Bu süreçte, toz bastırma sistemleri veya havalandırma kapasitesinin artırılması gibi teknik düzenlemeler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Limit değerlerin takibi, Maden İşyerlerinde İş Sağlığı ve Güvenliği Yönetmeliği ile uyumlu olarak sürekli bir süreçtir. Sınır değerlerin takibi, iş kazaları ve meslek hastalıklarını önlemede kritik bir göstergedir.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Altına Alma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ölçüm sonuçları, Tozla Mücadele Yönetmeliği uyarınca işveren tarafından titizlikle kayıt altına alınmalı ve dosyalanmalıdır. Bu kayıtlar, denetimlerde sunulmak üzere işyerinde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içerisinde ölçüm tarihi, ölçümü yapan laboratuvarın bilgileri, tozun türü, ölçümün yapıldığı çalışma ortamı ve çalışanların maruziyet süreleri açıkça belirtilmelidir. Verilerin doğruluğu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raporları, işyeri hekimi ve iş güvenliği uzmanı ile paylaşılarak çalışanların özlük dosyalarına işlenmelidir. Bu belgeler, meslek hastalığı şüphesi durumunda tanı sürecinde önemli kanıt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6331 sayılı İSG Kanunu çerçevesinde işverenin genel kayıt tutma yükümlülüğünün bir parçasıdır. Düzenli kayıtlar, uzun vadeli sağlık trendlerinin izlenmesine de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Sonuçlarının Değerlendirilmesi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sonuçlarının değerlendirilmesi, risk değerlendirmesi ile entegre bir şekilde yapılmalıdır. Sınır değerlerin üzerinde çıkan sonuçlar, mevcut kontrol önlemlerinin yetersiz olduğunu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sonucunda belirlenen düzeltici ve önleyici faaliyetler, toz oluşumunu azaltmayı hedeflemelidir. Bu faaliyetler, işyerindeki tozla mücadele politikasının güncellenmesini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süreçlerinde, çalışanların görüşleri alınmalı ve güvenli çalışma yöntemleri konusunda eğitimler verilmelidir. Teknik önlemlerin yanı sıra idari önlemler de sürecin başarısını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tozla mücadele stratejilerinin düzenli olarak gözden geçirilmesini şart koşar. Sürekli iyileştirme, işyerinde toz maruziyetini minimuma indirmek için temel ilkedir.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Delme Teknikleri ve Toz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delme yöntemi, tozun kaynağında oluşumunu engellemek için delici ekipmanın ucuna doğrudan su verilmesi prensibine dayanır; Tozla Mücadele Yönetmeliği gereği tozlu işlerde öncelikli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Delici matkap uçlarından suyun basınçlı bir şekilde püskürtülmesi, toz partiküllerinin havaya karışmadan çamurlaşmasını sağlar ve ortamdaki solunabilir toz konsantrasyonunu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Yöntemin etkinliği için su basıncının ve debisinin, delme hızı ve kayaç yapısına göre optimize edilmesi gerekir; aksi takdirde verim düşer ve toz çıkışı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korunması adına, ıslak delme ekipmanlarının düzenli sızdırmazlık kontrolleri yapılmalı ve su sisteminin tıkanıklığı periyodik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ile Toz Bastırma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ile toz bastırma, havada asılı kalan toz zerrelerinin su damlacıklarıyla birleşerek ağırlaşması ve yere çökmesi esasına dayanır; bu yöntem özellikle geniş galerilerde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toz yoğunluğunun yüksek olduğu bölgelerde sisleme veya yağmurlama sistemleri kurulumu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suyun kalitesi ve içindeki katkı maddeleri, tozun ıslanma hızını doğrudan etkiler; yüzey gerilimini düşüren katkı maddeleri toz tutma kapasitesini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sistemlerinde donma riski bulunan bölgelerde, kış aylarında tesisatın izolasyonu sağlanmalı veya antifriz özellikli sistemler tercih edilerek süreklilik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Tahliye Tatbikatları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periyodik olarak acil durum ve tahliye tatbikatları gerçekleştirilerek tüm çalışanların kaçış yollarını ezberlemesi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farklı vardiya saatlerinde ve farklı senaryolarla (yangın, göçük, gaz sızıntısı) yapılarak sistemin her koşulda işlemesi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sonrası yapılan değerlendirme toplantılarında, kaçış süresi ve işaretleme sistemlerinin yeterliliği analiz edilerek gerekli iyileştirmeler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Tatbikatlara katılım zorunludur ve her tatbikatın sonuçları, olası denetimlerde sunulmak üzere detaylı raporlar halinde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Püskürtme Sistemlerinin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Püskürtme sistemleri, tozun yayılabileceği transfer noktalarında veya ocak girişlerinde sis perdeleri oluşturarak tozun dış alana yayılmasını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Püskürtme sistemlerinin nozul uçları, tozun tane boyutuna uygun damlacık çapı oluşturacak şekilde seçilmeli ve sürekli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püskürtme sistemlerinin otomasyonla çalışması, toz sensörlerinden gelen veriye göre debi ayarlaması yapması operasyonel verimliliği maksimize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Püskürtme sırasında kullanılan suyun geri kazanımı ve çökeltme havuzlarında arıtılması, çevresel etkileri azaltmak adına maden işletmeciliğinin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Tozun Kaynağında Azaltılması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Tozun kaynağında azaltılması, kontrol hiyerarşisinde en üstte yer alan mühendislik önlemidir; tozun oluşumunu engellemek, bastırmaktan her zaman daha etkili ve güvenlidir.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makinelerin hızlarının ayarlanması, uygun uç seçimi ve parçalama teknolojilerinin iyileştirilmesi, toz üretimini başlangıç noktasında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gereği, toz oluşumuna neden olan operasyonların kapalı sistemlerle izole edilmesi veya hava akımının tozlu bölgeden uzağa yönlendirilmesi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azaltma uygulamaları, çalışanların kişisel koruyucu donanım kullanma ihtiyacını azaltmaz ancak maruziyet seviyesini sınır değerlerin altına çekmeye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Bastırma Sistemlerinde Periyodik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bastırma sistemlerinin bakımı, ekipmanın tasarım ömrü boyunca etkin çalışması için hayati önem taşır; periyodik bakım planları üretici talimatlarına göre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temizliği, su pompalarının basınç testleri ve nozulların tıkanıklık kontrolleri, sistemin toz tutma performansının sürekliliği için günlük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tüm toz kontrol ekipmanlarının bakım kayıtları tutulmalı ve denetimlerde yetkililere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esnasında karşılaşılan arızalar, toz seviyesini artıracağından, bu süre zarfında operasyonel kısıtlamalara gidilmeli veya ilave geçici toz önlemleri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 Ekipman Seçimi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donanım seçimi, Maden İşyerlerinde İş Sağlığı ve Güvenliği Yönetmeliği uyarınca yapılan risk değerlendirmesi sonuçlarına göre belirlenmelidir; ortamdaki toz konsantrasyonu ve partikül cinsi, maske tipi kararında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seçiminde, çalışanın yüz yapısına uygunluk ve yapılacak işin fiziksel zorluğu mutlaka göz önünde bulundurulmalıdır; gözlük veya baret gibi diğer koruyucularla uyumlu olması kullanım konforunu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ekipmanların hasar kontrolü yapılmalı, kullanım sonrasında ise uygun şekilde temizlenerek veya filtreleri değiştirilerek bir sonraki vardiyaya hazır hale getirilmelidir; bakım süreçleri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depolanması, tozdan ve kimyasal etkilerden arındırılmış, kuru ve havalandırılmış alanlarda gerçekleştirilmeli; maske formunun bozulmaması için uygun askı veya kutular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Sınıfları ve FFP3 Filtre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Madenlerde solunabilir tozlarla mücadelede, Tozla Mücadele Yönetmeliği kapsamında yüksek koruma faktörlü FFP3 sınıfı solunum maskeleri tercih edilmelidir; bu maskeler, ince tozları ve partikülleri %99 oranında süzme kapasitesine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FFP3 maskeler, özellikle kristal yapılı silika gibi akciğerlerde kalıcı hasar bırakan tehlikeli toz türlerine karşı çalışanları korumak üzere tasarlanmıştır; düşük sınıf maskeler maden ortamındaki ince tozları engellemede yetersiz kalabilir.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üzerindeki işaretlemeler ve renk kodları, kullanılan filtrenin kapasitesini ve koruma sınıfını gösterir; çalışanlar bu işaretleri okumayı bilmeli ve her zaman en az FFP3 seviyesindeki ekipmanları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yoğunluğunun sınır değerleri aştığı çalışma alanlarında, maske kullanımı süreklilik arz etmeli ve molalarda dahi tozlu ortamda maskesiz bulunulmamalıdır; tozla mücadele, teknik önlemlerin yanı sıra kişisel koruyucu kullanımıyla bütünleşmelidir.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Sızdırmazlık Testi ve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koruyucunun etkinliği, yüz ile maske kenarları arasındaki tam sızdırmazlığa bağlıdır; 6331 sayılı İş Sağlığı ve Güvenliği Kanunu gereği, her kullanımdan önce pozitif ve negatif basınç testleri yapılarak sızdırmazlık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Pozitif basınç testi için, maske çıkış valfi kapatılarak hafifçe nefes verilmeli ve hava kaçağı olup olmadığı kontrol edilmelidir; negatif basınç testinde ise filtre girişleri kapatılarak nefes alınıp maskenin yüze iyice yapıştığı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Sakal, bıyık veya yüzdeki derin yara izleri, maskenin sızdırmazlık hattını bozarak kirli havanın solunmasına neden olur; maden çalışanlarının yüz bölgesindeki temizlik, kişisel koruyucu donanımın güvenliği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testi geçilemediği durumlarda, maske ayarları yeniden yapılmalı veya farklı bir maske modeli denenmelidir; sızdırmazlık sağlamayan bir maske, hiç maske kullanmamakla eşdeğer bir risk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Filtre Değişim Periyotları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koruyucuların filtreleri, tozla doygunluğa ulaştığında nefes alma direncini artırır; bu durum, filtrelerin kullanım ömrünün dolduğunu gösterir ve Maden İşyerlerinde İş Sağlığı ve Güvenliği Yönetmeliği gereği filtreler zamanında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temizliği için basınçlı hava kullanılması kesinlikle yasaktır; basınçlı hava filtre gözeneklerini deforme ederek koruma kapasitesini tamamen yok eder ve çalışanı tehlikeli tozlara karşı savunmasız bırakır.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periyotları, çalışma ortamının toz yoğunluğuna ve neme bağlı olarak değişiklik gösterir; üretici talimatlarında belirtilen süreler aşılmamalı, gözle görülür bir kirlenme veya hasar varsa süre beklenmeksizin değişim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maske gövdesinin hijyeni de ihmal edilmemeli, ter ve toz birikintileri düzenli olarak temizlenmelidir; temizlik aşamasında maske bileşenlerine zarar vermeyecek onaylı temizleyiciler kullanılmalı ve parçalar kurumaya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Bilinçlendirme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her çalışan solunum koruyucuların kullanımı konusunda uygulamalı eğitim almalıdır; teorik bilgi, pratikle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solunum koruyucunun neden kullanılması gerektiği, yanlış kullanımın yaratacağı sağlık riskleri ve acil durumlarda maske kullanımı gibi kritik konular detaylı bir şekilde işlenmelidir; eğitimler düzenli periyotlarla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koruyucu ekipman kullanımını bir sorumluluk değil, kendi sağlıklarını koruma aracı olarak benimsemeleri için güvenlik kültürü oluşturulmalıdır; bilinçli çalışan, ekipmanına sahip çıkan çalışandır.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çalışanın maskeyi doğru takıp takamadığı ve sızdırmazlık testini yapıp yapamadığı değerlendirilmeli; eksiklikler anında giderilmeli ve yetkinlik kazanan personelin sahada çalışmasına izin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Akciğer Fonksiyon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çalışanların maruz kaldığı toz ve diğer risk etmenlerinin sağlık üzerindeki etkilerini izlemek amacıyla yapılır; bu süreç, ilgili İSG mevzuatı kapsamında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Akciğer fonksiyon testleri (SFT), özellikle madenlerdeki toz maruziyeti kaynaklı meslek hastalıklarının erken tespiti için hayati bir öneme sahiptir; bu testler düzenli aralıklarla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SFT sonuçları, çalışanın solunum kapasitesindeki değişimleri gösterir ve toz maruziyetinin etkilerini objektif verilerle ortaya koyar; testler standart protokoller doğrultusunda uzman hekimlerce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gözetim sonuçlarına göre riskleri değerlendirir ve gerekli gördüğü durumlarda çalışan üzerinde ek tetkikler planlar; süreç, çalışan sağlığının korunması için sürekli bir döngü şeklinde işler.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Muayenelerin Önemi ve Sıklığı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çalışanların mevcut sağlık durumlarını ve işe giriş muayeneleriyle karşılaştırmalı olarak değişimleri izlemek için gerçekleştirilir; bu muayeneler, Maden İşyerlerinde İş Sağlığı ve Güvenliği Yönetmeliği ile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sıklıkları, çalışanın maruz kaldığı risklerin derecesine, toz seviyesine ve genel sağlık durumuna bağlı olarak işyeri hekimi tarafından belirlenir; yasal süreler, sağlık gözetimi için alt sınırları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 süreci, sadece fiziksel muayeneyi değil, laboratuvar tetkiklerini ve gerekli görülen radyolojik görüntülemeleri de içerir; bu tetkikler, meslek hastalıklarının önlenmesinde temel bir koruyucu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muayenelerin zamanında yapılmasını sağlamakla yükümlüdür; muayenelerin aksatılması, yasal sorumlulukların yanı sıra çalışan sağlığında geri dönülemez hasarlara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Sistemleri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yeraltı maden ocaklarında yeterli ve güvenli aydınlatma sağlanması işverenin temel yükümlülüğüdür; aydınlatma sistemi çalışma ortamındaki riskleri en aza indirecek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 ortamdaki toz ve nemden etkilenmeyecek dayanıklılıkta olmalı ve patlayıcı ortam riskine karşı gerekli koruma sınıflarına uygun olarak seçilmelidir; elektrik tesisatı düzenli olarak kontrol edilerek arızalar hızla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aydınlatma seviyeleri, çalışanların göz yorgunluğunu engelleyecek ve çalışma alanındaki tehlikeleri fark etmelerini sağlayacak düzeyde tutulmalıdır; bu gereklilik 6331 sayılı İş Sağlığı ve Güvenliği Kanunu kapsamında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armatürlerinin yerleşimi, gölge oluşumunu önleyecek şekilde yapılmalı ve hareketli makinelerin olduğu bölgelerde görüş alanı maksimum seviyede tutularak kaza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Tanı ve Meslek Hastalıklarının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maden sektöründe görülebilen pnömokonyoz gibi meslek hastalıklarının ilerlemesini durdurmak için tek etkili yöntemdir; sağlık gözetimi, bu hastalıkların semptomlar oluşmadan tespit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yürütülen sağlık gözetimi, meslek hastalığı belirtilerini erken evrede yakalayarak çalışanın daha ağır sağlık sorunları yaşamasını engeller; bu süreç, çalışanın yaşam kalitesini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süreçlerine katılımı, Çalışanların Sağlık Gözetimine Yönelik Tıbbi Tetkiklerin Usul ve Esasları Hakkında Yönetmelik gereğince zorunludur; bilinçli bir çalışan, kendi sağlık takibinde aktif rol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konulan vakalarda, çalışma ortamındaki riskler yeniden değerlendirilmeli ve gerekli mühendislik önlemleri alınarak benzer durumların diğer çalışanlarda oluşması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Kayıtları ve Belgelendirme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kapsamında yapılan tüm muayene ve tetkik sonuçları, kişisel sağlık dosyalarında gizlilik prensibine uygun olarak kayıt altına alınmalıdır; bu kayıtlar, İşyeri Hekimi ve Diğer Sağlık Personelinin Görev, Yetki, Sorumluluk ve Eğitimleri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dosyaları, çalışanın işten ayrılmasından sonra da yasal mevzuatta belirtilen süre boyunca muhafaza edilmelidir; bu kayıtlar, ileride oluşabilecek meslek hastalığı iddialarında kanıt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işyerindeki genel sağlık trendlerini analiz etmeyi ve riskli birimlerin belirlenmesini kolaylaştırır; veriye dayalı bir İSG yönetimi, sağlık gözetiminin etkinliğini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sağlık verileri, sadece yetkili sağlık personeli tarafından erişilebilir olmalı ve üçüncü şahıslarla paylaşılmamalıdır; gizlilik, çalışanın sağlık gözetimine güven duyması için temel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Uygunluk ve Çalışma Kısıtlamaları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muayeneleri sonucunda, işyeri hekimi tarafından çalışanın mevcut işini yapmaya engel bir sağlık durumunun olup olmadığına dair işe uygunluk kararı verilir; bu karar, çalışanın güvenliği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çalışanın sağlığında meydana gelen değişimler nedeniyle çalışma koşullarında kısıtlama veya değişiklik önerebilir; işveren, bu tıbbi önerilere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uygunluk değerlendirmesi, çalışanın sağlığını riske atmayacak bir görevde çalışmasını temin eder; sağlık durumu değişen çalışanlar için gerekirse daha az riskli bir pozisyona geçiş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kararları, 6331 sayılı İş Sağlığı ve Güvenliği Kanunu çerçevesinde işverenin gözetim borcunu yerine getirmesinin bir parçasıdır; sağlık gözetimi, çalışanın işyerindeki her anının güvenli olmasını amaçlar.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Yükleyici ve Kazıcı Makinelerin Güvenli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Maden İşyerlerinde İş Sağlığı ve Güvenliği Yönetmeliği gereği makineyi yalnızca üretici el kitabında belirtilen sınırlar dahilinde ve amacına uygun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başlangıcında yapılan günlük kontrollerde hidrolik sistemler, lastik veya palet durumu ve fren mekanizmaları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 kullanımı, devrilme veya çarpışma anında operatörü koltukta sabit tutarak ciddi yaralanmaları engellediği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kapasitesinin üzerinde yükleme yapılması, denge kaybına ve mekanik arızalara neden olabileceği için kesinlikle yasaklanmıştır.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Alanı ve Kör Nokta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iş makinelerinde bulunan geniş kör noktalar, çevredeki personel için ciddi risk oluşturmaktadır ve İş Ekipmanlarının Kullanımında Sağlık ve Güvenlik Şartları Yönetmeliği ile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Makineler; geri görüş kameraları, dış aynalar, sesli uyarı sistemleri ve yakınlık sensörleri ile donatılarak görüş kaybı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hareket öncesinde telsiz iletişimi ile zemin personelini uyarmalı ve kör noktada kimsenin bulunmadığından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Görüşün kısıtlı olduğu tozlu veya gece çalışma şartlarında, makine çevresinde mutlaka bir işaretçi görevlendirilmelidir.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Yetkilendirmesi ve Eğitim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sahasında sadece ilgili makine tipi için geçerli ehliyete ve sertifikaya sahip olan, yetkilendirilmiş personel operasyon yapabilir.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operatörlerin periyodik olarak tazeleme eğitimlerine katılması ve güncel risklerden haberdar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kişilerin iş makinelerini kullanması, hem hukuki hem de operasyonel açıdan ciddi sorumluluklar doğurur ve sahadaki güvenlik kültürünü zedeler.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Operatörlere, makinenin acil durdurma prosedürleri ve arıza anında yapılacaklar konusunda uygulamalı eğitimler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Onarım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makinelerin periyodik bakımları yetkili teknik servis tarafından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kontrollerde tespit edilen hidrolik sızıntılar, aşınmış lastikler veya arızalı aydınlatma sistemleri derhal raporlanarak makine servis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enerji kesilerek etiketleme ve kilitleme (LOTO) prosedürleri uygulanmalı, kontrolsüz enerji çıkışları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üzerindeki güvenlik etiketleri ve uyarı levhaları okunabilir durumda tutulmalı, eksik olanlar vakit kaybetmeden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Trafiği ve Güvenli Hareket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sahada belirlenen hız sınırlarına ve trafik işaretlerine tüm operatörler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Yükleme ve boşaltma sahalarında yaya trafiği ile makine trafiği fiziksel olarak ayrılmalı, yaya yolları belirgin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Hafriyat kamyonları ve yükleyiciler için tek yönlü trafik akışı sağlanarak kafa kafaya çarpışma riskleri minimuma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duraklama veya park etme durumunda makineyi mutlaka düz bir zeminde, vites boşa alınmış ve el freni çekilmiş şekilde bırakmalıdır.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Konveyör Bantlarda ve Transfer Noktalarında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bant sistemleri, Maden İşyerlerinde İş Sağlığı ve Güvenliği Yönetmeliği uyarınca sürekli izlenmesi gereken tehlikeli mekanik ekipmanlardır; özellikle transfer noktaları, malzemenin aktarımı sırasında tozuma ve sıkışma risklerinin en yoğun olduğu bölgelerdir.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noktalarında malzeme akışının kontrolü ve dökülmelerin önlenmesi, mekanik arızaları ve iş kazalarını minimize etmek için kritik bir öneme sahiptir; bu alanlarda düzenli temizlik ve bakım prosedürleri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Bant üzerindeki malzemenin dengeli dağılımı, sistemin zorlanmasını engeller ve motor ısınması gibi teknik aksaklıkları önleyerek yangın riskini azaltır; operasyonel verimlilik doğrudan iş güvenliğine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oluşabilecek toz ve gürültü seviyeleri, ilgili mevzuata uygun şekilde ölçülmeli ve gerekli durumlarda toz bastırma sistemleri veya kişisel koruyucu donanımlar ile çalışanlar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Sıkışma Noktalarının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sistemlerinde tambur, rulo ve bant arasındaki boşluklar, ciddi uzuv kayıplarına yol açan tehlikeli sıkışma noktalarıdır; bu bölgelere erişim, sistem çalışırken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Sıkışma riskini azaltmak için dönen aksamların çevresi tamamen kapatılmalı ve operasyonel zorunluluk gereği açık kalması gereken kısımlarda ise bariyer sistemleri kullanılmalıdır; hiçbir şekilde hareketli aksama el veya vücut uzvu yaklaştırılmamalıdır.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sırasında rutin kontroller, ekipman durdurulduktan ve enerji kesildikten sonra yapılmalıdır; kilitleme-etiketleme (LOTO) prosedürleri, bakım ve onarım süreçlerinde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sıkışma noktaları konusunda eğitilmesi ve bu noktaların görsel işaretlerle (uyarı levhaları) belirginleştirilmesi, davranış bazlı güvenlik kültürünün oluşmasına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Ferdi Lamba Kullanımı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yeraltında bulunduğu süre boyunca kendisine tahsis edilen ve onaylı tipte olan ferdi lambayı kullanmak zorundadır; lambalar, çalışanın kendi görüş alanını tam olarak aydınlatacak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Ferdi lambalar, maden ocaklarında oluşabilecek grizu veya yanıcı gaz riskine karşı kıvılcım çıkarmayacak şekilde tasarlanmış patlamaya dayanıklı (ex-proof) yapıda olmalıdır; lambaların üzerinde izinsiz değişiklik yapılması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lambalarının fonksiyonel durumunu vardiya öncesinde kontrol etmeli ve herhangi bir hasar veya ışık azalması durumunda lambayı derhal şarj ünitesine iade ederek yenisiyle değiştirmelidir; kişisel lamba hayati bir güvenlik ekipmanıdır.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lambalar, sadece bir ışık kaynağı değil, aynı zamanda acil durumlarda yer tespiti veya haberleşme için de kullanılan bir güvenlik donanımıdır; bu nedenle lambanın her zaman çalışır durumda tutulması çalışanın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Koruyucularının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bantların tehlikeli hareketli kısımları, Maden İşyerlerinde İş Sağlığı ve Güvenliği Yönetmeliği gereği uygun koruyucularla teçhiz edilmelidir; bu koruyucular, istemsiz temasları engelleyecek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Koruyucuların tasarımı, ekipmanın çalışmasını engellemeyecek ancak güvenliği maksimum düzeyde tutacak şekilde yapılmalıdır; koruyucu malzemesi, oluşabilecek darbelere karşı dayanıklı ve uzun ömürlü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sökülen koruyucuların tekrar yerine takılması, operasyonun devamı için zorunluluktur; eksik veya hasarlı koruyucu ile çalışan bir konveyör sistemi, ciddi bir iş kazası riskidir.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Koruyucuların işlevselliği periyodik olarak kontrol edilmeli ve hasar durumunda anında onarılmalı veya değiştirilmelidir; güvenlik donanımlarının devre dışı bırakılması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İpleri ve Halat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hattı boyunca uzanan acil durdurma ipleri, hattın her noktasından sisteme müdahale edebilmeyi sağlar; bu iplerin işlevselliği günlük olarak test edilmeli ve engelsiz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sistemleri, 6331 sayılı İş Sağlığı ve Güvenliği Kanunu'nun gerektirdiği acil durum planlarının bir parçasıdır; çalışanlar bu iplerin yerini ve kullanımını ezbere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İplerin gerginliği ve tetikleme hassasiyeti, sistemin güvenli duruşu için standartlara uygun olmalıdır; gevşek veya kopuk durdurma ipleri, acil durumlarda sistemin durmamasına ve kaza boyutunun artmasına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ipinin çekilmesi durumunda, sistemin neden durduğuna dair inceleme yapılmadan ve güvenlik doğrulanmadan hat tekrar devreye alınmamalıdır; bu durum, sistemin tekrar kontrolsüz çalışmasını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Konveyör Sistemlerine Erişim ve İzinler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Konveyör sistemlerinin bakım, onarım veya temizlik alanlarına erişim, yalnızca yetkili personel tarafından ve izin prosedürleri çerçevesinde yapılmalıdır; yetkisiz erişim, en büyük kaza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noktalarında bulunan kapılar ve geçişler, kilit mekanizmalı olmalı ve sadece ilgili iş emri onaylandığında açılmalıdır; izinsiz geçişleri önlemek için fiziksel bariyerler ve uyarı levhaları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içinde yapılacak her türlü işlem, risk değerlendirmesi sonuçlarına göre belirlenmiş iş güvenliği kurallarına uygun olarak gerçekleştirilmelidir; bu kurallara uyum, işverenin gözetme borcunun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izinlerinde görev tanımı net olmalı ve operatör ile bakım personeli arasındaki iletişim, sistemin kontrolü açısından sürekli sağlanmalıdır; plansız müdahalelerden kesinlikle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Hidrolik ve Pnömatik Bakımda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ve pnömatik sistemlere müdahale etmeden önce sistemin enerji kaynakları tamamen kesilmeli ve basınç seviyeleri kontrol edilmelidir (Maden İşyerlerinde İş Sağlığı ve Güvenliği Yönetmeliği). Sistemin çalışması esnasında oluşan yüksek basınçlı yağ veya hava sızıntıları, ciltte ciddi yaralanmalara ve enjeksiyon tipi kazalara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personeli, hidrolik yağın sıcaklığına ve kimyasal özelliklerine karşı uygun nitelikte eldiven, koruyucu gözlük ve önlük gibi kişisel koruyucu donanımları eksiksiz kullanmalıdır. Ekipman üzerinde yapılacak herhangi bir parça değişimi, üreticinin belirlediği teknik spesifikasyonlara ve onaylı yedek parça standartlarına uygun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Sızıntıların tespiti sırasında eller çıplak bir şekilde hortum veya bağlantı noktalarına yaklaştırılmamalı, sızıntı kontrolü için karton veya uygun test ekipmanları kullanılmalıdır. Basınç altındaki hatların kontrolü sırasında personelin hat hattından uzak durması, olası bir patlama veya hortum çıkması durumunda yaralanmaları önlemek adına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alanı, çalışma süresince temiz ve düzenli tutulmalı, hidrolik yağ döküntüleri kayma ve düşme riskine karşı derhal emici malzemelerle temizlenmelidir. İşyeri düzeni, ekipmanların güvenli bir şekilde sökülüp takılması için gerekli olan manevra alanını sağlamalı ve olası takılma risklerini ortadan kaldırmalıdır.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Boşaltma ve Sıfırlama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bakımı öncesinde hidrolik ve pnömatik devrelerdeki basıncın tahliye edilmesi, 6331 sayılı İş Sağlığı ve Güvenliği Kanunu kapsamında işverenin sağlamakla yükümlü olduğu temel güvenlik önlemlerindendir. Basınç tahliye vanaları manuel olarak açılmalı ve göstergeler üzerinden sistemin sıfır basınç değerine ulaştığı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boşaltma işlemi sırasında kullanılan tahliye hatlarının güvenli bir bölgeye yönlendirilmesi, tahliye edilen havanın veya yağın çevredeki çalışanlara zarar vermesini engellemek için zorunludur. Pnömatik sistemlerdeki hava tankları ve hidrolik akümülatörler, sistem kapalı olsa dahi içlerinde depolanmış yüksek basınçlı enerji bulundurmaya devam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basınçsız olduğu teyit edilmeden bağlantı elemanları, rekorlar veya hortumlar kesinlikle gevşetilmemelidir; aksi takdirde kontrolsüz bir basınç boşalması ciddi fiziksel darbelere yol açabilir. Basınç tahliye işlemi, sistemin en düşük noktasındaki vanalardan başlamalı ve kademeli olarak tüm devrenin rahatlatılması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göstergelerinin kalibrasyonu periyodik olarak kontrol edilmeli ve arızalı göstergeler güvenli çalışma için derhal değiştirilmelidir. Gösterge değerlerine güvenmek yerine, sistemin fiziksel olarak basınçtan arındırıldığını kanıtlayan test prosedürleri uygulanmalı ve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ve LOTO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bakım yapılan tüm hidrolik ve pnömatik sistemlerde Kilitleme-Etiketleme (LOTO) uygulaması zorunlu bir güvenlik prosedürüdür. Bakım yapan her personel, enerji kaynağını kendi kişisel kilidiyle kilitleyerek sistemin başkaları tarafından çalıştırılmasını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sadece ana güç kaynağında değil, sistemin çalışmasına neden olabilecek tüm ikincil enerji kaynaklarında da uygulanmalıdır. Etiketleme aşamasında, çalışmanın içeriği, sorumlu personel bilgisi ve çalışmanın tahmini bitiş süresi net bir şekilde belirtilerek diğer çalışanlar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prosedürünün etkinliği, kilitlerin ve etiketlerin standartlara uygunluğu ile doğrudan ilişkilidir; standart dışı veya geçici kilitlerin kullanılması kesinlikle yasaktır. Kilitleme sonrası sistemin enerjisiz olduğu, kontrol paneli üzerinden test edilerek veya sistemin çalışmadığı fiziksel olarak doğrulanarak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bir sistem üzerinde birden fazla kişi çalışıyorsa, çoklu kilit adaptörleri kullanılarak her çalışanın kendi kilidini sisteme takması sağlanmalıdır. Hiçbir çalışan, bir başkasının kilidini açmaya veya üzerinde çalışmaya yetkili değildir; kilitlerin yönetimi ve sorumluluğu tamamen kilidi takan kişiye aittir.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Kalıntı Enerji Riskleri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basıncı boşaltılsa ve enerji kaynakları kesilse bile, 6331 sayılı İş Sağlığı ve Güvenliği Kanunu çerçevesinde tanımlanan risklerin yönetimi için kalıntı enerji göz ardı edilmemelidir. Hidrolik akümülatörler, yaylı mekanizmalar veya yerçekimi etkisi altındaki yükseltilmiş ekipman parçaları ciddi kinetik enerji potansiyeli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yükseltilmiş hidrolik kollar, silindirler veya hareketli parçalar, mekanik kilitler veya destek ayakları kullanılarak fiziksel olarak sabitlenmelidir. Sadece hidrolik basıncın kesilmesi, yükün havada asılı kalmasını sağlamak için yeterli bir güvenlik önlemi değildir; hidrolik sızıntı durumunda yük aniden düşebilir.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kalıntı basıncı tahliye etmek için özel olarak tasarlanmış tahliye vanaları kullanılmalı ve operatörler bu vanaların konumu hakkında eğitimli olmalıdır. Kalıntı enerjinin varlığı, bakım prosedürlerinde risk değerlendirmesinin bir parçası olarak tanımlanmalı ve her bir sistem için özel boşaltma yöntemleri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bakım yapacağı makinenin mekanik yapısını iyi bilmeli ve sistemdeki potansiyel enerji kaynaklarını önceden tespit etmelidir. Yerçekimi nedeniyle oluşabilecek hareketler, makinenin statik duruşunu bozarak bakım personelini sıkıştırma veya ezilme gibi risklerle karşı karşıya bırakabilir.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Prosedürleri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ve pnömatik sistemlerin bakım faaliyetleri, Maden İşyerlerinde İş Sağlığı ve Güvenliği Yönetmeliği gereğince yetkili ve eğitimli personel tarafından yapılmalıdır. Bakım işlemleri, üretici firmanın sağladığı teknik el kitapçıklarında yer alan prosedürlere harfiyen uyularak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bakım faaliyeti öncesinde bir iş öncesi güvenlik toplantısı yapılarak, yapılacak işin riskleri ve alınacak önlemler tüm ekiple paylaşılmalıdır. Bakım süreçlerinde kullanılan tüm ekipmanlar, ölçüm cihazları ve el aletleri, periyodik olarak kontrol edilerek işlevselliği doğrulanmalı ve uygunsuz aletlerin kullanımı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faaliyetlerinin sonunda, sistemin tekrar devreye alınması aşamasında tüm bağlantıların sıkılığı, sızıntı durumu ve emniyet sistemlerinin çalışabilirliği test edilmelidir. Test süreci, sistemin tam yükte çalıştırılmadan önce düşük basınçlı kademelerde izlenerek, herhangi bir anormallik durumunda acil durdurma mekanizmalarının test edilmesiyle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yapılan işlemler, değiştirilen parçalar ve sistemin son durumu hakkında detaylı bir şekilde tutulmalı ve gelecekteki bakım planlamalarında referans alınmalıdır. Denetim süreçleri, bakımın kalitesini ve güvenliğini artırmak için bağımsız bir gözlemci veya yetkili bir amir tarafından düzenli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Mobil Ekipman Trafik Yönetimi ve Çarpışma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mobil ekipmanların trafik yönetimi kazaları önlemede temel unsurdur; tüm sürücüler belirlenen trafik kurallarına ve hız sınırlarına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Çarpışma önleme sistemleri (proximity detection), ekipmanların birbirine veya personele yaklaşması durumunda sesli ve görsel ikaz vererek otomatik duruş sağlar; bu sistemlerin periyodik bakımları teknik personelce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takip sistemleri sayesinde ekipmanların konumu anlık izlenir; bu teknoloji, saha içindeki yoğun trafik noktalarında darboğazları belirleyerek güvenli geçiş önceliği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ekipman üzerindeki kör noktaları ve aracın manevra kabiliyetini bilmesi zorunludur; operatör eğitimi, bu sistemlerin işleyişi ve acil durumlarda yapılacaklar üzerine odaklanmalıdır.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Güzergah Planlaması ve Trafik Akışı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sahasındaki tüm güzergahlar, Maden İşyerlerinde İş Sağlığı ve Güvenliği Yönetmeliği gereği, ekipmanların boyutlarına ve saha eğimine uygun olarak tasarlanmalıdır; dar yollar ve keskin virajlar genişletilmelidir.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akış planı, tek yönlü gidiş-geliş kuralları ve geçiş önceliklerini içermelidir; bu plan sahada levhalarla açıkça belirtilmeli ve tüm operatörler tarafından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yapısı, ekipmanların stabil ilerlemesi için düzenli olarak düzeltilmeli ve su birikintileri gibi kayganlaştırıcı etkenler temizlenmelidir; zemin bozukluğu, ekipman kontrol kaybına yol açan temel risklerdendir.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güzergahların güncel haritalarını oluşturmalı ve saha değişikliklerini anlık olarak tüm operatörlere bildirmelidir; güncel olmayan haritalar, ekipmanların birbirine beklenmedik noktalarda yaklaşmasına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Madenciliğinde Temel Güvenlik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 ve Metan Gazı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Havalandırma Sistemleri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Tavan-Yan Güvenliği ve Göçük Önleme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Kontrolü ve Solunum Sağlığı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Makineleri ve Ekipman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Yerüstü Madenciliği ve Açık Ocak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Kurtarma ve Acil Durum Müdahalesi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Madencilik Mevzuatı ve Risk Değerlendirmesi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Şarj İstasyonları ve Lamba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Ferdi lambaların şarj istasyonları, maden işletmesinin güvenli ve havalandırması uygun olan bölgelerinde kurulmalı; şarj sırasında oluşabilecek gaz birikimi veya ısınma risklerine karşı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Lambaların şarj ve bakım işlemleri, sadece bu konuda eğitilmiş teknik personel tarafından yapılmalı; bataryaların ömrünü uzatmak ve performans kaybını önlemek için üretici talimatlarına uygun şarj döngüleri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Şarj istasyonlarında düzenli temizlik yapılmalı, toz birikimi önlenmeli ve elektrik bağlantılarında korozyon olup olmadığı kontrol edilmelidir; arızalı olduğu tespit edilen lambalar kayıt altına alınarak tamir edilmeden kullanıma sokulmamalıdır.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 değişimleri ve lamba gövdesindeki fiziksel kontroller, her şarj döngüsü sonunda titizlikle gerçekleştirilerek ekipmanın bir sonraki vardiyada tam verimle çalışması sağlanmalıdır; bu süreçlerin kaydı iş sağlığı ve güvenliği denetimlerinde temel belgedir.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Sinyalizasyon ve Aydınlatma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tüm mobil ekipmanlarda gece ve tozlu ortamda görünürlüğü sağlayan güçlü aydınlatma sistemleri bulunmalıdır; farlar ve stop lambaları çalışır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Sarı çakarlı ikaz lambaları, ekipmanın hareket halinde olduğunu çevredeki yaya ve diğer araçlara bildirmek için zorunludur; bu lambalar, operatörün görüşünü engellemeyecek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Sinyalizasyon levhaları, kavşaklarda ve yükleme alanlarında dur-kalk veya hız sınırlamalarını belirtmelidir; bu işaretlerin temiz ve okunabilir kalması için düzenli bakım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dış gövdesinde bulunan reflektif bantlar, düşük ışık koşullarında ekipmanın boyutlarını ve konumunu belirginleştirir; bu bantların yıpranması durumunda derhal yenilenmesi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ve Ekipman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yaya yolları ile mobil ekipmanların kullandığı yollar fiziksel bariyerlerle veya şeritlerle birbirinden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geçiş noktaları, ekipmanların yoğun olduğu bölgelerden uzakta planlanmalı ve bu noktalarda yaya önceliğini belirten net işaretlemeler kullanılmalıdır; yaya yolları aydınlık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çevresinde yaya bulunması durumunda, operatörün aracı durdurması ve yayayı güvenli mesafeye uzaklaştırması temel kuraldır; hiçbir yaya, ekipmanın kör noktasında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saha içerisinde mutlaka yüksek görünürlüklü (reflektörlü) yelek giymelidir; bu yelekler, operatörlerin yayaları uzak mesafeden fark edebilmesi için hayati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Manevra Güvenliği ve Kör Nokta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Mobil ekipmanlarda geri manevra, kazaların en sık yaşandığı anlardan biridir; bu nedenle geri vitese geçildiğinde devreye giren otomatik sesli ikaz sistemleri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kör noktaları yönetmek için dikiz aynalarına ek olarak geri görüş kameraları ve sensör sistemleri kullanılmalıdır; operatörler bu sistemleri düzenli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geri manevra yapmadan önce etrafı kontrol etmeli; görüşün kısıtlı olduğu durumlarda bir işaretçiden (spotter) yardım almalıdır; işaretçi, operatörle sürekli iletişim halinde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güvenli manevra prosedürlerini oluşturmalı ve bu prosedürlerin uygulanmasını denetlemelidir; manevra hataları iş kazası riskini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Makine Operatörlüğü ve Temel Eğitim Gereksinimleri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kullanılan her türlü iş makinesinin operatörlüğü, sadece ilgili alanda eğitim almış ve yetkinliği belgelendirilmiş personel tarafından yapılmalıdır; bu durum 6331 sayılı İş Sağlığı ve Güvenliği Kanunu kapsamında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operatörlere işe başlamadan önce temel İSG eğitimi ile birlikte makineye özel teknik eğitim verilmesi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makinenin çalışma prensipleri, güvenli kullanım kuralları, olası tehlikeler ve acil durum prosedürlerini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eğitimleri, işin tehlike sınıfına uygun olarak periyodik şekilde güncellenmeli ve bu süreçte iş ekipmanlarının güvenli kullanımıyla ilgili bilgiler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Operatörlük Belgeleri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sektöründe görev alan operatörlerin, İş Ekipmanlarının Kullanımında Sağlık ve Güvenlik Şartları Yönetmeliği uyarınca, kullandıkları makine türüne uygun mesleki yeterlilik belgelerine sahip olmaları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süreci, Milli Eğitim Bakanlığı veya yetkilendirilmiş kurumlar tarafından onaylı kurslar aracılığıyla yürütülmeli ve operatörün makineyi kullanmaya ehil olduğunu kanıtlamalıdır.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operatörün sahip olduğu belgelerin geçerliliğini ve kapsamını düzenli olarak kontrol etmekle yükümlüdür; süresi dolan belgelerle makine kullanımı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sisteminde, operatörün kullandığı makinenin markası, modeli ve kapasitesi ile belgedeki yetkinlik alanlarının tam uyumlu olması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Yetkinlik Değerlendirme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sistemi sadece kağıt üzerindeki belgelerden ibaret olmayıp, operatörün saha performansının pratik sınavlarla değerlendirilmesini içeren bir süreci de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çerçevesinde, operatörlerin saha koşullarına uyumu uzman nezaretinde yapılan deneme sürüşleri ile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Teorik bilgilerin saha pratiğine aktarılması, operatörün tehlikeli durumları sezme ve önleme yeteneğinin ölçülmesi için kritik bir aşamadır.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sonuçları, operatörün makine üzerindeki hakimiyetini ve güvenlik kurallarına olan bağlılığını gösterecek şekilde puanlanarak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Tazeleme Eğitimleri ve Yetkinliğin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teknolojisindeki değişimler ve çalışma ortamındaki yeni riskler, operatörlerin düzenli aralıklarla tazeleme eğitimlerine tabi tutulmasını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operatörlerin bilgilerinin güncelliğini korumak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özellikle iş kazası yaşayan veya makine kullanımı sırasında güvensiz davranış sergileyen operatörler için acil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sürekliliği, operatörün güvenlik kültürüne olan aidiyetini artırarak, alışkanlıkların sebep olduğu dikkatsizliklerin önüne geçilmesini sağlamaktadır.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Kayıt Sistemleri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her operatör için ayrı bir özlük ve eğitim dosyası tutulmalı; bu dosyada operatörün aldığı eğitimler, yetkinlik belgeleri ve sağlık raporları eksiksiz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yapılan tüm eğitimlerin ve değerlendirmelerin kayıt altına alınması, olası bir denetim veya kaza durumunda yasal sorumluluğun tespiti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sistemleri, operatörün makine kullanım saatlerini, periyodik bakım sorumluluklarını ve iş güvenliği ihlallerini takip edebilecek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Dokümantasyonun güncel tutulması, işverenin yasal sorumluluklarını yerine getirdiğinin kanıtı olduğu kadar, güvenli çalışma ortamının da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Arızalarında Acil ve Güvenli Durdurma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sahasında bir ekipman arızası tespit edildiğinde, operatörün öncelikli görevi ekipmanı en kısa sürede ve kontrollü şekilde durdurmaktır; bu işlem, Maden İşyerlerinde İş Sağlığı ve Güvenliği Yönetmeliği gereğince riskleri minimize etmeye yönelik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prosedürleri, makinenin hareketli parçalarını güvenli bir duruma getirmeyi ve enerji akışını kesmeyi hedefler; bu süreçte operatörün saha içi iletişim kanallarını kullanarak diğer çalışanları uyarması, olası ikincil kazaların önlenmesi açısından kritik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durdurulduktan sonra, arızanın mahiyeti hakkında detaylı bir ön inceleme yapılmalı ve makine, yetkili teknik personel gelene kadar çalıştırılmamalıdır; bu süre zarfında ekipman çevresi güvenlik şeridi ile izole edilerek girişler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durdurma sırasında sadece makineyi kapatmak yeterli değildir; sistemin basınç, hidrolik veya elektrik gibi depolanmış enerjilerinin tahliye edilmesi, ekipmanın tamamen hareketsiz kalmasını sağlamak adına hayati bir güvenlik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(E-Stop) Sistemleri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sistemleri (E-Stop), ekipmanların beklenmedik arıza veya tehlikeli durumlarda anında enerji kesilerek durdurulmasını sağlayan, kırmızı renkli ve belirgin bir şekilde konumlandırılmış güvenlik donanımlarıdır; Maden İşyerlerinde İş Sağlığı ve Güvenliği Yönetmeliği uyarınca her operatör bu butonun yerini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E-Stop butonları, normal çalışma durdurma butonlarından farklı olarak sistemin tüm kontrol devrelerini deaktif eder; bu nedenle rutin durdurmalar için değil, sadece hayati tehlike arz eden durumlarda veya ciddi ekipman arızalarında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acil durdurma butonlarına her an kolayca erişebilmesi için butonların önünün ekipman veya malzeme ile kapatılmaması gerekir; periyodik olarak butonların işlevselliği test edilmeli ve herhangi bir arıza durumunda sistem derhal bakıma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Butona basıldıktan sonra sistemin tekrar devreye alınması, sadece arıza giderildikten ve gerekli güvenlik kontrolleri yapıldıktan sonra yetkili kişi tarafından gerçekleştirilmelidir; bu uygulama, kazara çalıştırmaları önleyerek bakım personelinin güvenliğini sağlamayı amaçlar.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Karanlıkta Yönelim ve Acil Durum Aydınlatması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yeraltı çalışma alanlarında, ana yollar ve kaçış güzergahları, herhangi bir elektrik kesintisi durumunda dahi görünürlüğü sağlayacak şekilde acil durum aydınlatmaları ile donatılmalıdır; kaçış yolları sürekli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aydınlatmaları, ana enerji kaynağı kesildiğinde otomatik olarak devreye girmeli ve çalışanın panik yapmadan güvenli bölgeye ulaşmasına olanak tanıyacak süre boyunca yanmaya devam etmelidir; bu sistemlerin periyodik testleri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güzergahlarını gösteren yön levhaları, karanlıkta dahi seçilebilecek fosforlu veya kendinden aydınlatmalı malzemeden yapılmalı; levhaların üzerine toz birikmesi engellenerek görüş netliği her zaman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acil bir durumda kendi ferdi lambaları ile nasıl yön bulacaklarını ve kaçış yollarını nasıl takip edeceklerini düzenli aralıklarla yapılan tatbikatlarda öğrenmeli; acil durum aydınlatma sistemlerinin yerleşim planını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ve Kilitleme-Etiketleme (LOTO)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herhangi bir bakım veya onarım çalışması yapılmadan önce, enerji kaynaklarının kesilerek kilitlenmesi ve etiketlenmesi (LOTO) prosedürü, 6331 sayılı İş Sağlığı ve Güvenliği Kanunu kapsamında işverenin sağlamakla yükümlü olduğu temel bir güvenlik uygulamasıdır.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süreci, enerji kaynaklarının (elektrik, hidrolik, pnömatik, mekanik) tamamen kesilmesini, ilgili vanaların veya şalterlerin asma kilit ile kilitlenmesini ve üzerine uyarı etiketi asılmasını içerir; bu etiket üzerinde çalışmayı yapan kişinin bilgileri ve tarih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yalnızca o çalışmayı yürüten personelin sahip olduğu kişisel kilitler ile yapılmalıdır; başka bir personelin kilidini açmaya çalışmak veya kilidi izinsiz kırmak, ağır disiplin suçudur ve iş kazalarına davetiye çıkaran çok tehlikeli bir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tam olarak sağlandığından emin olmak için ekipman üzerindeki kontrol paneli tekrar test edilmeli, makinenin hiçbir şekilde tepki vermediği onaylandıktan sonra bakım faaliyetine başlanmalıdır; enerji izolasyonu, bakım personelinin hayatını doğrudan koruyan en önemli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ve Kaza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meydana gelen ekipman arızaları ve acil durumlar, 6331 sayılı İş Sağlığı ve Güvenliği Kanunu uyarınca yetkili mercilere ve işyeri yönetimine zamanında bildirilmesi gereken önemli olaylardır; bildirim yapılmayan her arıza, gelecekteki daha büyük kazaların habercisidir.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olayı gören veya yaşayan çalışanın derhal üst amirine veya İSG departmanına haber vermesiyle başlar; iletişimde olayın yeri, zamanı, etkilenen ekipman ve mevcut risk durumu net bir şekilde ifade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bildirimleri yazılı olarak kayıt altına alınmalı, olayın nedenleri ve alınan ilk önlemler raporlanmalıdır; bu raporlar, işletmenin İSG performansını artırmak ve tekrarlayan arızaların kök nedenlerini analiz etmek amacıyla kullanılacak değerli veri kaynaklarıdır.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ile sonuçlanan arıza durumlarında ise yasal bildirim yükümlülüğü üç iş günü içerisinde SGK'ya yapılmalıdır; bildirimin zamanında ve doğru yapılması, işverenin yasal sorumluluklarını yerine getirmesi ve hukuki süreçlerde haklılığını koruması açısından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Bakımında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bakımları, Maden İşyerlerinde İş Sağlığı ve Güvenliği Yönetmeliği gereğince yetkili ve eğitimli personel tarafından gerçekleştirilmelidir; bakımı yapılmayan veya eksik yapılan ekipmanlar, maden sahasında çalışanlar için ciddi bir kaza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kullanılacak yedek parçaların orijinal olması ve ekipman üreticisinin tavsiyelerine uygun olması gerekir; uygun olmayan parçaların kullanımı, makinenin güvenlik donanımlarının devre dışı kalmasına veya beklenmedik performans kayıplarına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ekipmanın tekrar servise alınmasından önce, güvenlik donanımlarının (sensörler, frenler, E-stop) çalışıp çalışmadığı mutlaka test edilmelidir; bu testler kayıt altına alınmalı ve yetkili bakım sorumlusu tarafından onaylanarak sisteme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süresince çevredeki diğer çalışanların güvenliğini sağlamak için çalışma alanı uygun şekilde çevrelenmeli ve gerekli uyarı levhaları asılmalıdır; bakım personelinin kişisel koruyucu donanımlarını eksiksiz kullanması, iş güvenliği kültürünün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Basamak Geometrisi ve Şev Stabilitesi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ocak maden işletmelerinde şev stabilitesi, basamak geometrisinin doğru planlanması ile doğrudan ilişkilidir; Maden İşyerlerinde İş Sağlığı ve Güvenliği Yönetmeliği uyarınca şevler, kayma ve göçme risklerini en aza indirecek şekilde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 geometrisi belirlenirken kayaç yapısı, süreksizlik düzlemleri ve yeraltı su seviyesi gibi jeoteknik veriler dikkate alınmalıdır; bu veriler stabilitenin temel belirleyicisidir.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stabilitesinin bozulması ciddi iş kazalarına yol açabileceğinden, ocak tasarımı jeoteknik raporlara dayalı olarak uzman mühendisler tarafından yapılmalı ve düzenli olarak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Stabiliteyi etkileyen temel unsurlar; basamak yüksekliği, basamak genişliği ve şev açısıdır; bu üç parametrenin uyumu, güvenli bir çalışma ortamı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Basamak Yüksekliği ve Genişliğinin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 yüksekliği, kullanılan iş makinelerinin kapasitesi ve kayaç yapısına göre belirlenmelidir; Maden İşyerlerinde İş Sağlığı ve Güvenliği Yönetmeliği standartlarına uygun olmayan yükseklikler, kaza riskini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 genişliği, iş makinelerinin güvenli manevra yapabilmesi ve düşen malzemelerin birikmesi durumunda alt kademeyi koruyacak bir güvenlik alanı sağlaması açısından yeterli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Basamakların aşırı yüksek olması, şevlerdeki gerilimi artırarak stabilite kaybına neden olabilir; bu nedenle her basamağın güvenli bir çalışma platformu oluşturması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Basamaklarda biriken gevşek malzeme veya kaya parçaları, düzenli temizlik ve kontrol prosedürleri ile ocak operasyonlarını aksatmayacak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Şev Açısının Belirlenmesi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açısı, kayaçların dayanım özellikleri ve süreksizlik düzlemlerinin yönelimi dikkate alınarak belirlenmelidir; Maden İşyerlerinde İş Sağlığı ve Güvenliği Yönetmeliği, güvenli şev açısının aşılmaması gerektiğini açıkça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 şevler, işletme açısından daha az hafriyat anlamına gelse de, stabilite riski açısından tehlikelidir; şev açısı her zaman jeoteknik sınır değerlerin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açısının belirlenmesinde, zamanla oluşabilecek aşınma ve ayrışma etkileri göz önünde bulundurulmalı, gerekli durumlarda şev koruma yöntemleri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açısındaki en ufak bir değişim veya çatlak oluşumu, stabilite kaybının habercisi olabilir; bu durumlar derhal teknik birimlere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Şev İzleme ve Gözetim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Şevlerin stabilitesini sürekli olarak izlemek için modern gözetim sistemleri kullanılmalıdır; 6331 sayılı İş Sağlığı ve Güvenliği Kanunu kapsamında risk değerlendirmesi, bu tür teknik izleme süreçlerini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Total station, eğimölçer (inklinometre) ve radar gibi teknolojiler, şevlerdeki milimetrik hareketleri tespit ederek erken uyarı imkanı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teknolojik ekipman değil, aynı zamanda görsel incelemeler de hayati önem taşır; çalışanların gözlemleri, sistemin en önemli parçalarından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verileri, düzenli periyotlarla analiz edilmeli ve stabilite riskine karşı acil durum eylem planları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Göçük Önleme ve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Göçükleri önlemenin en temel yolu, Maden İşyerlerinde İş Sağlığı ve Güvenliği Yönetmeliği'ne uygun ocak tasarımı ve düzenli denetimlerin eksiksiz yapılmasıdır.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Şevlerdeki çatlaklar, su sızıntıları veya kaya düşmeleri, potansiyel bir göçmenin öncülü olarak kabul edilmeli ve bu alanlarda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gerekli durumlarda şev destek yapıları veya koruyucu bariyerler kullanılmalı, zayıf zeminlerde ek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riskine karşı çalışanların eğitimi, acil kaçış yollarının belirlenmesi ve düzenli tatbikatlar, olası bir kaza anında can kaybını önlemek için en temel savunma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Üretim Patlatması Güvenlik Bölgesi ve Erişim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patlatmaları öncesinde, patlatma yapılacak sahanın çevresinde yasal mevzuat gereği güvenli bir bölge oluşturulmalıdır; bu alanın sınırları, patlatma tasarımına ve jeolojik koşullara göre belirlenerek fiziksel engellerle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kontrolü kapsamında, patlatma sahasına yetkisiz girişleri önlemek amacıyla nöbetçi personeller görevlendirilmeli ve giriş noktaları bariyerlerle kapatılmalıdır; Maden İşyerlerinde İSG Yönetmeliği uyarınca bu kontrollerin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sahasına giriş-çıkışlar, patlatma sorumlusu veya yetkili nezaretçinin onayı dışında gerçekleştirilmemelidir; tüm geçişler kayıt altına alınmalı ve sahada sadece görevli personelin bulunmasına izin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bölgesi sınırlarının belirlenmesinde, uçuşan kayaç riski ve hava şoku etkisi göz önünde bulundurulmalı, bu mesafeler her patlatma öncesinde tekrar gözden geçirilerek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Patlatma Sahası Alan Boşaltma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yapılacak alanda, tüm çalışanların ve iş makinelerinin güvenli bir şekilde tahliye edilmesi zorunludur; 6331 sayılı İSG Kanunu kapsamında işveren, çalışanların güvenliğini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işlemleri, önceden belirlenmiş bir plan çerçevesinde gerçekleştirilmeli ve saha içerisinde hiçbir personelin kalmadığından emin olmak için kapsamlı bir tarama süreci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 ve taşınabilir ekipmanlar, patlatma sahasından belirlenen güvenli park alanlarına çekilmeli; bu araçların sahadan uzaklaştırılması, patlatma sorumlusunun onayı ile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boşaltma sürecinde, personelin güvenli toplanma alanlarında hazır bulunması sağlanmalı ve sayım işlemleri yapılarak sahada eksik personel olup olmadığı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Enerji Kaynakları ve Süreklilik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kritik güvenlik sistemlerinin (aydınlatma, haberleşme, havalandırma) çalışmaya devam etmesi için yedek enerji kaynakları (jeneratör veya UPS) kurulmalı ve bu kaynakların kapasitesi tüm sistemi beslemeye yetecek ölçüde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enerji kaynakları, ana sistemin devre dışı kalması durumunda gecikmeksizin otomatik olarak devreye girecek şekilde yapılandırılmalı; bu geçiş süreci herhangi bir güvenlik zafiyeti yaratmayacak hızda gerçekleşmelidir.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kaynaklarının bakım ve yakıt kontrolleri, belirlenen periyotlarda uzman personel tarafından yapılmalı; yedek sistemlerin her an çalışmaya hazır olduğu, düzenli olarak yapılan simülasyon ve testlerle doğrulanarak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kesintisi yaşandığında, maden içerisindeki tüm kritik sistemlerin sürekliliğini sağlamak, işverenin yasal sorumluluğundadır; bu süreklilik yönetimi, madencilik faaliyetlerinin güvenli bir şekilde durdurulması veya tahliye için gerekli zamanı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İkaz Sistemleri: İşaret ve Siren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sahasındaki tüm personeli uyarmak amacıyla, Sağlık ve Güvenlik İşaretleri Yönetmeliği standartlarına uygun sesli ve görsel ikaz sistemleri kullanılmalıdır; siren sesleri sahanın her noktasından duyulabilmelidir.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İkaz süreçleri, patlatmadan önce farklı aşamalarda (hazırlık, patlatma anı ve güvenli bölge onayı) gerçekleştirilmeli; çalışanlar, bu sesli işaretlerin anlamlarını eğitimlerde öğrenmiş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Sirenlerin yanı sıra, saha içerisinde görsel uyarı lambaları ve ikaz levhaları ile desteklenen bir iletişim ağı kurulmalı; sisli veya düşük görüş mesafeli havalarda bu sistemler daha etkin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İkaz sistemlerinin periyodik kontrolleri yapılmalı ve arıza durumunda yedek bir uyarı yöntemi (telsiz, el işaretleri vb.) mutlaka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Mesafe ve Terazi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anında oluşacak hava şoku, titreşim ve kayaç fırlaması etkilerini minimize etmek için, yönetmeliklerde belirtilen asgari emniyet mesafeleri hassasiyetle uygulanmalıdır; bu mesafe, patlayıcı miktarına göre değişkenlik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 için belirlenen güvenli mesafe ile personel için belirlenen mesafe farklılık gösterebilir; patlatma tasarımı yapılırken, en kötü senaryo (hava koşulları, kayaç yapısı) hesaba katılmalıdır.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Sahadaki eğim ve arazi yapısı, fırlama mesafesini doğrudan etkilediğinden, patlatma sorumlusu tarafından sahada fiziksel mesafe ölçümleri yapılmalı ve gerekirse güvenlik bölgesi genişletilmelidir.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esnasında, emniyet mesafesinin dışındaki bölgelerde yer alan tesisler ve diğer çalışma alanları da göz önünde bulundurularak, buralarda oluşabilecek etkiler için gerekli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Patlatma Kayıtları ve Operasyonel Raporlama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üretim patlatması, patlatma sorumlusu tarafından imzalanan bir kayıt dosyasında tutulmalı; bu dosya patlayıcı miktarı, delik sayısı, mesafe ve güvenlik önlemleri hakkında detaylı bilgileri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sonrası sahanın güvenli olduğu teyit edildikten sonra, patlatma sahası denetim raporu hazırlanmalı ve patlatılmamış patlayıcı (tekerrür/patlamayan kapsül) olup olmadığı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yasal denetimlerde ibraz edilmek üzere düzenli bir şekilde arşivlenmeli; herhangi bir kaza veya olay durumunda, bu kayıtlar inceleme süreçlerinde temel belge niteliği taşıyacaktır.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raporlama süreci, patlatma tasarımının doğruluğunu ve güvenlik önlemlerinin başarısını ölçmek için düzenli olarak gözden geçirilmeli, gerekli iyileştirmeler için geri bildirim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Yağmur Suyu Drenajı ve Su Basması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açık ocaklarda yağmur sularının birikmesini önlemek için uygun drenaj sistemleri kurulmalıdır; aksi takdirde şev stabilitesi bozulabilir ve ani su basmaları yaşanabilir.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basması riski, özellikle şiddetli yağış dönemlerinde maden sahasının jeolojik yapısı dikkate alınarak değerlendirilmeli; yüzey sularının ocağa girişi, çevre hendekleri ve seddeleme yöntemleriyle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çalışma ortamındaki riskleri önceden belirlemelidir; su basması riski altında çalışanların tahliye yolları ve güvenli bölgeleri önceden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hatlarının kapasitesi, bölgenin yıllık yağış rejimine ve maksimum yağış verilerine göre hesaplanmalıdır; tıkanıklıklar suyun kontrolsüz birikmesine ve maden içerisinde çalışan ekipmanların zarar görmesine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Drenaj Sistemleri ve Altyapı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sahasındaki drenaj kanalları, erozyonu önleyecek şekilde düzenli olarak temizlenmeli ve stabilize edilmelidir; kanal içlerinde biriken tortu, çamur veya atık malzemeler suyun akışını yavaşlatarak taşmalara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altyapısı tasarlanırken suyun ocak tabanına ulaşmadan tahliye edilmesi hedeflenmelidir; bu süreçte kullanılan pompalar ve boru hatları, madenin kimyasal ve fiziksel şartlarına uygun malzemelerden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su tahliye sistemlerinin periyodik olarak kontrol edilmesi, Maden İşyerlerinde İş Sağlığı ve Güvenliği Yönetmeliği gereğidir; bakım faaliyetleri kayıt altına alınarak sistemin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 suyu toplama havuzları, maden sahasının en alt kotunda veya suyun doğal akış yönünde konumlandırılmalıdır; havuz kapasiteleri ani su yükselmelerini karşılayacak boyutta inşa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Pompa Yedekliliği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Pompaj sistemlerinde yedeklilik ilkesi esastır; ana pompaların devre dışı kalması durumunda devreye girecek bağımsız güç kaynağına sahip yedek pompalar her zaman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planlarında pompaj sistemlerinin enerji sürekliliği öncelikli olmalıdır; elektrik kesintilerine karşı jeneratörler veya alternatif enerji kaynakları, pompaların suyun yükselme hızından daha yüksek debide çalışmasını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istasyonları, su basması riski yüksek olan bölgelerde suyun ulaşamayacağı veya su altında kalsa dahi çalışabilecek nitelikte (dalgıç tip) tasarlanmalıdır; sistemin uzaktan izlenmesi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acil durum ekipleri pompaj sistemlerinin manuel müdahale yöntemleri konusunda eğitilmeli; arıza durumunda yapılacak müdahaleler tatbikatlarla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Sel Riski Analizi ve Önleyici Faaliyetler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sahası yakınındaki dereler veya su yolları, sel riski açısından sürekli izlenmelidir; aşırı yağışlarda su seviyesinin kritik eşiğe ulaşması durumunda maden sahasındaki tüm faaliyetler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Sel baskınlarına karşı erken uyarı sistemleri (sensörler, su seviye dedektörleri) kurulmalı; veriler merkeze iletilerek çalışanların güvenli bölgelere tahliyesi için gerekli zaman kazandırılmalıdır.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sel riskine karşı önleyici tedbirler (barajlar, bentler) inşa edilmelidir; bu yapılar düzenli olarak uzman teknik personel tarafından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sel anında yapması gerekenler, acil durum eğitimlerinde detaylandırılmalıdır; tahliye planları, su basması senaryolarına göre güncellenerek sahada görünür yerlerde ilan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Sistemleri ve Periyodik Denetimler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seviyesinin izlenmesi için kullanılan otomasyon sistemleri, verileri gerçek zamanlı olarak kontrol merkezine aktarmalıdır; ani su girişi veya pompa arızası durumunda alarm sistemleri otomatik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ve pompaj sistemlerinin durumu, maden iş güvenliği uzmanları tarafından periyodik olarak yerinde denetlenmelidir; denetimlerde sistemin kapasitesi ile sahanın güncel durumu karşılaştırmalı olarak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tüm teknik ekipmanların periyodik kontrolleri yetkili kişilerce yapılmalı; kayıtlar, iş sağlığı ve güvenliği dosyalarında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yağış verilerini meteorolojik bültenlerle eşleştirerek risk analizi yapmalı; öngörülen ekstrem hava şartlarında üretim planlamasını revize ederek güvenliği ön planda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Madenlerde Basamak Kenarı Düşme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işletmelerinde açık ocak basamak kenarları, yüksekten düşme riskinin en yüksek olduğu bölgelerdir. Maden İşyerlerinde İş Sağlığı ve Güvenliği Yönetmeliği gereği, basamak kenarlarında çalışanların düşmesini engelleyecek toplu koruma önlemleri alınması zorunludur. Çalışma alanının kenarından güvenli bir mesafe bırakılmalı veya kenar koruma sistemleri kurulmalıdır. Yüksekten düşme, madencilik sektöründe en ciddi iş kazası nedenlerinden biri olduğundan, tüm çalışma alanlarında risk değerlendirmesi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Kenar Koruma Sistemleri ve Teknik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çalışanların açık kenarlardan düşmesini fiziksel olarak engelleyen yapısal önlemlerdir. Korkuluklar ve bariyerler, Maden İşyerlerinde İş Sağlığı ve Güvenliği Yönetmeliği kriterlerine uygun olarak sağlam ve dayanıklı malzemeden imal edilmelidir. Korkuluk sistemi, üst küpeşte, ara kayıt ve eteklikten oluşmalı, basınca karşı dirençli bir yapıda kurulmalıdır. Bu sistemlerin kurulumu, iş güvenliği uzmanı veya yetkili teknik personel denetiminde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Yeraltı Çalışma Ortamına Fiziksel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 ocaklarında çalışacak personelin fiziksel kondisyonu, ağır çalışma koşullarına dayanıklı olması açısından kritik öneme sahiptir; işe başlamadan önce tüm çalışanların temel sağlık taramasından geçirilmesi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gereğince, yeraltındaki yüksek nem, sıcaklık ve basınç gibi çevresel faktörlere karşı çalışanların dayanıklılığının artırılması, iş kazalarının önlenmesinde ilk savunma hattını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hazırlık süreci, kapalı ve dar alanlarda çalışma stresini yönetebilme yetisini kapsar; bu durum, çalışanların acil durum anında panik yapmadan soğukkanlılıkla hareket edebilmeleri için düzenli eğitimlerle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hazırlık, sadece işe girişte değil, çalışma süresi boyunca periyodik olarak kontrol edilmeli; yorgunluk ve bitkinlik gösteren personelin yeraltına inişine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Çalışmada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önlemlerinin yetersiz kaldığı veya riskin devam ettiği durumlarda, Kişisel Koruyucu Donanımların İşyerlerinde Kullanılması Hakkında Yönetmelik gereği uygun KKD kullanılmalıdır. Yüksekte çalışacak personel, emniyet kemeri, şok emici lanyard ve yaşam hattı sistemlerini eksiksiz kullanmalıdır. KKD seçimi, yapılan işin türüne ve çalışma ortamındaki risklere göre uzman görüşüyle yapılmalıdır. Donanımların her kullanımdan önce fiziksel hasar açısından kontrol edilmesi,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Bariyerleri ve Araç Trafiği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 kenarlarında araçların düşmesini önlemek için uygun boyutta ve dirençte güvenlik bariyerleri (setler) oluşturulmalıdır. Bariyerler, en büyük iş makinesinin lastik çapının en az yarısı yüksekliğinde olmalı ve Maden İşyerlerinde İş Sağlığı ve Güvenliği Yönetmeliği'ne göre düzenli kontrol edilmelidir. Bariyerlerin yapısı, aracın çarpmaya karşı enerjisini sönümleyebilecek yeterlilikte olmalıdır. Araç trafiğinin yoğun olduğu bölgelerde bu setlerin durumu günlük olarak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 kenarları ve düşme riski olan bölgeler, Sağlık ve Güvenlik İşaretleri Yönetmeliği'ne uygun şekilde tabelalarla işaretlenmelidir. Düşme tehlikesini belirten uyarı levhaları, yeterli aydınlatma ile gece vardiyalarında da görünür olmalıdır. Çalışanların bu bölgelere yaklaşmaması veya giriş yapmaması gereken yerler, ikaz şeritleri ve görsel uyarı sistemleri ile sınırlandırılmalıdır. İkaz levhalarının eksikliği, denetimlerde idari para cezası gerektiren bir eksiklik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 Sahasında Trafik ve Yol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tüm araç trafiği ve yol düzenlemeleri, kaza riskini azaltacak planlı bir sistemle yürütülmelidir; yol yüzeyleri, araçların güvenli geçişini sağlayacak şekilde düzenli olarak stabilize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trafik güvenliği kadar toz emisyonunu önlemek için de kritiktir; bozulan yol yüzeyleri, operatörlerin direksiyon hakimiyetini kaybetmemesi adına derhal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kapsamında, yollardaki gevşek malzeme birikintileri, araç tekerlekleriyle havaya kalkmaması için periyodik olarak temizlenmeli; bu süreç hem çevresel sağlığı korur hem de çalışanların görüş mesafesini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yönetimi ve toz kontrolü entegre bir yaklaşım gerektirir; yol temizliği, araç lastik ömrünü uzatırken aynı zamanda kayma ve devrilme risklerini minimize ederek operasyonel verimliliği maksimize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Güzergah Tasarımı ve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yaya ve araç trafiği çakışmayacak şekilde ayrılarak özel işaretlemelerle sınırlandırılmalıdır; bu fiziksel ayrım, kaza riskini düşüren en temel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Güzergahlar belirlenirken aracın boyutları ve manevra kapasitesi dikkate alınmalı; özellikle dar geçitlerde veya kör noktalarda görüşü artıran panoramik aynalar ve uyarı levhaları mutlaka görünür yerlere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Hafif hizmet araçları ile ağır iş makineleri için ayrı şeritler oluşturulması, trafik yoğunluğunu azaltarak operasyonel verimliliği artırır; bu ayrım, ağır araçların hafif araçlara müdahale ihtimalini büyük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Güzergah değişiklikleri veya bakım çalışmaları tüm operatörlere önceden bildirilmeli; sahada gerekli yönlendirme levhaları ile güzergah güvenliği her an güncel tutulmalıdır, çünkü belirsiz güzergahlar her zaman kaza davetiyesidir.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Hız Kontrolü ve Güvenlik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sahanın fiziksel koşullarına, yol eğimine ve trafik yoğunluğuna uygun hız limitleri belirlenmeli ve operatörlere tebliğ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 sınırları sadece yasal bir zorunluluk değil, aynı zamanda durma mesafesini kontrol altında tutmak için teknik bir gerekliliktir; ağır tonajlı araçların fren sistemleri, aşırı hızda ciddi sapmalara uğrayabilir.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hız limitlerine uyumu, araç içi takip sistemleri veya radar kontrolleri ile denetlenmeli; limiti ihlal eden operatörlere disiplin prosedürleri uygulanarak güvenlik kültürü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Olumsuz hava koşullarında hız limitleri, görüş mesafesine ve yol tutuşuna bağlı olarak otomatik düşürülmeli; operatörler bu durumlarda araçlarını daha düşük vites ve hızda kullanmaya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Tozla Mücadelede Sulama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uyarınca, yolların sulanması, havadaki solunabilir toz miktarını düşürmek için en temel yöntemdir; sulama araçları, tozun en yoğun olduğu bölgelerde sürekli devriye gezmelidir.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Sulama sıklığı, hava sıcaklığı, nem oranı ve trafik yoğunluğuna göre dinamik olarak belirlenmelidir; çok kuru ve rüzgarlı günlerde sulama aralıkları kısaltılarak tozun havaya karışması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kullanımının yeterli olmadığı durumlarda çevre dostu toz bağlayıcı kimyasallar kullanılabilir; bu maddeler, yol yüzeyinde nemi daha uzun süre tutarak sulama maliyetlerini azaltır ve toz kontrolünde süreklilik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Sulama işleminin kendisi, yolun kayganlaşmasına veya çamurlaşmasına neden olmamalıdır; aşırı sulama, ağır iş makineleri için ciddi kayma riskleri oluşturabileceğinden, su dozajı dikkatle ayarlanmalıdır.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Görüşü ve İkaz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kaza önlemede operatör görüşü en kritik unsurdur; araçların kabin tasarımları, operatörün çevresini tam görebileceği şekilde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noktaları minimize etmek için geri görüş kameraları, yakınlık sensörleri ve panoramik aynalar kullanılmalı; bu ekipmanların çalışır durumda olduğu her vardiya öncesi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vardiyalarında veya tozlu havalarda görüşü artırmak için araçlar üzerinde yüksek güçlü projektörler bulunmalıdır; bu aydınlatmalar, diğer araçların ve yayaların operatörü fark etmesini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kör noktalar konusunda eğitilmeli ve 'görülmediğinden emin ol' prensibi ile hareket etmelidir; araç etrafında yaya trafiği varsa, araç hareket etmeden önce sesli ikaz sistemleri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Rehabilitasyon ve Kapatılmış Bölge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Kapatılan maden sahalarında rehabilitasyon süreci, sahanın çevresel etkilerini en aza indirmek ve güvenli bir şekilde doğaya geri kazandırılmasını sağlamak amacıyla yürütülür (Maden İşyerlerinde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Rehabilitasyon aşamasında, sahanın topoğrafik yapısı dengelenmeli ve yüzey sularının kontrol altına alınması için gerekli drenaj sistemleri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Kapatılmış bölgelerde, yeraltı galerileri veya açık ocak boşlukları, çökme riskini önleyecek şekilde dolgu veya kapatma yöntemleriyle stabilize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Çalışmalar sırasında iş sağlığı ve güvenliği önlemleri, sahanın terkedilmiş olması durumunda dahi, rehabilitasyonu gerçekleştiren personel için eksiksiz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Kapatma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sahalarına yetkisiz girişleri engellemek amacıyla, kapatılmış olan giriş yolları, galeriler ve ocak ağızları fiziksel bariyerlerle tamamen izole edilmelidir (Maden İşyerlerinde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kapatma yöntemleri, bölgenin jeolojik yapısına uygun olarak beton duvarlar, kaya dolgular veya çelik kapılar şeklinde tasarlanarak kalıcı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Kapatma işlemlerinde, bölgenin havalandırma ihtiyaçları dikkate alınmalı ve gaz birikimini önleyecek kontrollü tahliye mekanizmaları göz ardı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noktalarının fiziksel olarak kapatılması, bölgedeki yaban hayatının veya insanların kazaen girişini engelleyerek oluşabilecek riskleri minimize etmeyi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Klostrofobi ve Yeraltı Psikolojisi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Klostrofobi, kapalı alan korkusu olarak bilinir ve yeraltı maden işletmelerinde çalışanlar için ciddi bir güvenlik riskidir; maden girişinde yapılan psikoteknik testler, bu durumun erken teşhis edilmesine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Klostrofobik eğilimi olan çalışanlar, dar tünellerde çalışırken anksiyete atağı geçirebilir; bu durum hem çalışanın hem de çalışma arkadaşlarının can güvenliğini tehlikeye atar, bu nedenle doğru yerleştirme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 korkusunu yenmek için işe alım sürecinde simülasyon eğitimleri kullanılmalıdır; bu eğitimler, çalışanın yeraltı ortamına alışmasını sağlar ve gerçek çalışma şartlarına adaptasyonunu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Yöneticiler, klostrofobi belirtisi gösteren personeli yakından gözlemlemeli; anksiyete belirtileri görüldüğünde çalışan, daha açık veya geniş çalışma alanlarına yönlendirilmeli ya da tıbbi destek alması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Şev Güvenliği ve Stabilite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güvenliği, kapatılmış açık ocak sahalarında heyelan ve kontrolsüz kaya düşmelerini önlemek için en kritik güvenlik parametresidir (Maden İşyerlerinde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açılarının, sahanın zemin mekaniği özelliklerine göre belirlenen kritik denge değerlerinin altında tutulması, rehabilitasyonun uzun vadeli başarısını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yüzeylerinde bitkilendirme veya geotekstil uygulamaları yapılarak, erozyonun şev stabilitesini bozması engellenmeli ve yüzey bütünlüğü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periyotlarla yapılan şev gözlemleri, çatlak oluşumu veya hareketlilik belirtilerini erkenden tespit ederek olası bir göçmenin önlenmesine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Kapatılmış maden sahalarının çevresinde, girişin tehlikeli ve yasak olduğunu belirten güvenlik işaretleri, Sağlık ve Güvenlik İşaretleri Yönetmeliği hükümlerine uygun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 sahanın her yönden kolayca görülebilecek noktalarına, hava koşullarına dayanıklı malzemelerden üretilerek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üzerinde yer alan uyarı metinleri ve piktogramlar, okuryazarlık düzeyi fark etmeksizin herkesin tehlikeyi anlayabileceği netlikte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işaretlerinin sürekliliği, periyodik kontrollerle sağlanmalı; hasar gören, boyası solan veya devrilen levhalar derhal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Kontrol Faaliyetleri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Kapatılmış ve rehabilite edilmiş sahaların güvenliği, 6331 sayılı İş Sağlığı ve Güvenliği Kanunu kapsamında sürekli bir izleme ve kontrol mekanizması ile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faaliyetleri kapsamında; yer hareketleri, su kalitesi ve gaz çıkışları gibi çevresel değişkenler, belirlenen periyotlarla ölçülerek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elde edilen veriler, rehabilitasyonun planlandığı gibi ilerleyip ilerlemediğini denetlemek ve olası risklere karşı erken uyarı oluşturmak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verilerinin düzenli analizi, rehabilitasyon alanındaki güvenlik açıklarını ortaya çıkararak, gerekli iyileştirme çalışmalarının zamanında yapılmasına imkan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 Kurtarma Ekibi Organizasyonu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gereğince, acil durumlara müdahale için profesyonel kurtarma ekiplerinin kurulması yasal bir zorunluluktur; bu ekiplerin organizasyonel yapısı, maden işletmesinin risk profiline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Ekibin yetkilendirilmesi, işletme yönetimi tarafından resmi bir görevlendirme ile yapılır ve bu süreçte görev tanımları ile yetki sınırları net bir şekilde dokümante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Organizasyon şemasında ekip lideri, operasyon sorumlusu ve destek personeli gibi roller tanımlanarak, acil durum anında hiyerarşik karmaşanın önüne geçilmesi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üyelerinin görevlendirilmesi, sadece fiziksel yeterliliklerine değil, aynı zamanda maden operasyonlarına dair teknik bilgi düzeylerine göre de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Tahlisiye Ekibi ve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Tahlisiye ekipleri, yeraltı madenlerinde meydana gelen yangın, patlama veya gaz sızıntısı gibi durumlara doğrudan müdahale eden uzman personelden oluşur; bu personelin temel görevi hayat kurtarmak ve maden sahasını güvenli hale getirmektir.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kapalı devre solunum cihazları ve özel haberleşme ekipmanları gibi kritik donanımları kullanma konusunda ileri seviyede teknik eğitim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mevzuat uyarınca tahlisiye ekiplerinin, müdahale sırasında kullanacakları ekipmanların bakım ve onarım süreçlerini takip etme sorumluluğu da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süreçlerde tahlisiye ekipleri, maden havalandırma sistemleri ve gaz ölçüm cihazları ile entegre çalışarak güvenli bir müdahale rotası belirlemelidir.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Eğitim Programları ve Tatbikatlar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kurtarma ekiplerinin yetkinliklerini güncel tutabilmeleri için Çalışanların İş Sağlığı ve Güvenliği Eğitimlerinin Usul ve Esasları Hakkında Yönetmelik kapsamında düzenli eğitim programları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teorik bilgilerin yanı sıra yeraltı şartlarını simüle eden pratik tatbikatları da içermelidir; bu sayede personelin stres altında doğru karar verme yetisi geliştirilir.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başarısı, önceden belirlenmiş performans kriterlerine göre değerlendirilmeli ve tespit edilen eksiklikler bir sonraki eğitim programına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işletme tarafından yasal denetimlere hazır olacak şekilde arşivlenmeli ve personelin katılımı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Üyelerinin Yetkinlik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ekibinde yer alacak personelin, maden işyerlerinde çalışmaya uygun olduğunu kanıtlayan sağlık raporlarına sahip olması ve periyodik sağlık gözetiminden geçirilmesi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fiziksel dayanıklılık testlerinin yanı sıra klostrofobi, yükseklik korkusu veya stres yönetimi gibi psikolojik faktörler açısından da yetkinlik değerlendirmesine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yetkinlik kapsamında, maden operasyonları, harita okuma ve acil durum prosedürlerine dair uzmanlık seviyesinde bilgi sahibi olmaları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Yetkinlik kriterlerini karşılamayan personelin ekipte görevlendirilmesi, hem kendisinin hem de çalışma arkadaşlarının can güvenliğini riske atacağı için kesinlikle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İçin Hazır Bulunma ve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kurtarma ekiplerinin, acil durum anında müdahale süresini en aza indirecek şekilde 7/24 hazır bulunma prensibiyle çalışması esastır; bu süreçte vardiya planlamaları dikkatle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kurtarma ekiplerinin haberleşme sistemleri ve alarm prosedürleri, madenin en uzak noktasından bile duyulabilir ve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her an kullanıma hazır olması için günlük, haftalık ve aylık kontrol çizelgeleri oluşturulmalı ve bu çizelgeler sorumlu amir tarafından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acil durumda, müdahale planlarının güncelliği gözden geçirilerek, maden sahasındaki değişiklikler (yeni galeriler, kapatılan yollar) anında ekip ile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Madenlerde Acil Durum Planlama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her maden ocağı; yangın, su basması, grizu patlaması ve göçük gibi öngörülebilir acil durumlar için kapsamlı bir acil durum planı hazırlamakla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bu planlar, yer altı ve yer üstü çalışma alanlarının kendine has risklerini içermeli, acil durumlarda tahliye yolları, toplanma alanları ve haberleşme sistemlerinin nasıl çalışacağını en ince ayrıntısına kadar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işletmenin tüm kademelerinde çalışan personele duyurulmalı ve planın bir kopyası, herkesin kolayca erişebileceği yerlerde sürekli olarak muhafaza edilerek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süreci; tehlike kaynaklarını belirleme, risk analizi yapma ve bu risklerin gerçekleşmesi halinde alınacak önleyici tedbirleri sistematik bir şekilde ortaya koyan bir dokümantasyon çalışmasıdır.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Senaryo Bazlı Acil Müdahale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 patlaması, su basması veya göçük gibi spesifik tehlikeler için hazırlanan müdahale senaryoları, olayın türüne göre en hızlı tahliye ve kurtarma yöntemlerini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Senaryolar, yer altı haberleşme sistemlerinin kesilmesi veya ana çıkış yollarının kapanması gibi en kötü durum senaryolarını da kapsamalı, alternatif kaçış yolları ve sığınma odaları kullanımı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ekipleri; grizu riski olan bölgelerde patlayıcı ortam yönetmeliğine uygun ekipmanlar kullanmalı ve yangın durumunda havalandırma sisteminin ters çevrilmesi gibi teknik manevraları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senaryo, operasyonun ilk dakikalarından itibaren yapılacak bildirimleri, personelin görev yerlerine ulaşımını ve dış yardımla koordinasyonu içerecek şekilde adım adım kurgulanmalıdır.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Uygunluğu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yeraltı işlerine uygunluğu, 6331 sayılı İş Sağlığı ve Güvenliği Kanunu kapsamında belirlenen sağlık gözetimi esaslarına göre değerlendirilmeli; işe uygunluk raporları eksiksiz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madenlerinde görev alacak kişilerin, özellikle solunum kapasitesi ve kalp sağlığı gibi hayati fonksiyonları dikkatle incelenmeli; kronik rahatsızlığı olanların yeraltında görevlendirilmesi, ciddi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işe giriş aşamasında bir defaya mahsus değil, periyodik olarak devam etmelidir; her vardiya öncesi yapılan hızlı sağlık kontrolleri, o günkü fiziksel durumun işe uygun olup olmadığını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hekimleri, çalışanların tıbbi geçmişini ve çalışma ortamındaki risk faktörlerini birleştirerek kapsamlı bir değerlendirme yapmalı; sağlık riskleri yüksek olan personelin çalışma alanı kısıtlanmalıdır.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 ve Rol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Madenlerde acil durum yönetimi; arama-kurtarma, yangınla mücadele, ilkyardım ve tahliye gibi özel görevleri üstlenen profesyonel ekiplerin koordineli çalışmasına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Görevlendirilen her personelin; kendi sorumluluk alanı, kullanacağı ekipman ve kriz anında rapor vereceği üst amiri, acil durum planında net bir şekilde tanımlanmış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düzenli olarak teorik ve pratik eğitimlerden geçmeli, her türlü acil durum senaryosunda görevlerini aksatmadan yerine getirebilecek yetkinliğe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anında karar verme yetkisi ve sorumluluk zinciri, hiyerarşik bir düzen içerisinde işletilmeli, kargaşayı önlemek adına sadece yetkili kişilerce talimatlar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Ekipmanları ve Kaynak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acil durum müdahalesi için gerekli olan gaz maskeleri, oksijen tüpleri, yangın söndürücüler ve kurtarma araçları, stratejik noktalarda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kontrolleri, son kullanma tarihleri ve işlevsellikleri, ilgili yönetmelikler uyarınca düzenli olarak denetlenmeli, hasarlı veya eksik ekipman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Sığınma odaları, acil durumlarda personelin yaşamını sürdürebilmesi için gerekli olan temiz hava, su, gıda ve iletişim imkanlarını barındırmalı, düzenli bakımı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yönetimi kapsamında, yedek enerji kaynakları ve aydınlatma sistemleri, elektrik kesintisi yaşanması durumunda otomatik olarak devreye girecek şekilde tasarlanmış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Planın Güncellenmesi ve Tatbikatlar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statik belgeler değildir; maden ocağındaki galerilerin ilerleyişi, değişen üretim teknolojileri veya personel rotasyonuna göre sürekli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etkinliğini ölçmek ve personelin reflekslerini güçlendirmek amacıyla yılda en az bir kez, gerçeğe yakın koşullarda kapsamlı acil durum tatbikatları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sonrasında hazırlanan raporlar, planda görülen eksiklikleri ve aksaklıkları içermeli, bu veriler ışığında plan revize edilerek bir sonraki tatbikata kadar iyileştirilmelidir.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güncellenmesinde, çalışanların geri bildirimleri ve daha önce yaşanmış ramak kala olayların analizleri, en değerli veri kaynaklarını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Madenlerde Kurtarma Ekipmanları ve Gaz Dedektörleri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Madenlerde kullanılan solunum cihazları ve gaz dedektörleri, ortamdaki zararlı gazların tespitinde ve acil durumlarda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 metan ve karbonmonoksit gibi patlayıcı veya zehirli gazları anlık izleyerek çalışanları yüksek sesli ve ışıklı sinyallerle uyarır.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yeraltı madenlerinde taşınabilir gaz dedektörleri her vardiyada çalışanlar tarafından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cihazların kalibrasyonları, üretici talimatlarına göre düzenli olarak yapılmalı ve sonuçlar resmi kayıt defterlerine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Ferdi Oksijen Kurtarıcıların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Ferdi oksijen kurtarıcılar, madenlerdeki ani oksijen tükenmesi veya zehirli gaz basması durumunda çalışanın temiz hava kaynağına ulaşana kadar hayatta kalmasını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kimyasal reaksiyon veya sıkıştırılmış oksijen prensibiyle çalışarak ortamdan bağımsız, kapalı devre solunum imkanı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Ferdi kurtarıcıların kullanımı, acil durumlarda paniği engelleyecek şekilde hızlı, pratik ve her çalışanın kendi vücuduna uygun mekanizmaya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 cihazını nasıl takacağını ve sınırlı süresini nasıl yönetmesi gerektiğini teorik ve uygulamalı olarak bilmek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 ve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kurtarma ekipmanları, Maden İşyerlerinde İş Sağlığı ve Güvenliği Yönetmeliği uyarınca belirlenen periyodik bakım takvimine göre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cihazları ve ferdi kurtarıcılar, sızdırmazlık testleri ve basınç kontrolleri açısından yetkili teknik personel tarafından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dedektörlerinin sensör ömürleri ve kalibrasyon sertifikaları, iş güvenliği uzmanı veya ilgili yetkili tarafından düzenli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denetimlerde sunulmak üzere dijital veya fiziksel ortamda en az 5 yıl süreyle arşivlenerek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Ekipmanlarına Erişim ve Sığınma Odaları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kurtarma ekipmanları, yeraltı madenlerinde çalışanların kolayca ulaşabileceği stratejik noktalarda, belirgin işaretlerle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odaları, olası bir kaza anında çalışanların sığınabileceği, yeterli oksijen, gıda ve su stokuna sahip güvenli alanlar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bulunduğu alanlar, İşyerlerinde Acil Durumlar Hakkında Yönetmelik gereği acil çıkış rotaları üzerinde ve aydınlatılmış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dolapları veya saklama üniteleri, yeraltının toz ve nem gibi çevresel etkilerinden korunacak şekilde özel muhafazalı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Uygulamalı Acil Durum Tatbikatları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tüm maden çalışanlarına uygulamalı kurtarma eğitimi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ferdi kurtarıcıların takılması, gaz dedektörlerinin alarm seviyelerinin anlaşılması ve kurtarma odalarına ulaşım prosedürlerini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Yılda en az bir kez yapılacak acil durum tatbikatları ile ekipmanların pratik kullanımı pekiştirilmeli ve eksiklikler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çalışanın özlük dosyasında tutulmalı ve eğitimin etkinliği sınavlar veya uygulamalı testlerle ölçülerek belgelendirilmelidir.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Yeraltı ve Yerüstü İletişim 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yeraltı faaliyetlerinde kesintisiz iletişim sağlanması zorunludur; yerüstü ile yeraltı arasındaki koordinasyon, kaza anında müdahale hızını doğrudan belirleyen en kritik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sistemleri; sesli haberleşme, veri aktarımı ve acil durum uyarı sinyallerini kapsayacak şekilde tasarlanmalı; yeraltındaki tüm çalışma noktaları, yerüstündeki merkezle sürekli temas halinde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altyapısı, madenin jeolojik yapısına ve ortam koşullarına uygun, patlayıcı ortamlarda çalışmaya dayanıklı ekipmanlardan seçilmeli; sinyal kaybını önlemek için güçlendirici röleler stratejik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Koordinasyonun sağlanması için vardiya değişimlerinde ve operasyonel değişikliklerde iletişim kanalları üzerinden bilgilendirme yapılmalı; yeraltındaki tüm ekiplerin çalışma planları, yerüstü merkezi tarafından anlık olarak izlenerek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Durumlar İçin Yedek İletişim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iletişim ağının arızalanması veya enerji kesintisi yaşanması durumunda devreye girecek bağımsız yedek iletişim sistemleri, 6331 sayılı İş Sağlığı ve Güvenliği Kanunu gereği acil durum planlarının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sistemler, kendi güç kaynaklarına sahip olmalı; ana hatlardan bağımsız bir kablolama veya kablosuz iletim teknolojisi ile çalışarak, kriz anında iletişimin kopmamasını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Yerüstü ve yeraltı arasındaki yedek haberleşme hatları, düzenli olarak test edilmeli; herhangi bir arıza anında otomatik olarak devreye girecek şekilde yapılandırılarak, personelin yerüstü ile irtibatının kesilmesi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yedekliliği kapsamında, sesli haberleşmenin yanı sıra ışıklı veya sesli ikaz sistemleri gibi ikincil yöntemler de değerlendirilmeli; acil durumlarda tahliye komutlarının tüm noktalara ulaşması garanti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Yönetimi ve Çalışma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uyarınca, vardiya değişimleri çalışanların biyolojik ritimlerini bozmayacak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madenlerinde vardiya süreleri, ortamdaki gaz seviyeleri ve sıcaklık değerleri dikkate alınarak optimize edilmeli; uzun süreli yeraltı çalışmaları, çalışanlarda dikkat dağınıklığına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yönetimi, çalışanların yeraltına iniş ve çıkış sürelerini de kapsamalıdır; yeraltında geçirilen net çalışma süresi, güvenlik standartlarını aşmayacak şekilde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değişimlerinde yapılan iş teslimi, önceki vardiyada yaşanan sorunların ve tespit edilen tehlikelerin aktarılması için kritik bir iletişim aracıdır; bu süreç, iş güvenliği açısından hayati veriler içerir.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Merkezi Komuta ve Koordinasyon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madenlerinde operasyonel kararların tek bir noktadan yönetildiği komuta merkezi, maden işletmesinin beyni görevini üstlenerek, yerüstü ve yeraltı arasındaki koordinasyonu profesyonel düzeyde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Komuta merkezi, maden içerisindeki tüm faaliyetleri izlemekle sorumlu olup; acil durumlarda kurtarma ekiplerinin yönlendirilmesi, tahliye süreçlerinin başlatılması ve ilgili birimlerin bilgilendirilmesi görevini yürütür.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Merkezde görevli personelin, maden işleyişine ve acil durum prosedürlerine hâkim, teknik becerisi yüksek çalışanlardan seçilmesi gerekmekte; bu kişiler, iletişim sistemlerini etkin kullanma konusunda periyodik eğitimlerden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Koordinasyonun sağlıklı ilerlemesi için komuta merkezi, yeraltından gelen tüm verileri anlık olarak değerlendirmeli; iş kazası veya riskli durum raporlarını vakit kaybetmeksizin ilgili birimlere ileterek gerekli müdahaleyi başlatmalıdır.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Personel Konum Takip Teknolojileri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içerisinde çalışanların yerinin anlık olarak tespiti, acil durumlarda kurtarma operasyonlarının başarısını artıran en önemli faktörlerden biri olup, modern iletişim sistemlerinin temel bileşenidir.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takip sistemleri, yeraltındaki belirli bölgelere yerleştirilen okuyucular veya kablosuz sensörler aracılığıyla, çalışanların taşınabilir cihazlarından gelen sinyalleri izleyerek konum bilgisini merkezi sisteme aktarır.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 takibi sayesinde, acil bir tahliye durumunda yerüstündeki komuta merkezi, maden içerisinde kimin nerede olduğunu tam olarak belirleyerek, arama kurtarma ekiplerini nokta atışı yönlendirme imkânına sahip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teknoloji, sadece acil durumlarda değil, normal çalışma şartlarında da maden içindeki trafik yönetimini ve operasyonel verimliliği artırmak amacıyla kullanılarak, iş güvenliği kültürünün güçlendirilmesine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Sistemlerinde Periyodik Test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altyapısının güvenilirliği, Maden İşyerlerinde İş Sağlığı ve Güvenliği Yönetmeliği uyarınca periyodik bakım ve test süreçlerinin düzenli olarak uygulanması ile sağlanır; işlevselliğini yitirmiş bir sistem kaza anında riskleri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hatlarının fiziksel kontrolleri, korozyon, nem veya yeraltı hareketlerinden kaynaklanan hasarların tespiti için uzman ekiplerce yapılmalı; bulunan aksaklıklar derhal giderilerek sistemin sürekliliği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tatbikatları sırasında, iletişim sistemleri de mutlaka test edilmeli; sistemin sinyal kapasitesi, ses netliği ve yedek sistemlerin devreye girme hızı gerçek operasyonel koşullarda denenerek eksikler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test kayıtları, yasal denetimlerde sunulmak üzere titizlikle tutulmalı; sistemdeki tüm güncellemeler ve iyileştirmeler, İSG uzmanlarının onayı ve gözetimi altında gerçekleştirilerek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Yaralı Tahliye ve İlk Yardım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Madenlerde yaralı tahliyesi, Maden İşyerlerinde İş Sağlığı ve Güvenliği Yönetmeliği gereği en hızlı ve güvenli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müdahalesi, yaralının hayati fonksiyonlarını korumak amacıyla sadece eğitimli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yaralının mevcut travmalarının artmaması için doğru taşıma teknikleri (sürükleme, kucaklama, sedye)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sürecinde 6331 sayılı İş Sağlığı ve Güvenliği Kanunu uyarınca çalışanın güvenliği ve sağlık bütünlüğü her zaman öncelik taşımalıdır.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Sedye Kullanımı ve Tahliye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ocaklarındaki dar ve engebeli yollarda yaralı tahliyesi, uygun sedye tipleri (kurtarma sedyesi, vakumlu sedye) kullanılarak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acil durum planlarına uygun olarak sürekli açık tutulmalı ve işaretlenmelidir; engeller tahliye süresini uzatarak hayati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Sedye ile taşıma sırasında yaralının sabitlenmesi, olası omurga yaralanmalarını engellemek için kritik öneme sahiptir; boyunluk ve sabitleme kemerleri standart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tahliye yollarının kapasitesi ve durumu periyodik olarak kontrol edilerek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Triaj: Yaralı Önceliklendirme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Triaj, çoklu yaralanma durumlarında yaralıların durumuna göre aciliyet sıralamasının yapılmasıdır; İlkyardım Yönetmeliği çerçevesinde standart triaj renk kodları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kod acil müdahale gerektirenleri, sarı kod gözlem gerektirenleri, yeşil kod ise ayakta tedavi edilebilecek hafif yaralıları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Triaj süreci, kurtarma ekibi lideri tarafından olay anında hızlıca başlatılmalı ve yaralıların en kısa sürede uygun sağlık birimine ulaştırılması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Triajın temel amacı, kısıtlı kaynakların en ağır durumdaki yaralılar için doğru şekilde kullanılması ve kurtarma verimliliğinin maksimize edilmesidir.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Yaralı Sevki ve Tıbbi Nakil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Yaralıların maden dışına sevki, hastanın durumunun kötüleşmesini engelleyecek şekilde planlanmalı ve uygun ambulans veya nakil aracı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Sevk sırasında yaralının durumu hakkında bilgiler, yapılan ilk yardım ve vital bulgular tıbbi ekibe eksiksiz şekilde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süreci boyunca yaralının hayati bulguları takip edilmeli ve gerekirse yolda ilkyardım müdahalelerine (oksijen desteği, kanama kontrolü) devam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iş kazası sonrası sevk edilen yaralıların kayıtları tutulmalı ve yasal bildirim süreçleri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 Kurtarma Ekibi ve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kurtarma ekipleri, acil durumlarda tahliye ve ilk yardım süreçlerini yönetmekle görevli, özel eğitimli ve donanımlı personelden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ekipler düzenli olarak tatbikat yapmalı ve acil durum müdahale ekipmanlarını hazır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operasyonlarında ekip içi iletişim (telsiz ve haberleşme) hatasız olmalı, komuta merkezi ile sürekli koordinasyon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operasyon, ekibin görev dağılımının net yapılmasına, kişisel koruyucu donanımların tam olmasına ve acil durum planının eksiksiz uygulanmasına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Tatbikatlar ve Masa Başı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başı egzersizleri, acil durum planlarının teorik olarak doğrulanmasını sağlar; karar vericilerin rollerini netleştirir ve iletişim kopukluklarını önceden tespit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Fiili tatbikatlar ise planların saha uygulamalarını test eder; ekipmanların çalışabilirliği ve personelin tepki süresi gerçekçi bir ortamda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her iki yöntem birleştirilerek kapsamlı bir acil durum hazırlığı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senaryoları, maden ocağındaki özel risklere (grizu, göçük, su baskını) uygun şekilde tasarlanmalı ve tüm vardiya personelinin katılımı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Prova ve Hazırlık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planlarının etkinliği, düzenli provalar ile artırılır; çalışanların refleks düzeyine ulaşması, panik halini minimize ederek güvenli tahliyeyi mümkün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Provalar, vardiya değişimleri ve farklı çalışma alanları göz önüne alınarak planlanmalı; böylece tüm personelin acil durum prosedürlerine aşina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acil durum hazırlıklarını sürekli güncel tutmakla yükümlüdür; provalar bu yükümlülüğün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Deneyimli personel ile yeni çalışanların karma gruplar halinde prova yapması, bilgi aktarımı ve güvenlik kültürünün yaygınlaşması açısından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ve Yenilenme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madenciliği gibi ağır fiziksel çaba gerektiren işlerde, çalışanların vardiya sonrası yeterli dinlenmesi, iş performansını ve güvenliği doğrudan etkileyen en önemli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Yönetmeliği kapsamında sunulan dinlenme hakları, maden çalışanları için sadece bir tatil değil, fiziksel ve zihinsel yenilenme için bir zorunluluktur; bu süreler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Vardiyalar arası dinlenme sürelerinde çalışanın uyku kalitesi, yeraltı ortamındaki yüksek stresin atılması için önemlidir; işveren, dinlenme tesislerinin uygunluğunu sağlamakla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dinlenme süreleri, sadece fiziksel iyileşmeyi değil, aynı zamanda zihinsel tazelenmeyi de sağlamalıdır; dinlenmiş bir çalışan, yeraltındaki tehlikeleri daha hızlı fark eder ve daha doğru tepki verir.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Tatbikatlarının Sıklığı ve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hükümleri gereği, tatbikatlar belirlenen periyotlarda aksatılmadan gerçekleştirilmeli ve sonuçları yazılı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süreleri, yer altı maden işletmelerinin kendine has zorlukları ve tahliye mesafeleri dikkate alınarak belirlenmeli; operasyonel aksaklıklar süre analizleriyle saptanmalıdır.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 yer alan madenlerde tatbikatların sıklığı, yasal asgari sürelerden daha kısa periyotlarda tutularak güvenlik marjı yükseltilmelidir.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süresinin ölçümü, alarmın çalmasından güvenli alana varışa kadar geçen toplam süreyi kapsamalı; bu veriler performans göstergesi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Eksiklerin Tespiti ve Raporlama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tatbikat sonrası gerçekleştirilen değerlendirme toplantılarında, uygulamadaki eksiklikler şeffaf bir şekilde ele alınmalı ve aksaklıklar detaylı olarak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altyapısındaki zayıflıklar, ekipman erişim sorunları veya personel koordinasyonundaki hatalar, tatbikatların en kritik çıktıları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tespit edilen eksiklerin giderilmesi için sorumlu birimler atanmalı ve düzeltici faaliyetler derhal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Raporlama süreci, sadece hatalara odaklanmamalı; aynı zamanda başarılı uygulamaların ve hızlı tepki veren personelin teşvik edilmesini de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Sonrası İyileştirme ve Plan Güncelleme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Tatbikatlardan elde edilen veriler ışığında, acil durum planları revize edilmeli; tespit edilen risklere göre yeni önlemler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Yönetmeliği'ne göre, acil durum planlarının güncellenmesi, işyerindeki operasyonel değişikliklerle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çalışmaları, sadece dokümantasyon değişikliği değil, ekipman iyileştirmesi veya personel eğitimi gibi somut yatırımları da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Güncellenen planlar tüm çalışanlara duyurulmalı ve bir sonraki tatbikatta güncel prosedürlerin işlerliği tekrar test edilerek döngü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 Mevzuatı ve İzin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Madencilik faaliyetleri, Maden İşyerlerinde İş Sağlığı ve Güvenliği Yönetmeliği kapsamında yürütülür ve her aşamada yasal izinlerin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ruhsatı alımı öncesinde, çalışma alanına özgü tehlike ve risklerin belirlendiği kapsamlı bir risk değerlendirmesi yapılması ve yetkili mercilere sunulması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süreçleri, madenin yer altı veya yer üstü olmasına göre farklı teknik gereklilikler içermekte olup, 6331 sayılı İş Sağlığı ve Güvenliği Kanunu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Projelendirme aşamasında iş güvenliği önlemleri, faaliyetin doğasına uygun olarak önceden planlanmalı ve ilgili kurumların onayına sunulmalıdır.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Ruhsat ve İzin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ruhsatı, belirli bir alanda maden arama veya işletme hakkını veren yasal yetki belgesidir ve bu süreçte iş sağlığı ve güvenliği şartlarının karşılandığının ispatı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izni alınırken, teknik nezaretçinin atanmış olması ve iş güvenliği uzmanlarının görevlendirilmiş olması yasal bir zorunluluk olarak öne çıkmaktadır.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Ruhsat sahası içerisindeki tüm faaliyetlerin, onaylı işletme projesine uygun yürütülmesi gerekmekte olup, projede belirtilen güvenlik tedbirleri anlık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Değişen çalışma koşullarında, izinlerin güncellenmesi ve yeniden onay mekanizmalarının işletilmesi, hukuki sorumlulukların eksiksiz yerine getirilmesi açısından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Uygunluk ve İSG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sahalarında teknik uygunluk, havalandırma, tahkimat ve yeraltı haberleşme sistemlerinin Maden İşyerlerinde İş Sağlığı ve Güvenliği Yönetmeliği standartlarına göre kurulmasıyla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ve makinelerin, patlayıcı ortamlar için onaylı ve sertifikalı olması, teknik uygunluğun en önemli parçalarından biri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verilecek kişisel koruyucu donanımların, maden sahasının özel risklerine uygun seçilmesi ve bu donanımların periyodik testlerden geçirilmesi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uygunluğun sürekliliği, günlük saha kontrolleri ve ekipmanların bakım çizelgeleri ile takip edilerek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Mekanizmaları ve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sahaları, hem Maden İşleri Genel Müdürlüğü hem de Çalışma ve Sosyal Güvenlik Bakanlığı denetçileri tarafından düzenli olarak yerinde incelenmektedir.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işletme projesine uygunluk, acil durum planlarının güncelliği ve çalışanların İSG eğitimlerinin tamamlanmış olması öncelikli kontrol başlıklarıdır.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sırasında tespit edilen uygunsuzluklar, yasal süreler içerisinde giderilmezse faaliyet durdurma cezaları ile karşı karşıya kalınabilir, bu nedenle iç denetimlerin aksatılmaması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denetim raporları, yönetimin İSG performansını izlemesi ve iyileştirme kararları alması adına en temel veri kaynağı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tüm İSG faaliyetlerinin, eğitimlerin ve risk değerlendirmelerinin düzenli bir şekilde kayıt altına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durumunda, bildirimlerin yasal süre içerisinde SGK'ya yapılması ve kaza inceleme raporlarının detaylı hazırlanması, hukuki süreçlerin yönetimi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denetimlerde işletmenin geçmişe dönük İSG performansını kanıtlayan en önemli belgelerdir ve uzun süreli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Dijitalleşen İSG kayıt sistemleri, verilerin analiz edilmesini ve kaza eğilimlerinin önceden tespit edilerek proaktif önlemler alınmasını kolaylaştırmaktadır.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Madende Özel Risk Değerlendirme ve Kontrol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risk değerlendirmesi, Maden İşyerlerinde İş Sağlığı ve Güvenliği Yönetmeliği uyarınca, ocağın jeolojik yapısı ve teknik çalışma şartları göz önüne alınarak multidisipliner bir yaklaşımla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patlayıcı ortamlar, metan gazı birikimi, toz maruziyeti ve göçük riski gibi sektöre has tehlikeleri kapsayacak şekilde, teknik uzmanlar ve iş güvenliği uzmanlarının katılımıyla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önlemleri hiyerarşisi uygulanırken, öncelikle tehlikenin kaynağında yok edilmesi hedeflenmeli; teknik imkanlar yetersiz kaldığında mühendislik önlemleri ve kişisel koruyucu donanım kullanımı ile risk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sonuçları, çalışanın maruz kaldığı ortamın ölçüm değerleri ile desteklenmeli ve bu veriler, çalışanların sağlık gözetimi süreçleri ile entegre edilerek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Ocağa Özgü Tehlikeler ve Risk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Ocağa özgü riskler, maden işletmesinin üretim yöntemine göre değişkenlik gösterir; yeraltı madenlerinde grizu patlaması, yangın ve su baskını gibi yüksek enerjili olaylar öncelikli risk kaynakları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ocak işletmelerinde ise şev stabilitesi, ağır iş makinelerinin manevra alanları, tozlanma ve kontrolsüz patlatma operasyonları, çalışanların hayatını tehdit eden temel risk unsurlarını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Jeolojik yapıdaki beklenmedik değişimler, fay hatları ve kayaç mekaniği özellikleri risk değerlendirmesinde mutlaka analiz edilmeli ve bu unsurların ocak güvenliğine etkisi periyodik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ocak içerisindeki havalandırma sisteminin verimliliği, gaz birikimlerini önlemek adına sürekli denetlenmeli ve acil durum senaryoları bu risklere göre kurgulanmalıdır.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Acil Durum Uyarı Sistemlerinin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yeraltı çalışmalarında çalışanların yerüstü ile kesintisiz iletişimini sağlayacak sistemler kurulmalıdır; bu sistemler acil durum uyarılarını da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uyarı sistemleri, madenin her noktasında duyulabilir veya görülebilir sinyaller yaymalı; patlayıcı ortamlar için sistemin kendisi kıvılcım çıkarmayacak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altyapısı, sadece normal çalışma değil, kaza veya tahliye anlarında da görevini yerine getirecek dayanıklılığa sahip olmalı; kablolama sistemleri mekanik etkilere ve neme karşı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tasarımı, Maden İşyerlerinde İş Sağlığı ve Güvenliği Yönetmeliği uyarınca işletmenin risk değerlendirmesi sonuçlarına göre belirlenmeli ve tüm çalışanlara bu sistemlerin kullanımı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Yeraltı ve Açık Ocak Çalışmalarında Ayrışan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çalışmalarında kapalı ortam riskleri ön plandadır; havalandırma yetersizliği, oksijen azlığı ve yer altı sularının drenajı gibi faktörler, yerüstü çalışmalarından tamamen farklı bir güvenlik yönetimi gerektirmektedir.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 ocaklarda ise atmosferik koşullar, yağışın şev stabilitesine etkisi ve geniş çalışma alanlarında haberleşme zorlukları, operasyonel süreçlerin yönetilmesinde kritik güvenlik parametreleri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madenlerinde kullanılacak tüm ekipmanların, patlayıcı ortamlarda çalışmaya uygun olması yasal bir zorunluluktur; bu ekipmanların periyodik bakımları teknik personel tarafından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ve açık ocak işletmeciliğindeki risk ayrımı, acil durum tahliye planlarının da farklılaşmasını zorunlu kılar; yeraltında ikincil çıkış yollarının varlığı, açık ocaklarda ise toplanma alanlarının güvenliği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Aksiyon Planı ve Uygulama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aksiyon planları, risk değerlendirmesinde belirlenen tehlikelerin bertaraf edilmesi amacıyla oluşturulur ve bu planlarda hangi birimin hangi önlemi alacağı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aksiyonlar kapsamında, toz bastırma sistemlerinin kurulumu, gaz ölçüm cihazlarının kalibrasyonu ve tahkimat sistemlerinin güçlendirilmesi gibi uygulamalar, 6331 sayılı İş Sağlığı ve Güvenliği Kanunu çerçevesinde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görev tanımlarına uygun eğitim almaları ve operasyonel prosedürlere harfiyen uymaları, risklerin yönetilmesinde en önemli idari önlemlerden biridir; bu süreçler iş güvenliği talimatları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durumlara müdahale ekiplerinin oluşturulması ve düzenli tatbikatlar yapılması, operasyonel aksiyonların etkinliğini artırır; olası bir kaza anında müdahale süresini kısaltacak teknolojik yatırımlar önceliklendirilmelidir.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Dinamik Risk Yönetimi ve Periyodik Güncelleme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risk değerlendirmesi statik bir belge değil, sürekli yaşayan bir süreçtir; İş Sağlığı ve Güvenliği Risk Değerlendirmesi Yönetmeliği uyarınca, çalışma ortamında meydana gelen her değişiklik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teknolojisindeki yenilikler, ocağın derinleşmesi veya yeni bir damarın açılması gibi durumlarda, risk değerlendirmesi yeniden ele alınmalı ve ortaya çıkan yeni tehlikeler için ek tedbirler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meslek hastalığı veya ramak kala olaylarının analizi, risk değerlendirmesinin güncellenmesi için en önemli girdi kaynağıdır; bu olaylardan elde edilen dersler, güvenlik prosedürlerine doğrudan yansıtılmalıdır.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gözden geçirme toplantıları, saha gözlemleri ve çalışanlardan gelen geri bildirimler, risk yönetim sisteminin canlı tutulmasını sağlar; bu süreçlerin başarısı, üst yönetimin güvenlik kültürüne olan bağlılığı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Madenlerde İSG ve Acil Durum Organizasyonu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kurulları, iş kazalarının önlenmesi ve güvenli çalışma koşullarının tesisi amacıyla oluşturulan yasal bir zorunluluktur; bu kurullar işveren veya vekili başkanlığında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ise madenin tehlike sınıfı ve çalışan sayısı dikkate alınarak, olası yangın, patlama veya göçük gibi durumlara hızlı müdahale etmek üzere organize edilmelidir; ekiplerin eğitimi süreklilik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madenlerdeki bu organizasyonların işletme içerisinde etkin bir şekilde kurulmasını ve işletilmesini zorunlu kılar; sorumluluklar açıkça tanımlanmalı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ve acil durum ekipleri arasındaki koordinasyon, kaza anında müdahale süresini kısaltan kritik bir faktördür; bu iki yapının düzenli olarak ortak tatbikatlar yapması, maden güvenliği açısından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Kurullarının Yapısı ve İşleyişi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50 ve daha fazla çalışanı olan ve 6 aydan fazla süren maden projelerinde kurul oluşturulması yasal bir zorunluluktur; kurul kararları işveren için bağlayıcıdır.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arasında işveren vekili, İSG uzmanı, işyeri hekimi, çalışan temsilcisi ve ustabaşı gibi kilit personeller yer almalıdır; bu çeşitlilik, kararların sahada uygulanabilirliğini artırır ve tüm tarafların katılımını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Kurulların temel amacı, işyerindeki tehlikeleri tespit etmek, risk değerlendirmesi sonuçlarını incelemek ve güvenli çalışma ortamı için gerekli önlemleri almaktır; kurullar, işyerindeki güvenlik kültürünün gelişimine öncülük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aldığı kararlar, işyerindeki tüm çalışanlara tebliğ edilmeli ve uygulanması için gerekli kaynaklar işveren tarafından sağlanmalıdır; alınan kararların takipçisi olmak, kurulun başarısı için en kritik aşamadır.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Tahlisiye Ekiplerinin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yer altı maden işyerlerinde tahlisiye ekiplerinin kurulması şarttır; bu ekipler, yangın, patlama veya zararlı gaz sızıntısı gibi acil durumlarda görev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Tahlisiye ekipleri özel donanıma sahip, eğitimli ve fiziksel olarak ağır koşullarda çalışmaya uygun personelden seçilmelidir; bu personelin düzenli olarak sağlık muayeneleri ve kondisyon testleri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 maden içerisindeki acil durumlara müdahale ederken, kurtarma operasyonlarını yönetmek, mahsur kalanları çıkarmak ve tehlikeli bölgeleri izole etmek gibi kritik görevleri yerine getirir; bu görevler yüksek teknik bilgi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bakımı ve operasyonel hazır olma durumu, tahlisiye ekiplerinin başarısı için hayati önem taşır; periyodik eğitimler ve simülasyonlar sayesinde ekiplerin kriz yönetimi becerileri en üst seviyede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Ekiplerinde Görevlendirme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çerçevesinde, söndürme, kurtarma, koruma ve ilk yardım ekipleri oluşturulmalı ve her ekip için yeterli sayıda personel görevlendirilmelidir; bu görevlendirmeler yazılı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seçimi, işyerindeki risk analizi sonuçlarına göre yapılmalı; gönüllülük esası gözetilmekle birlikte, personelin acil durumlarda soğukkanlı davranabilecek ve görevini yerine getirebilecek nitelikte olması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Görevlendirilen personele, acil durum planları, yangın söndürme teknikleri, ilkyardım ve arama kurtarma konularında teorik ve pratik eğitimler verilmelidir; eğitimsiz personel acil durumlarda risk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işyerindeki acil durum planının bir parçasıdır ve yılda en az bir kez tatbikat yaparak operasyonel yetkinliklerini test etmelidir; tatbikat sonuçları raporlanarak eksiklikler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Toplantıları ve Karar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tehlike sınıfına göre belirlenen periyotlarda toplanmalı ve gündem maddelerini görüşerek karara bağlamalıdır; toplantı tutanakları düzenli tutulmalı ve imza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 işyerindeki güncel riskler, geçmiş kaza raporları, çalışanlardan gelen öneriler ve mevzuat değişiklikleri temel alınarak oluşturulmalıdır; bu, toplantıların verimliliğini artıran en önemli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alınan kararların uygulanma takvimi, sorumluları ve hedeflenen sonuçları açıkça belirlenmelidir; kararların işveren tarafından onaylanması ve bütçelendirilmesi, İSG stratejisinin hayata geçirilmesi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 İSG denetimlerinde en önemli kanıt belgelerinden biridir; bu nedenle, alınan kararların net, uygulanabilir ve izlenebilir olması, yasal uyum için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İnceleme ve Raporlama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gereğince, meydana gelen her türlü iş kazası derhal incelenmeli ve teknik bir inceleme raporu hazırlanmalıdır; rapor, kazanın oluş şeklini, yerini ve zamanını detaylandırmalıdır.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süreci, kazanın gerçekleştiği çalışma alanındaki tüm fiziksel koşulların korunmasını ve delillerin kaybolmamasını sağlamak amacıyla uzman bir ekip tarafından yürütülmelidir; bu ekipte iş güvenliği uzmanı ve maden mühendisi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raporları, gelecekteki benzer kazaların önlenmesi için temel veri kaynağıdır; bu nedenle raporlarda yer alan tespitler, işyerindeki risk değerlendirmesi süreçlerinin güncellenmesinde esas alınmalı ve eksiklikler hızla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kaza inceleme sonuçlarını çalışanlara ve ilgili kurullara raporlayarak şeffaflığı sağlamalıdır; bu süreç, işyerinde güvenlik bilincinin artırılması ve kaza nedenlerinin tüm çalışanlarca anlaşılması için kritik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Kök Neden Analizi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bir kazanın meydana gelmesine yol açan temel sistem hatasını bulmak için uygulanan sistematik bir yöntemdir; yüzeydeki nedenlerin ötesine geçerek hatanın kaynağına odaklanmayı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Balık kılçığı veya 5N1K gibi teknikler kullanılarak kazanın nedenleri; insan, makine, yöntem ve çevre başlıkları altında detaylıca analiz edilmelidir; bu analiz, kazanın tekrarlanmaması için en etkili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sürecinde, sadece teknik arızalar değil, yönetimsel kararlar ve iş organizasyonundaki eksiklikler de sorgulanmalıdır; çünkü birçok maden kazası, hatalı yönetim kararlarından kaynaklanan sistemik sorunların sonucudur.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sonucunda belirlenen bulgular, işyerindeki risk değerlendirmesi dokümanına işlenmeli ve gerekli revizyonlar yapılmalıdır; böylece aynı hatanın farklı bir çalışma alanında tekrarlanması engellenmiş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Yeraltı ve Yerüstü İletişim Hattı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ile yerüstü arasındaki iletişim hattı, 6331 sayılı İş Sağlığı ve Güvenliği Kanunu kapsamında işverenin gözetme borcunun bir parçası olarak kesintisiz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hatlarında oluşabilecek arızalar için yedekli hatlar (redundant) kullanılmalı; ana kablo yolları olası bir kaza anında zarar görmeyecek şekilde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iletişim sistemleri, gürültülü ortamlarda bile net anlaşılmayı sağlayacak gürültü önleme teknolojilerine sahip olmalı; çalışanların telsiz veya telefon kullanımı periyodik olarak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hattı üzerinden iletilen bilgiler, acil durum merkezinde kayıt altına alınmalı; kaza anında yapılan görüşmelerin analiz edilebilir olması yasal süreçler için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name="Slide 2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 kazalarının Sosyal Güvenlik Kurumu'na (SGK) kazadan sonraki üç iş günü içinde elektronik ortamda bildirilmesi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sürecinde, kazanın meydana geldiği yer, zaman, yaralanan kişinin bilgileri ve kazanın kısa tanımı eksiksiz ve doğru bir şekilde sisteme girilmelidir; yanlış bildirim hukuki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bildirim mekanizmaları da en az yasal bildirim kadar önemlidir; işyerindeki kaza kayıt defterine tüm detaylar işlenmeli ve kaza anında tanıklık eden kişilerin ifadeleri yazılı olarak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sürelerine uyulmaması durumunda, işverenler idari para cezaları ile karşı karşıya kalabilirler; ayrıca, bildirimlerin zamanında yapılması, kazazedenin hak kaybına uğramaması ve tedavi süreçlerinin hızlanması açısından da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name="Slide 2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Düzeltici ve Önleyici Faaliyetler (DÖF)</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Düzeltici ve önleyici faaliyetler (DÖF), kaza veya uygunsuzluk sonrası tespit edilen eksikliklerin giderilmesi ve benzer durumların tekrarını önlemek için uygulanan yapısal iyileştirme süreçleridir.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Faaliyetler planlanırken kontrol hiyerarşisi (eliminasyon, ikame, mühendislik önlemleri, idari önlemler ve KKD) esas alınmalı; en etkili çözüm yöntemi olan toplu koruma önlemlerine öncelik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DÖF süreci için bir sorumlu atanmalı, faaliyetin tamamlanması için gerçekçi bir termin belirlenmeli ve uygulanan önlemin etkinliği belirli aralıklarla doğrulanmalıdır; etkin olmayan önlemler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tüm düzeltici faaliyetler kayıt altına alınmalı ve iş sağlığı güvenliği kurul toplantılarında değerlendirilmelidir; böylece yönetimin de süreçlere dahil olması ve kaynak tahsisinin yapılması sağlanmış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name="Slide 2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Tekrarı Önleme ve Güvenlik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Kazaların tekrarını önlemek için yapılan teknik iyileştirmeler, güçlü bir güvenlik kültürü ile desteklenmedikçe uzun vadede başarısız olabilir; bu yüzden çalışanların katılımı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meydana gelen kazalardan elde edilen tecrübeler ışığında güncellenmeli ve tüm personele vakaya özel bilgilendirme yapılarak aynı hataların yapılması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prensibi çerçevesinde, risk değerlendirme süreçleri her kaza veya ramak kala olaydan sonra yeniden gözden geçirilmeli ve tehlikeler tekrar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işyerinde her çalışanın bir güvenlik uzmanı gibi davranmasını ve tehlikeleri bildirmekten çekinmemesini gerektirir; bu yaklaşım, kazaların önlenmesinde en güçlü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name="Slide 2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Denetim Çerçevesi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6331 sayılı İş Sağlığı ve Güvenliği Kanunu çerçevesinde işyerindeki tüm ekipmanların güvenli kullanımını sağlamak için zorunlu bir süreçtir. Bu kontrollerin amacı, ekipmanların ömrü boyunca güvenli çalışmasını garanti altına alarak kaza risklerini minimize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denetimler, sadece fiziksel ekipman kontrolü değil, aynı zamanda operasyonel süreçlerin yönetmeliklere uygunluğunu da kapsar. Maden İşyerlerinde İş Sağlığı ve Güvenliği Yönetmeliği, denetimlerin bağımsız uzmanlarca yapılmasını ve sonuçların raporlanmasını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gereksinimi, periyodik kontrollerin doğrulanabilir olmasını sağlar; her denetim işlemi mutlaka yazılı veya dijital kayıt altına alınmalıdır. Eksik dokümantasyon, iş kazası durumunda işverenin yasal sorumluluğunu doğrudan artıran bir faktör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ve kontrol döngüsü, risk değerlendirmesi ile entegre bir şekilde yürütülmelidir; riskin yüksek olduğu maden sahalarında kontrol periyotları daha sık tutulmalıdır. İşveren, bu süreçlerin takibi için yetkin teknik personeli görevlendirmekten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name="Slide 2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Muayene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madencilikte kullanılan tüm basınçlı kaplar, kaldırma araçları ve iş makineleri periyodik muayeneye tabidir. Muayeneler, ekipmanların imalatçı teknik özelliklerine ve mevzuatta belirtilen standartlara göre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süreçlerinde, ekipman üzerindeki güvenlik donanımlarının işlevselliği test edilmeli ve arızalı parçalar derhal kullanımdan çekilmelidir. Ekipman muayenesi, yalnızca yetkili teknik servisler veya akredite muayene kuruluşları tarafından yapılabilir.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sahasında kullanılan patlayıcı ortam ekipmanları (ATEX) için muayene kriterleri daha sıkı tutulmalıdır; bu ekipmanların yanmazlık ve sızdırmazlık özellikleri düzenli kontrol edilmelidir. Her muayene, ekipmanın güvenli çalışma sınırlarını teyit eden belge ile sonuçlandırılmalıdır.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sonrası düzenlenen raporlarda, ekipmanın güvenli olup olmadığı açıkça belirtilmeli ve uygunsuzluklar varsa bunların giderilmesi için termin planı oluşturulmalıdır. İşveren, muayene raporlarını denetimlerde ibraz edilmek üzere saklamalıdır.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name="Slide 2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Arşivleme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yürütülen tüm İSG faaliyetlerinin ve periyodik kontrollerin kayıt altına alınması, yasal mevzuatlar gereği zorunludur. Kayıtlar, geçmişe yönelik izlenebilirlik sağladığı için maden işletmelerinde güvenliğin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Tutulacak kayıtlar; ekipman sicil kartları, bakım formları, muayene raporları ve denetim tutanaklarını içermelidir. Bu belgelerin düzenli olarak güncellenmesi, iş sağlığı ve güvenliği performansının ölçülmesi açısından kritik bir veridir.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kayıt sistemlerinin kullanımı, verilerin korunması ve kolay erişilebilir olması açısından teşvik edilmektedir; ancak sistemlerin yedeklenmesi ve yetkisiz erişime karşı güvenliği sağlanmalıdır. Kayıtların saklama süreleri, ilgili yönetmeliklerde belirtilen yasal süreler boyunca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doğruluğu, denetimlerde işverenin yasal sorumluluğunu kanıtlayan en önemli belgedir; bu nedenle formların eksiksiz doldurulması ve yetkili kişi tarafından onaylanması şarttır. Kayıtlarda tahrifat yapılması, hukuki yaptırımlara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name="Slide 2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denetimler, iç denetim ve dış denetim olmak üzere iki farklı düzeyde ele alınmalıdır. İç denetimler, işveren veya iş güvenliği uzmanı tarafından periyodik olarak saha güvenliğini denetlemek amacıyla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denetimler ise Çalışma ve Sosyal Güvenlik Bakanlığı müfettişleri tarafından gerçekleştirilir ve işletmenin yasal uyum düzeyini ölçer. Bu denetimlerde, eksikliklerin giderilmesi için verilen yasal süreler kesinlikle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saha çalışanlarının görüşleri alınmalı ve güvenlik kültürünün seviyesi gözlemlenmelidir; sadece evrak denetimi yeterli değildir. Denetim sırasında tespit edilen uygunsuzluklar, risk değerlendirme tablosuna işlenmeli ve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hazırlığı, işletmenin her an olası bir teftişe hazır olması anlamına gelir; bu süreçte tüm dokümanlar sistematik bir dosyalama yapısı ile hazır tutulmalıdır. Denetim sonucunda oluşturulan raporlar, yönetim tarafından değerlendirilerek gerekli iyileştirmeler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name="Slide 2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İbraz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kontrol raporlarını ve diğer yasal belgeleri, talep edildiği anda denetim otoritelerine ibraz etmekle yükümlüdür. Belgelerin zamanında sunulamaması, idari para cezaları ile sonuçlanabilmektedir.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İbraz edilecek belgeler arasında, risk değerlendirmesi raporları, çalışanların İSG eğitim kayıtları, KKD teslim tutanakları ve periyodik muayene belgeleri yer almalıdır. Bu belgelerin güncel ve imzalı olması, yasal geçerlilikleri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işletme projesinin ve teknik dokümanların her an ulaşılabilir olmasını gerektirir. Dokümanların ibrazı, işyerinin şeffaflığı ve yasal uyum göstergesi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yükümlülüklerin yerine getirilmesinde, dokümanların asıllarının veya onaylı suretlerinin muhafaza edilmesi ve istendiğinde yetkililere sunulması işverenin sorumluluğundadır. Bu süreçlerin aksatılması, maden sahasının faaliyet durdurma cezası almasına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name="Slide 2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 Çalışanların Temel Yasal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uyarınca işyerinde sağlık ve güvenlik önlemlerini almak, risk değerlendirmesi yaptırmak ve çalışanları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 sağlığı ve güvenliği konusunda kendilerine verilen eğitimlere katılarak, çalışma ortamındaki tehlikeleri bildirmek ve kişisel koruyucu donanımları doğru kullanmakla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Sorumlulukların yerine getirilmemesi durumunda işverenler idari para cezaları ile karşılaşırken, çalışanlar ise iş akdinin feshi gibi disiplin süreçleri ile karşı karşıya kalabilir.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bir ekip çalışması olup, işveren tarafından sağlanan koruma önlemlerinin çalışan tarafından titizlikle uygulanması kazaların önlenmesinde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name="Slide 2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 İşyerlerinde Özel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yeraltı madenlerinde gaz izleme sistemleri ve acil durum haberleşme hatları sürekli aktif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maden sahasında çalışanların tahliye yollarını belirlemeli ve bu yolların her türlü engelden arındırılmış, aydınlatılmış ve işaretlenmiş olmasını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madde kullanımı, tahkimat işleri ve yeraltı nakliyat faaliyetleri için özel yetkinlik gerektiren personel görevlendirilmeli ve bu işler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maden sahasının jeolojik yapısı, grizu riski ve su baskını ihtimalleri gibi sektörel tehlikeler dikkate alınarak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Yeraltı Madenlerinde Genel Güvenlik ve Disiplin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 ocaklarında güvenlik, Maden İşyerlerinde İş Sağlığı ve Güvenliği Yönetmeliği uyarınca disiplinli bir çalışma kültürü gerektirir; her çalışan, belirlenen güvenlik kurallarına tavizsiz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disiplini, sadece kişisel koruyucu donanım kullanımıyla sınırlı değildir; aynı zamanda iş sahasındaki havalandırma, tahkimat ve gaz izleme protokollerine tam uyum sağlanmasını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yaşanabilecek her türlü ramak kala olay, ilgili amirlere derhal raporlanmalı ve tehlikeli durumların büyümeden önlenmesi için gerekli aksiyonlar hızla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ve Uyarı Sistemleri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acil durum alarmı diğer tüm çalışma sinyallerinden ayırt edilebilir bir ses veya ışık karakterine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 merkezden bağımsız olarak yerel sensörler (gaz, duman, yangın) tarafından da otomatik olarak tetiklenebilir bir yapıda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sistemleri, çalışanların bulunduğu tüm çalışma alanlarında ve sığınma odalarında aktif olmalı; alarm duyulduğunda hangi kaçış yolunun izleneceği görsel işaretlerle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güç kaynağı, elektrik kesintisi durumunda en az birkaç saat çalışmasını sağlayacak batarya destekli kesintisiz güç kaynaklarına (UPS) bağlı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name="Slide 3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Yaptırımlar ve İşin Durdurulması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Müfettişler tarafından yapılan denetimlerde, hayati tehlike oluşturan eksikliklerin tespiti durumunda işin durdurulması kararı 6331 sayılı Kanun kapsamında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kararı, eksiklikler giderilene kadar üretimin tamamen veya kısmen durdurulmasını içerir ve bu süre zarfında çalışanların ücretleri ödenmeye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tespit edilen her bir ihlal için ayrı ayrı uygulanır ve bu cezalar her yıl yeniden değerleme oranına göre güncellenerek işverene tebliğ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kararının uygulanması aşamasında, işverenin denetim bulgularına itiraz hakkı bulunmakla birlikte, güvenlik önlemleri tamamlanmadan faaliyetin başlatılması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name="Slide 3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profesyonelleri (uzman ve hekim), maden sahasında tespit ettikleri hayati tehlikeleri yazılı olarak işverene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profesyoneller tarafından bildirilen tehlikeli durumları gidermek için gerekli bütçe ve kaynakları sağlamakla yasal olarak mükelleftir.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maden işyerinde güvenli çalışma koşullarının izlenmesinde aktif rol almalı ve işverenden gerekli önlemlerin alınmasını talep etme yetkisini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süreçlerinde, işyeri hekimi ve İSG uzmanının imzaladığı defter kayıtları, yasal süreçlerde işverenin sorumluluğunun belirlenmesinde birincil delil niteliği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name="Slide 3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ve Meslek Hastalığı Bildirim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durumunda, işveren, iş kazasını kazadan sonraki üç iş günü içinde SGK'ya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kaza sonrası gerekli tıbbi müdahale ve olay yerinin güvenliğinin sağlanmasının hemen ardından elektronik ortamda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Kazanın meydana gelmesine neden olan kök nedenlerin araştırılması için kaza soruşturma raporu hazırlanmalı ve bu rapor gelecekteki benzer kazaları önlemek için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yükümlülüğünün yerine getirilmemesi durumunda, SGK tarafından idari para cezası uygulanmakta ve kazanın yasal statüsü üzerindeki hak kayıpları işverene rücu edilebilmektedir.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name="Slide 3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Maden Sektörü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name="Slide 30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Durumlar İçin Yedek İletişim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iletişim sisteminin devre dışı kaldığı senaryolar için Maden İşyerlerinde İş Sağlığı ve Güvenliği Yönetmeliği gereği bağımsız yedek iletişim yöntemleri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telsizler, işaret fişekleri veya el feneri ile haberleşme gibi ikincil yöntemler, acil durum tatbikatlarında çalışanlara uygulamalı olarak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Sığınma odalarında bulunan sabit acil durum telefonları, ana hattan bağımsız ve dayanıklı bir altyapı ile merkezle bağlantılı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durumunda uygulanacak protokoller, çalışanların yerlerini bildirmeleri ve güvenli bölgeye geçişleri için önceden belirlenmiş sinyalleşme yöntemlerini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Sistemlerinin Test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ve uyarı sistemleri, İşyerlerinde Acil Durumlar Hakkında Yönetmelik doğrultusunda periyodik olarak test edilmeli ve bu testler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tüm bileşenleri (kablolar, hoparlörler, sensörler) yetkili teknik personel tarafından düzenli aralıklarla kontrol edilmeli, arızalı parçalar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süreçleri, çalışanların katılımıyla yapılan acil durum tatbikatları ile birleştirilerek sistemin gerçek zamanlı performansı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faaliyetleri sırasında sistemin devre dışı kalması durumunda, çalışanlara yazılı bildirim yapılmalı ve alternatif iletişim yöntemleri geçici olarak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Metan Gazının Fiziksel ve Kimyasal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(CH4), renksiz, kokusuz ve tatsız olması sebebiyle insanlar tarafından doğal duyularla algılanması mümkün olmayan bir gazdır; bu nedenle madenlerde sürekli çalışan gaz izleme sistemleri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Havadan hafif olması nedeniyle maden ocağı galerilerinin tavan kısımlarında ve yüksek noktalarda birikme eğilimi gösterir; havalandırma tasarımı bu fiziksel özelliğe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metan gazı birikimi olan alanlarda sürekli ölçüm yapılması ve sınır değerlerin aşılması durumunda acil tahliye prosedürlerinin işletilmesi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Gazın yanıcı bir doğaya sahip olması, ortamdaki diğer gazlarla birlikte patlayıcı bir karışım oluşturma potansiyelini beraberinde getirir; bu risk, patlayıcı ortamlar yönetmeliği gereği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Tavanda Birikim ve Havalandırma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gazının havadan hafif olması, tavan seviyesindeki ölü noktalarda veya tahkimat boşluklarında ciddi birikim riskleri oluşturur; bu bölgelerde hava akımının sürekliliği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havalandırma sistemi, gazın birikmesini önleyecek şekilde tavan bölgelerini tarayacak bir hava akışı sağlamalıdır; durak ve vantilatörlerin periyodik bakımı, gazın süpürülmesi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havalandırma sisteminin gaz birikimini engelleyecek hız ve kapasitede olmasını şart koşar; yetersiz havalandırma en büyük kaza nedenidir.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birikimi riski taşıyan bölgelerde, hava hızının gazı seyreltmeye yetecek düzeyde olduğu düzenli olarak kontrol edilmeli ve elde edilen veriler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Aralığı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gazı, hava içinde hacimsel olarak yüzde 5 ile yüzde 15 oranları arasında bulunduğu durumlarda patlayıcı bir karışım oluşturur; bu değerler patlama alt ve üst sınırlarıdır.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bu aralığın oluşma ihtimali olan her saha, patlayıcı ortam (ATEX) olarak sınıflandırılmalı ve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metan oranı yüzde 5'in altında kalsa bile, birikim alanlarında yerel yoğunlaşmaların olabileceği unutulmamalıdır; risk değerlendirmesi en kötü senaryoya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sınırın aşılması durumunda, ortamdaki tüm elektrikli cihazların otomatik olarak enerjisinin kesilmesi ve çalışanların güvenli bölgeye tahliyesi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Tutuşma Kaynakları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gazının patlaması için, patlayıcı aralıkta bir karışım ile birlikte mutlaka bir tutuşma kaynağı (kıvılcım, açık alev veya sıcak yüzey)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patlayıcı ortamlarda kullanılacak tüm elektrikli teçhizatın, Çalışanların Patlayıcı Ortamların Tehlikelerinden Korunması Hakkında Yönetmelik standartlarına uygun ex-proof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elektrikli ekipmanlar değil, mekanik sürtünmeler, statik elektrik ve sigara kullanımı gibi insan kaynaklı ihmaller de ciddi birer tutuşma kaynağı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yapılacak sıcak işler (kaynak, kesme vb.) öncesinde ortamın gazdan arındırıldığından emin olunmalı, gaz ölçümü yapıldıktan sonra yazılı izin alınarak işe başlanmalıdır.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Grizu Patlamasının Ölümcül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 patlaması, oluşan aşırı basınçlı şok dalgası ve çok yüksek sıcaklık nedeniyle doğrudan fiziksel yaralanmalara ve ölümlere neden olan yıkıcı bir olaydır.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anında ortamdaki oksijenin hızla tüketilmesi ve açığa çıkan karbonmonoksit gibi zehirli gazlar, patlamadan sağ kurtulanlar için en büyük ikincil ölüm riskidir.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bu risklere karşı her çalışanın yanında ferdi kurtarıcı (maske) bulundurmasını ve bunların kullanımını bilmesini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Kazalardan korunmak için güvenlik kültürü oluşturulmalı, tüm personelin acil durum tahliye planlarını ezbere bilmesi ve düzenli aralıklarla tatbikat yapılması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Grizumetre ve Metan Gazı Ölçüm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Grizumetreler, ortamdaki metan gazı konsantrasyonunu anlık olarak tespit eden ve Maden İşyerlerinde İş Sağlığı ve Güvenliği Yönetmeliği gereği yeraltı çalışmalarında zorunlu tutulan temel güvenlik cihazlarıdır; bu cihazlar yanıcı gazların alt ve üst patlama sınırlarını hesaplayarak çalışanları uyarır.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grizumetreler, çalışma alanına girmeden önce ve çalışma sırasında belirli aralıklarla gaz seviyesini ölçmek için kullanılır; cihazların katalitik veya kızılötesi sensör teknolojileri, gazın varlığını yüksek hassasiyetle belirleyerek güvenli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üzerinde bulunan sesli ve ışıklı alarm sistemleri, belirlenen metan eşik değerleri aşıldığında derhal devreye girerek tüm personeli uyarır; alarm durumunda çalışanların derhal güvenli bölgeye tahliyesi ve havalandırma kontrollerinin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işlemi yapılırken cihazın tavan seviyesine yakın noktalarda ve gaz birikiminin olası olduğu tavan boşluklarında tutulması gerekir; gazın havadan hafif olduğu unutulmamalı ve ölçüm sonuçları her zaman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Gaz İzleme ve Kayıt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kurulu olan sabit gaz izleme istasyonları, ocak içerisindeki metan, karbonmonoksit ve oksijen seviyelerini 7/24 esasına göre sürekli izleyerek merkezi bir bilgisayar sistemine gerçek zamanlı veri aktarır; bu sistemler Maden İşyerlerinde İş Sağlığı ve Güvenliği Yönetmeliği'nin öngördüğü izleme standartlarını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Telemetri sistemleri sayesinde, ocak içindeki farklı galerilerden gelen veriler merkezi kontrol odasında görselleştirilir; bu veriler sayesinde gaz birikimi eğilimleri önceden tespit edilebilir ve olası bir kaza riski büyümeden müdahale imkanı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enerji beslemesi, ana elektrik kesintilerinden etkilenmemesi için yedekli güç kaynakları (UPS) ve acil durum bataryaları ile desteklenmelidir; enerji kaybı durumunda izleme sisteminin sürekliliği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izleme verileri, yasal mevzuat gereği düzenli olarak yedeklenmeli ve geriye dönük incelemeler için arşivlenmelidir; bu kayıtlar, iş kazası incelemelerinde ve risk değerlendirme süreçlerinde temel veri kaynağı olarak kullanılır.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Yalnız Çalışmama İlkesi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yeraltında zorunlu haller dışında yalnız çalışmak yasaktır; her çalışanın yanında bir çalışma arkadaşının bulunması, kaza anında ilk yardım ve destek için elzemdir.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Yalnız çalışmak zorunda kalındığında, iletişim cihazları ile sürekli irtibat sağlanmalı ve belirli aralıklarla merkeze durum bildirilmelidir; bu sistem, kaybolma veya yaralanma risklerini yönetmek için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arkadaşı sistemi, sadece kaza anında değil, aynı zamanda çalışma disiplininin korunması ve güvenli çalışma yöntemlerinin karşılıklı kontrolü için de bir denetim mekanizması işlevi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Konsantrasyonu ve Alarm Eşik Değerleri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metan gazı için belirlenen alarm eşik değerleri, yasal mevzuatta tanımlanan güvenlik sınırlarına göre ayarlanır; %1 metan seviyesinde patlatma ve benzeri riskli işler durdurulur, %1.5 seviyesinde ocak elektriği kesilir, %2 seviyesinde ise ocak tahliye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 iki aşamalı olarak tasarlanır; ilk aşama (ön alarm) personeli dikkatli olmaya ve havalandırma şartlarını kontrol etmeye davet ederken, ikinci aşama (ana alarm) acil tahliye sürecini başlatır.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Eşik değerlerin belirlenmesinde, ocağın tehlike sınıfı ve havalandırma kapasitesi göz önünde bulundurulmalıdır; 6331 sayılı İş Sağlığı ve Güvenliği Kanunu kapsamında işveren, bu sınır değerleri çalışanlara duyurmak ve eğitimlerle pekiştirmekle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konsantrasyonu hızla yükseldiğinde, sadece alarmın çalması yeterli değildir; sistemin otomatik olarak acil durum senaryolarını tetiklemesi ve havalandırma yönlendirmelerinin buna göre yapılması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Grizumetre Bakım ve Kalibrasyon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Grizumetrelerin doğruluğunu korumak için periyodik kalibrasyon işlemleri, üretici talimatlarına ve Maden İşyerlerinde İş Sağlığı ve Güvenliği Yönetmeliği'ne uygun olarak sertifikalı uzmanlar tarafından gerçekleştirilmelidir; kalibrasyonu yapılmamış cihazlar yanlış ölçüm yaparak güvenliği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kullanımdan önce cihazın fonksiyonel testleri (bump test) yapılmalı, sensörlerin tepki süreleri ve alarm fonksiyonlarının çalışır durumda olduğu doğrulanmalıdır; bu testlerin sonuçları her vardiya başında bir deftere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sensörleri, tozlu ve nemli ortam koşullarından etkilenebileceği için düzenli olarak temizlenmeli ve hasar gören parçalar derhal orijinal yedek parçalarla değiştirilmelidir; sensör ömrü dolan cihazlar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kalibrasyon kayıtları, iş müfettişlerinin denetimlerinde sunulmak üzere saklanmalı ve her cihazın kendine ait bir sicil kartı tutulmalıdır; bu kart üzerinde cihazın tüm servis geçmişi izlenebilir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Gaz Kesme ve Durdurma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izleme sistemleri ile entegre çalışan otomatik durdurma sistemleri, metan seviyesi kritik eşiği aştığında yeraltı elektrik hatlarını otomatik olarak keserek patlama riskini minimize eder; bu sistemler, Maden İşyerlerinde İş Sağlığı ve Güvenliği Yönetmeliği'nde belirtilen güvenlik önlemleri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durdurma mekanizması, sadece elektrik gücünü değil, aynı zamanda kıvılcım çıkarma potansiyeli olan tüm ekipmanların (konveyörler, kesiciler) çalışmasını da anında durdurmalıdır; bu süreç tamamen hatasız ve hızlı bir mantıkla (interlock)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devreye girdiğinde, ocak içerisindeki tüm havalandırma fanlarının acil durum moduna geçmesi ve tahliye yollarını güvenli tutacak şekilde hava akışını düzenlemesi sağlanmalıdır; insan müdahalesine gerek kalmadan sistemin kendi kendini güvenli duruma alması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kesme sistemlerinin güvenilirliği, düzenli aralıklarla yapılan simülasyon testleri ile doğrulanmalı ve sistemin hata durumunda dahi güvenli tarafta (fail-safe) kalması sağlanmalıdır; yani bir arıza durumunda sistem otomatik olarak durdurma moduna geçmelidir.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Grizu Patlamasını Önleme ve ATEX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 patlaması, metan gazının hava ile belirli oranlarda karışması ve bir tutuşma kaynağı ile buluşması sonucu oluşur; bu süreci yönetmek için Çalışanların Patlayıcı Ortamların Tehlikelerinden Korunması Hakkında Yönetmelik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önlenmesi için metan gazı birikiminin sınır değerlerin altında tutulması ve ortamın sürekli havalandırılması en temel güvenlik önlemidir; gaz konsantrasyonu düzenli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ATEX (Atmospheres Explosibles) kapsamında, patlayıcı ortamların oluşabileceği bölgelerin önceden belirlenmesi ve bu bölgelere uygun ekipman seçimi yapılması, Maden İşyerlerinde İş Sağlığı ve Güvenliği Yönetmeliği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riskini ortadan kaldırmak için teknik önlemler (havalandırma, gaz izleme) ile idari önlemlerin (eğitim, denetim, yazılı prosedürler) entegre bir şekilde uygulanması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Madenlerde Havalandırma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ocaklarında ana havalandırma sistemi, metan gazını seyrelterek patlayıcı sınırın altına düşürmek için sürekli ve verimli bir hava akışı sağlamalıdır; hava hızı yasal mevzuata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havalandırma sistemleri (vantüp ve aspiratörler), ana hava akımının ulaşamadığı kör galerilerde gaz birikimini önlemek amacıyla kullanılmalı ve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sürekliliği, elektrik kesintilerine karşı yedek enerji kaynakları ile desteklenmeli ve hava akımının yönü, acil durumlarda tahliyeyi kolaylaştıracak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hava akımının ölçümü düzenli aralıklarla yapılmalı ve kayıt altına alınarak sistemin performansı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Ex-Proof Ekipman Kullanım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bulunabileceği alanlarda kullanılan tüm elektrikli ve mekanik ekipmanlar, ATEX standartlarına uygun ex-proof (patlamaya dayanıklı) sertifikasına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Ex-proof ekipmanlar, patlayıcı ortamdaki gazın cihazın içine girmesini engelleyecek veya içine girse bile oluşan kıvılcımın dışarı çıkmasını önleyecek şekilde tasarlanmış koruma tiplerine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bakımları, yetkili kişiler tarafından yapılmalı ve cihazların gövde bütünlüğü, contalar ve kablo girişleri gibi güvenlik unsurları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uygun olmayan veya hasar görmüş hiçbir cihaz patlayıcı ortama sokulmamalıdır; bu durum doğrudan kaza sebebidir.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Tutuşma Kaynaklarının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ortamlarda kıvılcım, ark, statik elektrik veya yüksek sıcaklık oluşturabilecek her türlü faaliyet, Maden İşyerlerinde İş Sağlığı ve Güvenliği Yönetmeliği uyarınca yasaklanmalı veya kontrol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Sigara içilmesi, açık alevli çalışma (kaynak, kesim), taşlama işlemleri ve yetkisiz ısıtıcı kullanımı gibi faaliyetler, grizu patlamasına doğrudan davetiye çıkaran en büyük risklerdir.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birikimini önlemek amacıyla iletken malzemelerin topraklanması ve çalışanların antistatik özellikli kişisel koruyucu donanımlar kullanması, patlama riskini azaltan kritik idari önlemlerdir.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 olarak adlandırılan kaynak ve kesim işlemleri için mutlaka yazılı izin sistemi uygulanmalı ve bu işlemler öncesinde ortamda gaz ölçümü yapılarak patlayıcı sınırın altında olduğu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ATEX Bölge Sınıflandırması (Zone)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oluşma sıklığı ve süresine göre alanlar; Bölge 0, Bölge 1 ve Bölge 2 olarak sınıflandırılır ve bu sınıflandırma saha güvenliği için temel referanstır.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0, patlayıcı gaz-hava karışımının sürekli veya uzun süreli bulunduğu alanlardır; Bölge 1, normal çalışma şartlarında patlayıcı ortamın oluşma ihtimali olan yerlerdir.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2 ise, patlayıcı ortamın normal çalışma şartlarında oluşma ihtimalinin düşük olduğu ve oluşsa bile kısa süreli kaldığı alanları ifade eder; bu bölgelere giriş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(ATEX) gereği, bu bölgeler uyarı levhaları ile işaretlenmeli ve çalışanlar bu bölgeler hakkında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Havalandırmanın Grizu Kontrolündeki Temel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metan gazının patlayıcı konsantrasyona ulaşmadan ocak dışına atılmasını sağlayan en kritik güvenlik mekanizmasıdır; Maden İşyerlerinde İş Sağlığı ve Güvenliği Yönetmeliği gereğince her ocakta sürekli ve yeterli hava akımı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gazı, doğası gereği hafif bir gazdır ve tavan boşluklarında birikme eğilimi gösterir; bu nedenle havalandırma tasarımı, gazın birikme noktalarına ulaşacak şekilde projelendirilmeli ve etkin bir hava dolaşımı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ocak içerisindeki havalandırma hızının, gaz birikimini engelleyecek düzeyde olmasını sağlamakla yükümlüdür; yetersiz havalandırma, grizu patlamaları için en büyük risk faktörlerinden birini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temel amacı, metan konsantrasyonunu yasal sınırların altında tutarak çalışma ortamını güvenli kılmaktır; bu süreç, işyerindeki tüm çalışanların hayatını koruyan ilk savunma hattı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Metan Gazında Seyreltme ve Uzaklaştırma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Seyreltme işlemi, metan gazının temiz hava ile karıştırılarak patlayıcı alt sınırın (LEL) çok altına düşürülmesini ifade eder; bu işlem için ocak içerisindeki hava hızı, gazın çıkış noktalarında etkili olacak şekilde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Uzaklaştırma stratejisi, gazın en yoğun biriktiği tavan boşlukları ve kör noktalar gibi alanlarda özel hava yönlendirme perdeleri veya vantilatörler kullanılarak gazın doğrudan ana hava yoluna aktarılması prensibine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hava yolu, ocak içindeki kirli havayı ve metanı dışarı tahliye eden yoldur; bu yolun temizliği ve açıklığı, toplam havalandırma verimliliği açısından hayati önem taşır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Seyreltme verimliliği, havalandırma projesindeki hava miktarı ile doğrudan ilişkilidir; hava miktarındaki herhangi bir düşüş, seyreltme kapasitesini doğrudan etkileyerek metan seviyesinin tehlikeli orana yükselmesine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Eğitim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ve Çok Tehlikeli İşlerde Çalışanların Mesleki Eğitimlerine Dair Yönetmelik ve MYK Mesleki Yeterlilik Belgesi zorunluluğu uyarınca, her maden çalışanı yapacağı işe uygun mesleki eğitimini tamamlamış ve yetkilendirilmiş olmalıdır; ayrıca 6331 sayılı Kanun kapsamında genel İSG eğitimini almış olmalıdır; eğitimsiz personel sahaya giremez.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sahasında kullanılan her türlü makine ve ekipman, sadece yetkili ve sertifikalı operatörler tarafından kullanılmalı; yetkisiz müdahaleler, ciddi makine kazalarına ve can kayıplarına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değil, yeraltı şartlarına uygun pratik uygulamaları da içermelidir; çalışanların acil durum tahliye planlarını ve kurtarma ekipmanlarını kullanma becerileri periyodik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Havalandırmada Süreklilik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ocak içerisindeki metan birikimini engellemek için 7/24 kesintisiz çalışmalıdır; sistemde meydana gelebilecek herhangi bir duruş, metan seviyesinin dakikalar içerisinde yükselmesine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havalandırma sisteminin tamamen durması durumunda çalışanların güvenli bölgelere tahliyesini ve gaz seviyesinin otomatik olarak kontrol edilmesini içermelidir; bu süreç, Maden İşyerlerinde İş Sağlığı ve Güvenliği Yönetmeliği ile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Yedekleme sistemleri, ana vantilatörün arızalanması durumunda devreye girecek şekilde tasarlanmalıdır; bu yedek güç kaynakları, sistemin minimum havalandırma kapasitesini koruyacak şekilde sürekliliği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havalandırma akışının kesilmesi durumunda yapılması gerekenleri bilmelidir; bu, acil durumda paniği önlemek ve doğru tahliye rotalarını izleyerek hayatta kalma şansını artırmak adına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 ve İzleme Sistemlerinin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seviyesinin sürekli izlenmesi, havalandırma sisteminin başarısını ölçmek için kullanılan en doğru yöntemdir; ocak içerisindeki kritik noktalara yerleştirilen sabit sensörler, gaz yoğunluğunu anlık olarak izleme merkezine iletir.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 belirlenen alarm seviyelerine ulaşıldığında hem ocak içindeki çalışanları hem de yüzeydeki izleme merkezini görsel ve işitsel olarak uyarmalıdır; bu uyarılar, havalandırma kapasitesinin artırılması için bir tetikleyici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gaz ölçüm cihazları, çalışanların bireysel güvenlikleri için standart bir donanım olmalıdır; her vardiya öncesi cihazların kalibrasyon kontrolü yapılmalı ve cihazların doğru çalıştığı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verileri, havalandırma sisteminin verimliliğini değerlendirmek için arşivlenmelidir; bu veriler, periyodik olarak incelenerek havalandırma planlarının iyileştirilmesinde ve risk değerlendirmesinin güncellenmesinde temel kaynak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Sistemlerinin Periyodik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vantilatörleri ve hava kanalları, sistemin verimli çalışması için üretici talimatlarına uygun şekilde düzenli olarak bakımdan geçirilmelidir; bu bakım süreçleri, Maden İşyerlerinde İş Sağlığı ve Güvenliği Yönetmeliği kapsamında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Fan kanatlarının temizliği ve mekanik aksamın yağlanması, enerji verimliliği ve hava debisinin korunması açısından kritiktir; ihmal edilen bir bakım, fan performansının düşmesine ve ocak içi hava akışının azalmasına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kanallarındaki sızıntılar, havalandırma verimini ciddi oranda düşüren bir sorundur; bu sızıntıların periyodik olarak tespit edilmesi ve hızlıca onarılması, sistemin belirlenen kapasitede çalışmasını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personeli, havalandırma sistemindeki arızaların grizu kontrolü üzerindeki etkilerini bilmeli ve her türlü müdahalede güvenlik önlemlerini almalıdır; teknik sorumlular, bakım kayıtlarını denetimler için hazır bulundurmalıdır.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Grizulu Ortamlarda Elektrik Ekipman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Grizulu ocaklarda metan gazı birikimi nedeniyle elektrikli ekipmanların kıvılcım çıkarmaması hayati önem taşır; Maden İşyerlerinde İSG Yönetmeliği uyarınca grizulu bölgelerde sadece ex-proof (alev sızdırmaz) koruma tipine sahip ekipmanlar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ortamdaki patlayıcı gaz karışımını ateşlemeyecek şekilde tasarlanmalı ve tüm bağlantılar yalıtılmış olmalıdır. Kıvılcım oluşumunu engellemek için cihazların ısınma limitleri, ortamdaki gazın tutuşma sıcaklığının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ocağın grizu sınıfına uygun olarak yapılmalı ve tesisat projesi, ilgili elektrik yönetmeliklerine göre onaylanmalıdır. Yanlış ekipman kullanımı, yer altı madenlerinde yıkıcı patlamalara neden olabilecek en büyük teknik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grizu riski olan alanlarda standart elektrikli aletleri kullanması kesinlikle yasaktır; her türlü el aleti ve ölçüm cihazı da ex-proof sertifikasına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Alevsızdırmaz Ekipman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sızdırmaz ekipmanlar, içeride meydana gelebilecek olası bir patlamanın dış ortama, yani grizulu atmosfere yayılmasını engelleyecek şekilde tasarlanmış özel muhafazalardır; Elektrik İç Tesisleri Yönetmeliği bu ekipmanların yapısal sağlamlığını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muhafazalar, patlama anında oluşan yüksek basınca dayanabilecek kalınlıkta ve sızdırmazlık contalarına sahip olmalıdır. Cihazın kapakları ve giriş noktaları, alevin dışarı çıkmasına izin vermeyecek kadar dar toleranslı (flanş aralığı) üretilmektedir.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 üzerindeki vidaların veya bağlantı elemanlarının eksik olması, alev sızdırmazlık özelliğini tamamen ortadan kaldırır. Bu nedenle, ekipman gövdesinde herhangi bir çatlak, delik veya aşınma olması durumunda cihaz derhal hizmet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yüzeyleri, paslanmaya veya mekanik darbelere karşı korunmalı, montaj sırasında yüzeylere yabancı madde girmesi engellenmelidir. Yapısal bütünlük, patlama anında sistemin hayatta kalmasını sağlayan en önemli güvenlik bariyeridir.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Sertifikasyonu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 altı madenlerinde kullanılan tüm elektrikli ekipmanlar, ATEX veya IECEx gibi uluslararası kabul görmüş standartlara göre test edilmiş ve sertifikalandırılmış olmalıdır; 6331 sayılı İSG Kanunu, iş ekipmanlarının güvenli olmasını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Sertifikasyon, ekipmanın hangi grizu sınıfında ve hangi ortam koşullarında güvenle çalışabileceğini gösteren teknik bir belgedir. Ekipman üzerindeki etiket, cihazın koruma sınıfını, sıcaklık grubunu ve patlama koruma tipini net bir şekilde belirtmelidir.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Sahte veya sertifikasız ekipman kullanımı, yasal yaptırımların yanı sıra büyük iş kazalarına davetiye çıkarır. İşletmeler, satın aldıkları her elektrikli cihazın uygunluk beyanını ve test sertifikasını dosyalarında kayıtlı tutmak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geçerlilik süreleri takip edilmeli ve ekipmanlar üzerinde yetkisiz kişilerce modifikasyon yapılmamalıdır. Modifikasyon, ekipmanın tüm sertifikasını geçersiz kılar ve cihazı patlama riski taşıyan bir nesneye dönüştürür.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Ex-Proof Ekipmanların Periyodik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İSG Yönetmeliği gereği, ex-proof ekipmanlar düzenli aralıklarla uzmanlar tarafından denetlenmeli ve bakımları kayıt altına alınmalıdır; bakım, ekipmanın güvenlik özelliklerini korumak için tek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sürecinde kablo giriş rakorları, contalar ve gövde bağlantıları incelenmeli; gevşemiş veya korozyona uğramış parçalar orijinal yedek parçalarla değiştirilmelidir. Bakım sırasında kullanılan her parça, ekipmanın sertifikasyonuna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temizliği sırasında, yüzeylerde statik elektrik birikmesine neden olabilecek temizleyiciler kullanılmamalıdır. Toz birikimi, cihazın ısınmasına ve soğutma performansının düşmesine neden olarak patlama riskini dolaylı yoldan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kontrollerde yapılan tüm işlemler, bakım defterine tarih, isim ve yapılan işlem detayıyla birlikte yazılmalıdır. Bakım kayıtları, denetimlerde ve kaza sonrası incelemelerde işverenin yasal sorumluluğunu belirleyen en önemli kanıtlardır.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Tesisatında Yetki ve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Grizulu ocaklarda elektrik tesisatına müdahale edecek kişiler, Elektrik Kuvvetli Akım Tesisleri Yönetmeliği uyarınca gerekli mesleki yetkinliğe ve maden ortamında çalışma eğitimine sahip olmalıdır; yetkisiz müdahale, patlama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 yalnızca sertifikalı uzman personel tarafından yürütülmeli ve çalışma sahasında güvenli çalışma izni prosedürleri uygulanmalıdır. Yetkisiz kişilerin veya bakım eğitimi almamış personelin cihazlara dokunması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elektrik sisteminin güvenliğinden sorumludur ve yetkili personel görevlendirmesiyle bu sorumluluğu yasal çerçevede yönetmelidir. Elektrik sistemindeki her türlü arıza, derhal ilgili teknik birime bildirilmeli ve sistem kilitlenerek (etiketleme) emniyete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zinciri, tesisatın projelendirilmesinden günlük işletimine kadar her aşamayı kapsar. Yetkili personel, her müdahale sonrasında sistemin güvenli olduğunu teyit eden bir kontrol listesini imzalamalı ve onaylamalıdır.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Grizu Patlaması Sonrası Müdahale ve Kurtarma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patlama sonrası ilk müdahale, acil durum planında belirtilen tahliye rotalarına göre ivedilikle başlatılmalıdır; haberleşme sistemleri devre dışı kalmışsa yedek iletişim araçları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alanına girişler, sadece tahlisiye eğitimi almış ekipler tarafından ve gaz ölçüm cihazları ile sürekli izleme yapılarak gerçekleştirilmelidir; kontrolsüz girişler ikincil patlama riskini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operasyonlarında yerüstü ile sürekli irtibat sağlanmalı ve yeraltı haritaları üzerinde kazazedelerin muhtemel yerleri işaretlenerek arama tarama faaliyetleri sistematik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patlama sonrası oluşabilecek göçük ve yapısal bozulmaları dikkate alarak ilerlemeli; yapısal destek sistemlerinin sağlamlığı her aşamada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Karbonmonoksit ve Zehirli Gaz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patlama sonrası ortama yayılan karbonmonoksit (CO) ve diğer zehirli gazlar, en büyük hayati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personeli, yeraltı çalışma ortamında her zaman aktif çalışan taşınabilir çoklu gaz dedektörleri bulundurmalı ve sınır değerlerin aşılması durumunda solunum koruyucu donanımlarını (maske veya oksijenli ferdi kurtarıcı) derhal devreye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birikimi olan bölgelerde havalandırma kapıları ve perdeleri, gazın tahliyesini sağlayacak şekilde düzenlenmeli; ancak bu işlem sırasında metan birikimi gibi yeni riskler oluşturulmamasına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ölçümleri kayıt altına alınmalı ve ortamın güvenli olduğu doğrulanmadan kazazedelerin tahliyesi için bölgeye giriş yapılmasına kesinlikle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Prosedürlere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standart işletme prosedürleri, maden sahasındaki her türlü faaliyetin güvenli bir şekilde yürütülmesini garanti altına alan temel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operasyon öncesinde, ilgili prosedürün kontrol listesi (checklist) takip edilmeli; risklerin belirlenmesi ve gerekli önlemlerin alınması, işe başlamadan önce tamamlanmış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 dışına çıkmak, çalışma disiplinini bozduğu gibi, beklenmedik kaza senaryolarını da tetikleyebilir; operasyonel değişiklikler olması durumunda, yeni bir risk değerlendirmesi yapılması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Ekibi Organizasyonu ve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çerçevesinde, kurtarma ekipleri (tahlisiye) özel eğitim almış personelden oluşturulmalı ve periyodik olarak tatbikatlarla yetkinlikleri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lideri, operasyonun sevk ve idaresinden doğrudan sorumlu olup, yeraltındaki tüm ekiplerin güvenliğinden ve verilen görevlerin eksiksiz yerine getirilmesinden yasal olarak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ekiplerinin çalışma süreleri, ortamın sıcaklığı ve gaz yoğunluğuna göre sınırlandırılmalı; yorulan ekiplerin yerini dinlenmiş yedek ekipler alarak operasyonun kesintisiz devam etmesi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içi iletişimde kısa ve net kodlar kullanılmalı, görev dağılımı operasyonun her aşamasında şeffaf bir şekilde yönetilerek hata payı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Havalandırma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patlama sonrası ana havalandırma sistemi, gazın temizlenmesi ve temiz hava akışının sağlanması için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akışının tersine çevrilmesi gibi kritik müdahaleler, sadece maden teknik sorumlusunun onayı ve bilgisi dahilinde yapılmalı; zira yanlış bir hava yönlendirmesi zehirli gazları kazazedelerin üzerine sürebilir.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sonrası oluşan göçüklerin hava yolunu tıkaması durumunda, geçici havalandırma kanalları veya boruları kullanılarak kapalı alanlara hava beslemesi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izlenmesi yerüstündeki merkezden sürekli takip edilmeli, fanların çalışma durumu veya arıza bildirimleri anlık olarak kurtarma ekiplerine iletilmelidir.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Triajı ve Yaralı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ilkeleri gereği, yeraltında bulunan yaralılar için triaj (öncelik belirleme) sistemi uygulanmalı ve durumu en ağır olan kazazedelere öncelik verilerek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ekipleri, yeraltı koşullarında temel ilkyardım müdahalelerini yapabilecek yetkinlikte olmalı; yaralıların taşınması sırasında boyun ve omurga yaralanmalarına karşı gerekli hassasiyet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Yaralılar yerüstüne çıkarıldığında, bekleyen ambulans ekiplerine devredilmeli ve kazazedenin durumu, maruz kaldığı gaz veya yaralanma türü hakkında sağlık personeline detaylı bilgi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Triaj süreci, tüm kazazedeler güvenli bölgeye ulaştırılana kadar devam etmeli ve kayıtlar, hangi yaralının hangi zaman diliminde kurtarıldığına dair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Prensipleri ve Hava Akımı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havalandırmasının temel amacı, çalışanların sağlıklı bir ortamda solunum yapabilmesi için temiz hava sağlamak ve yeraltında oluşan zararlı gazlar ile tozları seyrelterek uzaklaştırmaktır. Maden İşyerlerinde İş Sağlığı ve Güvenliği Yönetmeliği uyarınca, hava akımı tüm çalışma alanlarına kontrollü ve sürekli bir şekilde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yönetimi, hava akışının kısa devre yapmasını önleyecek şekilde tasarlanmalı; hava yönlendirme elemanları (kapı, baraj, perde) düzenli olarak kontrol edilmelidir. Hava akımının hızı, çalışan sağlığını bozmayacak ancak zararlı maddeleri taşıyabilecek yeterlilikte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Giriş ve Çıkış Havası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 giriş havası, çalışma alanlarına ulaşmadan önce kirlenmemeli ve işletme içindeki diğer atık hava kanallarıyla karışmamalıdır. Giriş havası yolları, düzenli olarak temiz tutulmalı ve hava akışını engelleyecek materyallerden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havası, ocak içinde oluşan toz, gaz ve ısıyı bünyesinde toplayarak yeryüzüne tahliye edilen hava kütlesidir. Maden İşyerlerinde İş Sağlığı ve Güvenliği Yönetmeliği gereği, çıkış havasının geçiş güzergahları, çalışanların sürekli bulunduğu alanlardan mümkün olduğunca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çıkış havası içerisinde yüksek konsantrasyonda gaz veya toz bulunuyorsa, bu havanın doğrudan atmosfere verilmesi için gerekli sistemler kurulmalı ve izleme cihazları ile sürekli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Debi Hesaplamaları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debisi, ocaktaki çalışan sayısı, kullanılan iş makinelerinin egzoz emisyonları ve ortamda açığa çıkan zararlı gazların miktarına göre hesaplanmalıdır. 6331 sayılı İş Sağlığı ve Güvenliği Kanunu kapsamında, risk değerlendirmesi sonuçlarına göre gerekli hava miktarı teknik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Hesaplamalar yapılırken, en uzak çalışma noktasına ulaşması gereken minimum hava debisi esas alınmalı ve sistemin direnci dikkate alınmalıdır. Debinin yeterli olup olmadığı, periyodik olarak anemometre veya dijital ölçüm cihazları ile sahadan alınan verilerle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noktada hava debisinin belirlenen değerin altına düşmesi durumunda, sistemin kapasitesi artırılmalı veya çalışma düzeni revize edilerek güvenli seviyeler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Farkları ve Fan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havalandırmasında hava akışını sağlayan temel güç, fanlar tarafından yaratılan basınç farkıdır. Fanlar, ocak direncini yenecek ve hava akımını istenen yöne zorlayacak kapasitede seçilmeli ve Maden İşyerlerinde İş Sağlığı ve Güvenliği Yönetmeliği standartlarına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fanlar, ocak dışında ve yangın gibi acil durumlarda zarar görmeyecek şekilde konumlandırılmalıdır. Basınç farkının izlenmesi, sistemin performansının anlaşılması için kritiktir; ani basınç değişimleri sistemdeki tıkanıklıkları veya kapı arızalarını gösterebilir.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Fanların çalışma süreleri ve performans verileri, sistemin enerji verimliliği ve güvenlik gereksinimleri açısından sürekli kayıt altına alınmalıdır. Fan duruşları, ocaktaki gaz seviyelerini etkileyebileceğinden, acil durum prosedürleri önceden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Planı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yeraltı maden işletmesi, güncel bir havalandırma planına sahip olmalıdır. Bu plan, temiz ve kirli hava yollarını, fanların yerlerini, hava yönlendirme elemanlarını ve acil durum çıkış güzergahlarını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havalandırma planları ocaktaki değişikliklere bağlı olarak güncellenmeli ve tüm çalışanların anlayabileceği şekilde sahada erişilebilir olmalıdır. Planın etkinliği, düzenli tatbikatlar ile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izleme sistemleri, havalandırma planı ile entegre çalışmalı ve kritik seviyelerde otomatik alarm üretmelidir. Bu sistemlerin verileri, havalandırma planının doğruluğunu teyit etmek için kullanılmalı ve her türlü sapma analiz edilerek düzeltici faaliyetler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Ana ve Yardımcı Havalandırma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havalandırma, tüm yeraltı işyerine temiz hava sağlamak ve kirli havayı dışarı atmak için kurulan merkezi sistemdir; Maden İşyerlerinde İş Sağlığı ve Güvenliği Yönetmeliği gereği süreklilik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havalandırma, ana sistemin ulaşamadığı noktalar olan çıkmaz galeriler ve üretim panolarında hava sirkülasyonu sağlamak için kullanılır; bu sistemler ana havalandırmanın etkisini desteklemelidir.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yeraltındaki tüm çalışanların ihtiyaç duyduğu oksijeni sağlamalı ve patlayıcı gazları, özellikle metan gazını güvenli seviyede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tasarımı, madenin büyüklüğüne ve üretim kapasitesine göre teknik uzmanlarca hesaplanmalı; hava debisi ve hızı, yönetmelik standartlarına uygun olarak periyodik şekilde ölçülmelidir.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Vantilatör Kurulumu ve Teknik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vantilatörler, maden girişinden ayrı bir bölmede ve olası bir patlamanın etkisinden korunacak şekilde, yanmaz malzemeden yapılmış alanlara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vantilatörler, temiz hava girişinden beslenmeli ve kirli havayı tekrar emmeyecek şekilde konumlandırılmalıdır; kısa devre oluşumuna karşı dikkatli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Vantilatörlerin montajında titreşimi önleyici kaideler kullanılmalı ve elektrik bağlantıları neme, darbeye karşı korumalı Ex-proof ekipmanlar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kurulumu sonrası hava akış kapasitesi ve enerji tüketimi test edilerek, sistemin verimliliği teknik işletme kayıt defterine mutlaka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hükümlerine göre, işyerinde düzenli iç denetimler yapılmalı ve tespit edilen uygunsuzluklar derhal giderilmelidir; denetim bir ceza değil, düzeltme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Yöneticiler ve İSG uzmanları tarafından yapılan saha denetimlerine, çalışanların aktif katılımı sağlanmalı; görülen tehlikeler açıkça dile getirilerek sürekli iyileştirme döngüsü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kayıt altına alınmalı ve periyodik olarak tüm çalışanlarla paylaşılmalıdır; bu şeffaflık, güvenlik kültürünün gelişimine ve kaza oranlarının düşürülmesine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Sistemde Yedeklilik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vantilatör arızasında üretimi ve güvenliği aksatmamak için yedek vantilatör sistemi kurulmalı ve otomatik devreye girme özelliği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kesintilerine karşı havalandırma sistemini destekleyecek bağımsız jeneratörler veya kesintisiz güç kaynakları, acil durumlar için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Yedeklilik planı, olası acil durum senaryolarına göre periyodik olarak test edilmeli ve arıza durumunda yapılacak bildirim süreçleri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sürekliliği, Maden İşyerlerinde İş Sağlığı ve Güvenliği Yönetmeliği kapsamında hayati bir öncelik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Çıkmaz Galeri Havalandırması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Çıkmaz galerilerde hava akımı doğal yollarla sağlanamayacağı için yardımcı vantilatör ve esnek hava kanalları (cebirsel havalandırma)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kanallarının ek yerleri sızdırmaz olmalı ve kanallar, galeri aynasına kadar uzatılmalıdır; hava kanalı hasarları derhal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Çıkmaz galerideki gaz birikimlerini önlemek için vantilatör sürekli çalışmalı ve hava hızı, toz ile gazın dağılmasını sağlayacak düzeyde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yapılmayan çıkmaz galerilere girişler kapatılmalı veya havalandırma kesintisi durumunda girişler yasaklanarak uyarı levhaları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işletilmesi sırasında hava kalitesi ve gaz seviyeleri sürekli izlenmeli ve merkezi sisteme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parametreleri olan basınç, debi ve hız periyodik olarak ölçülmeli ve bu veriler işletme kayıt defterine işlenerek denetimlere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kapılar, perdeler ve hava yönlendiriciler düzenli kontrol edilmeli; kaçaklar önlenerek sistemin toplam verimliliği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havalandırma sistemi ve acil durumlarda tahliye planı konusunda düzenli olarak eğitilmeli, sistemin önemi konusunda bilinçlendirilmelidir.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Madenlerde Havalandırma Planı ve Hava Kontrol Yapıları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her yeraltı maden ocağı güncel bir havalandırma planına sahip olmalıdır; bu plan, hava akımının yönünü, hava kapılarını ve hava perdelerinin konumlarını net bir şekilde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planı, ocağın tüm galerilerini kapsamalı ve hava akımının her çalışma noktasında yeterli hız ve miktarda olmasını sağlayacak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kapıları ve perdeleri, hava akımını belirli bölgelere yönlendirmek veya izole etmek için kritik öneme sahiptir; bu yapılar, acil durumlarda tahliye yollarını koruyacak şekilde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planı, ocak içindeki üretim faaliyetlerine veya galerilerin genişlemesine bağlı olarak sürekli güncellenmeli ve tüm çalışanların erişimine açık bir şekilde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Yeraltı Ocaklarında Hava Akımının Yönlendirilmesi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 ocaklarında temiz hava akımının üretim alanlarına kontrollü bir şekilde ulaştırılması, maden güvenliğinin temelidir; bu süreç, ana fanlardan gelen havanın hava kapıları, perdeler ve bracolar yardımıyla istenen galerilere sevk edilmesiyle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akımının yönlendirilmesi sırasında, kirli veya tozlu havanın temiz hava ile karışmaması için gerekli izolasyon önlemleri alınmalıdır; bu durum, özellikle gaz emisyonu olan ocaklarda patlayıcı ortam oluşumunu engellemek için hayati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akımının yönlendirilmesinde kullanılan her türlü yapı, Maden İşyerlerinde İş Sağlığı ve Güvenliği Yönetmeliği kriterlerine uygun olarak tesis edilmeli ve hava kaybını minimize edecek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 yönlendirme verimliliği, ocak içerisindeki hava hızı ölçümleriyle düzenli olarak kontrol edilmeli ve hedeflenen değerlerin altında kalan bölgelere ek önlemler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Havalandırmada Kısa Devre ve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sistemlerinde kısa devre, temiz havanın üretim noktalarına ulaşmadan doğrudan dönüş yoluna veya egzoz fanlarına kaçmasıdır; bu durum, çalışma noktalarında oksijen yetersizliğine ve gaz birikimine neden olarak ciddi riskler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devreyi önlemek için galeriler arası bağlantılarda hava kapıları, perdeler veya hava kilitleri gibi izolasyon yapıları kullanılmalı; bu yapılar, hava sızdırmazlığını sağlayacak şekilde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hava akımının çalışma ortamına ulaşmasını engelleyen her türlü kaçak ve kısa devreyi tespit edip gidermekle yükümlüdür; bu kontroller, teknik ekiplerce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devrelerin önlenmesi, maden işletmesindeki enerji verimliliğini de artırarak fanların gereksiz yük altında çalışmasını engeller ve toplam havalandırma maliyetlerini optimize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Kapılarında Disiplin ve Güvenlik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madenlerinde hava kapıları, temiz ve kirli hava akımlarını birbirinden ayıran en önemli kontrol noktalarıdır; bu kapıların açık bırakılması veya hasar görmesi, tüm ocak havalandırma sisteminin dengesini bozarak hayati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disiplinini sağlamak amacıyla, kapıların her zaman kapalı tutulması için otomatik kapanma mekanizmaları veya çift kapılı hava kilidi sistemleri tercih edilmeli ve çalışanlar bu konuda sürekli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hava kapılarının çevresindeki galerilerde hava akımını engelleyecek materyaller bulunmamalı; kapılar, her türlü araç geçişi sonrası kendiliğinden kapanacak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kasıtlı olarak açık bırakılması veya zorlanması disiplin suçu olarak kabul edilmeli ve bu tür ihlaller, ocak içindeki tüm personelin güvenliğini tehlikeye attığı için kesinlikle müsamaha gösterilmemelidir.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Yapılarının Periyodik Bakım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kapıları, perdeler ve diğer yönlendirici yapıların uzun süreli çalışması, Maden İşyerlerinde İş Sağlığı ve Güvenliği Yönetmeliği doğrultusunda periyodik bakım programlarına bağlıdır; bu yapılar, toz ve nem nedeniyle sızdırmazlık özelliklerini kaybedebilir.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kapsamında kapı menteşeleri yağlanmalı, perdelerdeki yırtıklar onarılmalı ve hava sızdıran bölgeler uygun yalıtım malzemeleri ile kapatılmalıdır; her bakım işlemi, tarih ve yapılan işlem detayı ile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yapılarının fiziksel durumunun yanı sıra, bu yapıların bulunduğu galerilerdeki hava basıncı ve akış hızı değerleri de periyodik olarak ölçülmeli; belirlenen sınır değerlerin dışındaki sapmalar için anında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süreçlerinin aksatılması, ocak havalandırmasının verimsizleşmesine ve beklenmedik acil durum risklerinin artmasına yol açacağından, bu görevler yetkili teknik personel tarafından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Madenlerde Hava Kalitesi ve İzin Verilebilir Gaz Konsantrasyonları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yeraltı çalışma ortamında çalışanların soluyabileceği havanın temiz ve yeterli miktarda olması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kalitesi; toz, gaz ve buhar yoğunluğunun insan sağlığına zarar vermeyecek sınır değerler altında tutulması ile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verilebilir gaz konsantrasyonları, ortamda bulunan gazların türüne ve çalışma süresine bağlı olarak yasal mevzuat tarafından belirlenen eşik değerleri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bu konsantrasyonları sürekli kontrol altında tutacak kapasitede tasarlanmalı ve kesintisiz çalıştırılmalıdır.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Maden Gazları: O2, CH4, CO ve CO2 Karakteristikleri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(O2) seviyesinin ortam havasında hacimce yüzde 19'un altına düşmesi, boğucu atmosfer koşullarını oluşturur ve acil tahliye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(CH4) gazı, madenlerde en sık karşılaşılan patlayıcı gaz olup yüzde 5 ile 15 arasındaki konsantrasyonlarda hava ile patlayıcı karışım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(CO), kömür ocaklarındaki yangınlar veya patlatma sonrası ortaya çıkan zehirli bir gazdır ve çok düşük miktarlarda dahi ölümcüldür.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 (CO2), havalandırmanın yetersiz olduğu kör noktalarda birikerek oksijenin yerini alır ve solunum güçlüğüne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Giriş-Çıkış Prosedürleri ve Nöbetçi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maden işletmelerinde çalışanların giriş ve çıkışları, Maden İşyerlerinde İş Sağlığı ve Güvenliği Yönetmeliği uyarınca sürekli kayıt altına alınmalı ve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Nöbetçi sisteminde görevli personel, vardiya başlangıcında ocağa giren ve vardiya bitiminde ocaktan çıkan tüm çalışanları listeler üzerinden birebir kontrol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Ocağa giriş yapan her personelin kimlik bilgisi ve giriş saati, vardiya amiri veya yetkili nöbetçi tarafından onaylı defterlere veya dijital sisteme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Nöbetçi sisteminin temel amacı, yeraltında herhangi bir anda kaç kişinin bulunduğunu kesin olarak bilmek ve acil bir durumda müdahale edilecek kişi sayısını netleştirmektir.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Konsantrasyonları İçin Yasal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 çalışanların 8 saatlik vardiya süresince maruz kalabileceği en yüksek gaz konsantrasyonlarını (sınır değer) tanımlamıştır.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gazı için yeraltı madenlerinde genel havalandırma havasında üst sınır genellikle yüzde 1 olarak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için ortamdaki sınır değerler, uzun süreli maruziyette çalışan sağlığını koruyacak şekilde ppm seviyesinde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aşılması durumunda, ilgili mevzuat gereği derhal teknik önlemler alınmalı ve gerekirse çalışma alanı tahliye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Konsantrasyonlarının Ölçüm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sabit gaz izleme istasyonları ve taşınabilir dedektörler ile sürekli veya periyodik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dedektörler, çalışanların nefes bölgesindeki gaz seviyesini anlık olarak ölçmek için kullanılmalı ve her vardiya öncesi kalibrasyon kontrolü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sistemler, yüksek riskli bölgelerde (vantıvar ağızları, ocak sonları) gaz birikimini merkezi sisteme iletmekle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kalibrasyon sertifikaları güncel olmalı ve ölçüm cihazları, ortam koşullarına dayanıklı, ex-proof (patlayıcı ortama dayanıklı) özellikli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Sonuçlarının Kaydı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gaz ölçüm sonuçları, tarih, saat, ölçüm noktası ve ölçümü yapan kişi bilgileri ile birlikte kayıt defterlerine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olası bir iş kazası veya meslek hastalığı incelemesinde yasal kanıt niteliği taşıdığından eksiksiz ve gerçeğe uygun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ölçüm yapan sistemlerin verileri, dijital ortamlarda yedeklenmeli ve yetkili İSG uzmanı ile teknik nezaretçi tarafından düzenli olarak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 aşımları ve alınan aksiyonlar, ayrı bir raporlama sistemi ile kayıt altına alınarak risk değerlendirmesi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Yetersizliği Belirtileri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yetersizliğinin en belirgin fiziksel göstergeleri; çalışanlarda baş ağrısı, nefes darlığı, çabuk yorulma ve alevli cihazlarda (lamba/çakmak) alevin sönmesi veya renginin değişmesidir.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hava akışının kesilmesi veya yön değiştirmesi durumunda ana fanların durumu derhal kontrol edilmeli ve merkezden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debisinin azaldığı tespit edildiğinde, acil durum planı devreye alınmalı; fanların arıza tespiti yapılana kadar hava akışını destekleyecek yardımcı sistemler aktif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sürecinde yetkili teknik personel dışında hiçbir çalışanın havalandırma kanallarına müdahale etmesine izin verilmemeli, tüm süreç iş güvenliği uzmanı denetiminde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Birikimi ve Ölçüm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yeraltı işletmelerinde metan (CH4), karbonmonoksit (CO) ve hidrojen sülfür (H2S) gibi gazlar, havalandırma kesildiğinde hızla birikerek patlama ve zehirlenme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tüm çalışma alanlarında sürekli gaz ölçümü yapan taşınabilir ve sabit detektörler bulundurulması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konsantrasyonunun sınır değerleri aşması durumunda, havalandırma sistemi hava akışını artırarak gazı seyreltmeli, aksi halde çalışma alanı derhal terk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cihazlarının kalibrasyonları düzenli olarak yapılmalı, kayıt altına alınmalı ve cihazlar her vardiya öncesinde mutlaka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Sistemleri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sistemindeki arızaları bildiren otomatik alarm sistemleri; hem sesli hem de görsel uyarı vererek tüm çalışanların durumu anında fark etmesini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Yönetmeliği'ne göre, uyarı sistemleri yeraltındaki tüm çalışma noktalarına ulaşacak şekilde tasarlanmalı ve kesintisiz güç kaynakları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tetiklendiğinde yerüstü kontrol merkezine sinyal gönderilmeli, vardiya amiri ve tüm ekipler telsiz veya haberleşme hatları üzerinden uyarılmalıdır.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sistemlerinin çalışırlığı, periyodik tatbikatlarla kontrol edilmeli ve herhangi bir arızada yedek haberleşme hatları hazırda bekletilmelidir.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yetersizliği durumunda tahliye, İşyerlerinde Acil Durumlar Hakkında Yönetmelik kapsamında belirlenen acil kaçış yolları kullanılarak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çalışanlar yanlarında oksijenli ferdi kurtarıcı (self-rescuer) cihazını hazır bulundurmalı ve kullanım eğitimlerini uygulamalı olarak tamamlamış olmalıdır; filtre tipi gaz maskeleri oksijen yetersiz veya karbonmonoksitli ortamda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işaret levhaları takip edilmeli, kurtarma odalarına sığınma gerekiyorsa oda içerisindeki yaşam destek sistemleri derhal aktif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tahliye planı, en kısa sürede güvenli bölgeye (temiz hava girişine) ulaşacak şekilde uygulanmalı, asla havalandırmanın bozuk olduğu bölgeye geri dönülmemelidir.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Sistemi Onarım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havalandırma pervaneleri, hava kanalları ve kapıların bakımı, yetkili teknik ekip tarafından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sistemindeki sızıntılar, hava kaybına neden olarak sistem verimini düşürür; bu nedenle kanal birleşim yerleri ve kapı contaları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çalışmaları sırasında, çalışma alanında yeterli hava akışı sağlandığından emin olunmalı, onarım personeli için özel çalışma izinleri ve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yapılan ölçümler, sistemin tasarım kapasitesine ulaştığını doğrulamalı ve yapılan tüm işlemler kayıt defterine detaylıca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Çıkmaz Galerilerde Havalandırma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gereğince, çıkmaz galerilerde havalandırma, ortamdaki zararlı gazların ve tozların uzaklaştırılması için kritik bir öneme sahiptir. Havalandırma akışı, galerinin en uç noktasına kadar ulaşmalı ve herhangi bir gaz birikimine izin vermeyecek şekilde sürekli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havalandırma kanalları, galerinin ilerleme hızına paralel olarak uzatılmalı ve ek yerlerinde sızdırmazlık mutlaka sağlanmalıdır. Sızdırmazlığı bozulmuş kanallar, temiz havanın galeri ucuna ulaşmasını engelleyerek tehlikeli durumlar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 hava giriş hızı, Maden İşyerlerinde İş Sağlığı ve Güvenliği Yönetmeliği kriterlerine uygun olarak ölçülmeli ve hava akımının hızı, çalışma ortamındaki toz ve gaz birikimini önleyecek minimum değerin üzerinde tutulmalıdır. Bu değerlerin takibi, iş güvenliği uzmanları tarafından periyodik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akımının kesilmesi durumunda, çıkmaz galerideki tüm çalışma faaliyetleri derhal durdurulmalı ve ortamdaki hava kalitesi yeniden güvenli seviyelere ulaşana kadar çalışanların galeriye girişi engellenmelidir. Bu süreç, acil durum prosedürlerine uygun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Yardımcı Fanların Kullanımı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fanlar, ana havalandırma sisteminin ulaşamadığı noktalara temiz hava sevk etmek amacıyla kullanılmalı ve Maden İşyerlerinde İş Sağlığı ve Güvenliği Yönetmeliği hükümlerine uygun şekilde konumlandırılmalıdır. Fanların yerleşimi, temiz hava ile kirli havanın birbirine karışmasını engelleyecek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Fanların enerji beslemesi, ana güç kaynağından bağımsız veya kesintisiz bir sistem üzerinden sağlanmalıdır. Elektrik kesintisi durumunda fanların devre dışı kalması, galerideki gaz seviyelerinin hızla yükselmesine neden olacağından, yedek enerji sistemleri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Fanların periyodik bakımları, yetkili teknik personel tarafından yapılmalı ve bakım kayıtları düzenli olarak tutulmalıdır. Gürültü seviyesi, çalışanların işitme sağlığını korumak adına yönetmeliklerde belirtilen sınır değerlerin altında tutulmalı, gerekirse koruyucu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Fanların çalışması sırasında oluşabilecek arızalar, merkezi bir izleme sistemi ile takip edilmeli ve herhangi bir duruş anında çalışanlar otomatik uyarı sistemleri ile bilgilendirilmelidir. Fan arızası durumunda tahliye planı derhal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Sayım Sistemleri ve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işletmelerinde sayım sistemleri, çalışanların vardiya süresince güvenli bölgelerde bulunduğunu doğrulamak için kullanılan en kritik idari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yeraltındaki tüm çalışanların konum bilgilerini anlık veya periyodik olarak doğrulamalı, kayıp veya ulaşılmayan personel durumunda derhal alarm verilmesini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Sayım işlemleri, sadece giriş-çıkış kapılarında değil, ocağın farklı galerilerinde veya üretim bölgelerinde de sorumlu nezaretçiler tarafından düzenli aralıklarla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Maden İşyerlerinde İş Sağlığı ve Güvenliği Yönetmeliği gereği, çalışanların yeraltındaki yerlerini belirlemeye yarayan güvenilir bir sayım sistemini kurmakla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Ölçümü ve İzleme Gereksinimleri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ve çıkmaz galerilerde, metan, karbonmonoksit, oksijen ve hidrojen sülfür gibi gazların sürekli izlenmesi, 6331 sayılı İş Sağlığı ve Güvenliği Kanunu kapsamında işverenin temel yükümlülüğüdür. Ölçüm cihazları, ortamın risk durumuna göre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gaz dedektörleri, çalışanların solunum seviyesinde olacak şekilde bulundurulmalı ve cihazlar her vardiya başlangıcında test edilmelidir. Cihazların sensör ömürleri takip edilmeli ve süresi dolan sensörler zamanında değiştirilerek ölçüm doğruluğu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seviyelerinin yönetmelikte belirtilen sınır değerleri aşması durumunda, cihazlar hem sesli hem de ışıklı alarm vererek çalışanları uyarmalıdır. Alarm durumunda yapılacak işlemler, tüm çalışanlara eğitimler aracılığıyla uygulamalı olarak öğretilmelidir.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merkezi bir kayıt sistemine aktarılmalı ve geçmişe dönük analizler yapılarak havalandırma sistemindeki iyileştirme ihtiyaçları belirlenmelidir. Bu veriler, maden işletmelerindeki risk değerlendirme raporlarının güncellenmesinde temel veri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Giriş İzin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girişler, Maden İşyerlerinde İş Sağlığı ve Güvenliği Yönetmeliği gereğince yetkilendirilmiş personel tarafından verilen yazılı izin belgesi ile gerçekleştirilmelidir. İzin belgesi, giriş yapılacak alanın risklerini ve alınması gereken önlemleri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öncesinde, risk değerlendirme ekibi tarafından alanın atmosferik koşulları ve fiziksel güvenlik durumu gözden geçirilmelidir. İzin süreci, sadece yetkili amir tarafından onaylanmalı ve giriş yapacak kişilerin gerekli İSG eğitimlerini aldığı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belgesinde belirtilen tüm güvenlik tedbirleri, giriş süresince tam olarak uygulanmalı ve herhangi bir değişiklik durumunda çalışma derhal durdurulmalıdır. İzin belgesi, çalışma süresince giriş noktasında herkesin görebileceği bir yerde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tamamlandıktan sonra alanın güvenli bir şekilde terk edildiği ve herhangi bir tehlike bırakılmadığı kontrol edilerek izin belgesi kapatılmalıdır. İzin kayıtları, denetimlerde sunulmak üzere işletme tarafından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Gözcü Görev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içerideki çalışanların güvenliğini takip etmekle görevli bir gözcü bulundurulması, Maden İşyerlerinde İş Sağlığı ve Güvenliği Yönetmeliği uyarınca zorunludur. Gözcü, çalışma alanının girişinde sürekli hazır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iletişim ekipmanlarını kullanarak içerideki ekiple kesintisiz bağlantı kurmalı ve acil bir durumda kurtarma ekiplerini derhal haberdar etmelidir. İletişim kopukluğu yaşanması durumunda çalışma derhal sonlandırılmalıdır.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Gözcünün, içerideki kişilerin sayısı ve kimlik bilgileri konusunda tam bir kayıt tutması gerekmektedir. İçerideki çalışanların sağlık durumlarını takip etmek ve çalışma süresini kontrol etmek, gözcünün en önemli görevlerinden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kurtarma operasyonlarında aktif rol almamalı, sadece dışarıdan yardım çağrısı yaparak ve kurtarma ekiplerini yönlendirerek koordinasyonu sağlamalıdır. Gözcü personelin, acil durum yönetimi konusunda özel eğitim almış olması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Kaya Mekaniği ve Tahkimat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Kaya kütlesinin jeolojik yapısı, yeraltı kazılarında stabiliteyi belirleyen temel faktördür; kaya mekaniği prensipleri, kazı sonrası oluşacak deformasyonları öngörmek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Tahkimat sistemleri, kaya kütlesi üzerindeki gerilmeleri dengeleyerek göçmeleri önlemek amacıyla tasarlanır; bu sistemler aktif veya pasif destek elemanları olarak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tahkimat planları jeolojik veriler ışığında hazırlanmalı ve her vardiya öncesi teknik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Kaya mekaniğinin temel amacı, kazı çevresindeki kaya kütlesinin doğal dengesini korumak ve çalışanların güvenli bir çalışma ortamında faaliyet göstermesini sağlamaktır.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Yeraltı Kazılarında Gerilme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kazıları yapıldığında, kaya kütlesi üzerindeki doğal gerilme dengesi bozulur ve gerilmeler kazı çevresindeki alanlara doğru yeniden dağılır; bu durum kaya kütlesinde deformasyona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yüzeyinde oluşan gerilme yığılmaları, tahkimatın tasarımında dikkate alınması gereken en kritik unsurdur; aşırı gerilme, kaya patlamalarına veya ani çöküşlere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Gerilme dağılımını anlamak için kaya kütlesinin dayanım özellikleri ve kazı geometrisi birlikte değerlendirilmelidir; uygun tahkimat, gerilmeyi kontrol altına alarak göçmeyi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kapsamında, gerilme analizi sonuçlarına göre tahkimat tipi seçilmeli ve kazı ilerleme hızı bu verilere göre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Türü ve Kaya Sınıflandırması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Kaya kütlesinin sınıflandırılması, zemin türünün dayanımını ve süreksizlik yapısını belirlemek için kullanılır; bu sınıflandırma tahkimatın güçlülüğünü belirleyen ana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Zayıf zeminlerde tahkimat ihtiyacı daha fazladır ve genellikle daha sık destek elemanı kullanımı gereklidir; kaya kütlesi kalitesi düşük olan bölgelerde ikincil tahkimat yöntemleri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türünün belirlenmesinde süreksizliklerin yönü, açıklığı ve dolgu malzemesi gibi unsurlar incelenir; bu faktörler kaya bloğunun kayma riskini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gereğince, zemin türü değiştiğinde veya farklı bir jeolojik birime girildiğinde tahkimat planı derhal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Tasarımı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tasarımı, kaya kütlesinin kendi kendini taşıma kapasitesini artırmayı hedefler; bulonlama, püskürtme beton ve çelik iksa gibi yöntemler yaygın olarak kullanılmaktadır.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Aktif destek elemanları, kaya kütlesini birbirine bağlayarak güçlendirme sağlar; pasif destekler ise kaya hareketini engellemek için dışarıdan baskı uygular.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sürecinde kaya kütlesinin yükü, tahkimat elemanlarının taşıma kapasitesiyle kıyaslanmalı ve güvenlik katsayısı her zaman standartların üzerinde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tahkimat malzemelerinin standartlara uygunluğunu ve periyodik olarak kontrol edilmesini zorunlu kılar; uygunsuz malzeme kullanımı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Tahkimat İzleme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Kaya kütlesindeki hareketlerin izlenmesi, tahkimatın performansını değerlendirmek ve olası göçmeleri önceden tespit etmek için hayati önem taşır; yakınsama ölçümleri standart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cihazları, kaya kütlesindeki deformasyonları milimetrik düzeyde takip eder ve veriler düzenli olarak analiz edilerek tahkimatın durumu hakkında bilgi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Anormal hareketler gözlemlendiğinde, tahkimat sistemi güçlendirilmeli veya ilgili bölge acilen tahliye edilerek gerekli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izleme verileri kayıt altına alınmalı ve tehlikeli deformasyonlarda denetim mekanizmaları devreye sokulmalıdır.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Tahkimat Türleri: Ahşap, Çelik ve Beton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Ahşap, çelik, beton ve püskürtme beton uygulamaları, yeraltı maden işletmelerinde tavan ve yan duvarların stabilitesini sağlamak amacıyla kullanılan kritik mühendislik sistemleridir.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uyarınca, jeolojik yapıya en uygun tahkimat sistemi seçilmeli ve teknik gerekliliklere göre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Püskürtme beton, kaya kütlesi ile bütünleşerek deformasyonu önlerken, çelik ve ahşap destekler doğrudan yük taşıyıcı iskelet yapısını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tahkimat yönteminin yerin basınç koşullarına uygunluğu, uzman mühendislik hesaplamalarıyla önceden belirlenmeli ve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Tahkimat Sistemlerinde Yük Taşıma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Tahkimat sistemleri, kaya kütlesinden gelen statik ve dinamik yükleri güvenli bir şekilde yüzeye veya sağlam kaya katmanlarına aktarmalıdır.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taşıma kapasitesi, kullanılan malzemenin dayanımı ve montaj kalitesi ile doğrudan ilişkili olup, 6331 sayılı İş Sağlığı ve Güvenliği Kanunu kapsamında risk analiziyle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hesaplanmış yük taşıma kapasiteleri, ani göçüklere yol açarak çalışanların hayatını tehlikeye atar ve işletme güvenliğini ciddi düzeyde sarsar.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taşıma kapasitesi, beklenmedik kaya hareketlerine karşı belirli bir güvenlik katsayısı ile tasarlanmalı ve periyodik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304</Slides>
  <Notes>304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304</vt:i4>
      </vt:variant>
    </vt:vector>
  </HeadingPairs>
  <TitlesOfParts>
    <vt:vector size="30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Maden Sektörü</dc:title>
  <dc:subject>Maden Sektörü</dc:subject>
  <dc:creator>Riskmatik İSG Platform</dc:creator>
  <cp:lastModifiedBy>Riskmatik İSG Platform</cp:lastModifiedBy>
  <cp:revision>1</cp:revision>
  <dcterms:created xsi:type="dcterms:W3CDTF">2026-07-27T18:41:19Z</dcterms:created>
  <dcterms:modified xsi:type="dcterms:W3CDTF">2026-07-27T18:41:19Z</dcterms:modified>
</cp:coreProperties>
</file>