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Lst>
  <p:notesMasterIdLst>
    <p:notesMasterId r:id="rId14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notesMaster" Target="notesMasters/notesMaster1.xml"/><Relationship Id="rId146" Type="http://schemas.openxmlformats.org/officeDocument/2006/relationships/presProps" Target="presProps.xml"/><Relationship Id="rId147" Type="http://schemas.openxmlformats.org/officeDocument/2006/relationships/viewProps" Target="viewProps.xml"/><Relationship Id="rId148" Type="http://schemas.openxmlformats.org/officeDocument/2006/relationships/theme" Target="theme/theme1.xml"/><Relationship Id="rId14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Temel İSG Eğitimi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işitme kaybı değil, yorgunluk ve konsantrasyon bozukluğu da yarattığını belirtin.
• Kritik nokta: 85 dB(A) değerinin eylem değeri olduğunu, 87 dB(A) sınır değerinin ise asla aşılmaması gerektiğini vurgulayın.
• İnteraktif soru: İşyerinizde gürültüden rahatsız olduğunuz alanlar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Renklerin evrensel bir güvenlik dili olduğunu vurgulayın.
• Gerçek örnek: Yangın dolaplarının kırmızı olmasının nedenini sorun.
• Kritik nokta: Renklerin körlük durumları da göz önüne alınarak sembollerle desteklenmesi gerektiğini belirtin.
• Ek bilgi: Yönetmelik standartlarına uygun olmayan işaretlemelerin hukuki sorumluluk doğuracağını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hattı kazalarının genellikle yanlış tanımlamadan kaynaklandığını belirtin.
• Kritik nokta: Etiketlerin sadece renk değil, içerik bilgisini de taşıması gerektiğini vurgulayın.
• İnteraktif soru: Çalıştığınız alandaki boru renklerinin ne anlama geldiğini biliyor musunuz?
• Ek bilgi: Bakım çalışmalarında boru hattı izolasyon prosedürlerinin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Yaya-araç trafiği ayrımının en sık karşılaşılan kaza türlerini önlediğini belirtin.
• Gerçek örnek: Forklift çarpma vakalarında zemin çizgisinin eksikliğinin rolünü anlatın.
• Kritik nokta: Çizgilerin üzerine malzeme bırakılmaması gerektiğini hatırlatın.
• Ek bilgi: 5S uygulamaları ile zemin işaretlemenin bağlantısını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işaretin görünür değilse yok hükmünde olduğunu vurgulayın.
• Kritik nokta: Gece vardiyasında görünürlük için yansıtıcı malzeme kullanımını anlatın.
• İnteraktif soru: İşyerinizde okunması zor veya engellenmiş bir işaret gördünüz mü?
• Ek bilgi: İşaretlerin periyodik kontrol listelerine eklenmesi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ve ışıklı uyarının tamamlayıcı olduğunu belirtin.
• Gerçek örnek: Alarm sistemi çalışmayan bir tesiste yaşanan zorlukları anlatın.
• Kritik nokta: Alarm seslerinin diğer makine seslerinden ayırt edilebilir olması gerekir.
• Ek bilgi: Tatbikatlarda bu sistemlerin aktif edilerek çalışanların aşinalığının artırılması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işaretlerinin karmaşayı önleyen en hızlı iletişim yolu olduğunu belirtin.
• Kritik nokta: Yetkisiz kişilerin komut vermesinin yaratabileceği tehlikeleri vurgulayın.
• Gerçek örnek: Operatörün görüş açısı dışında işaret verilmesinin sonuçlarını anlatın.
• Ek bilgi: İşaretlerin güncel el kitapçıklarının sahada asılı bulunması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son çare olduğunu vurgulayın.
• Gerçek örnek: Önce makine koruyucusu (toplu koruma), sonra eldiven (KKD) mantığını anlatın.
• İnteraktif soru: İşyerinde KKD'yi kim temin etmeli? (Cevap: İşveren).
• Kritik nokta: KKD kullanımının bir denetim süreci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 göz ve işitme korumasının en temel KKD olduğunu belirtin.
• Gerçek örnek: Gürültülü bir ortamda tıkaç takmamanın uzun vadeli etkilerini anlatın.
• İnteraktif soru: Baretlerin kullanım ömrü nasıl anlaşılır? (Cevap: İç kısmındaki tarih ve darbe izleri).
• Kritik nokta: Gözlük ve maske uyumuna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korumada sızdırmazlığın öneminden bahsedin.
• Gerçek örnek: Kimyasal buhar olan yerde sadece toz maskesi kullanmanın yetersizliğini vurgulayın.
• İnteraktif soru: Maske sızdırmazlık testi nedir ve nasıl yapılır?
• Kritik nokta: Filtrelerin kullanım süresi dolduğunda mutlaka değiştirilmelidir.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ve ayak korumasının en sık kullanılan KKD olduğunu belirtin.
• Gerçek örnek: Yanlış eldiven kullanımının kimyasal yanıklara yol açabileceğini anlatın.
• İnteraktif soru: Çelik burunlu ayakkabı neden zorunludur?
• Kritik nokta: Vücut koruyucuların temiz ve hasarsız olması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vücudumuzda yarattığı mikro travmalardan bahsedin.
• Gerçek örnek: Forklift veya matkap kullanan çalışanların uzun süreli maruziyetini örnek verin.
• Kritik nokta: El-kol titreşimi için 5 m/s2 sınır değerinin aşılmaması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düşmenin en ölümcül kaza türlerinden biri olduğunu hatırlatın.
• Gerçek örnek: Ankraj noktası seçerken yapılan hatalara değinin.
• İnteraktif soru: Emniyet kemerini kullanmadan önce nelere bakmalıyız?
• Kritik nokta: Yüksekte çalışma donanımları periyodik muayeneye tabidir.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analizi olmadan KKD seçilmemesi gerektiğini vurgulayın.
• Gerçek örnek: CE işareti olmayan ürünlerin yasal sorumluluk doğurduğunu anlatın.
• İnteraktif soru: İşyerinde bir ekipman seçerken İSG uzmanına danışıyor musunuz?
• Kritik nokta: Ekipmanlar arası uyum, kullanım kolaylığı ve verimliliği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sağladığı sürenin sadece doğru takıldığı anla sınırlı olduğunu vurgulayın.
• Gerçek örnek: Kimyasal eldivenlerin çıkarılırken dış yüzeyine dokunulmaması gerektiğini uygulamalı gösterin.
• İnteraktif soru: Aranızda daha önce KKD'sini yanlış takıp rahatsızlık yaşayan oldu mu?
• Kritik nokta: Donanımın vücuda tam oturması, güvenlikte ilk kuraldır.
• Ek bilgi: Üretici el kitapçıklarını her zaman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bedenin sadece konforsuzluk değil, ciddi bir kaza nedeni olduğunu belirtin.
• Gerçek örnek: Çok büyük eldivenle makine başında çalışırken elin sıkışma riskini anlatın.
• İnteraktif soru: Ekipmanlarınızdan memnun musunuz, bedeni uygun olmayan var mı?
• Kritik nokta: KKD çalışanı değil, işi korumalıdır ancak çalışanın fiziksel yapısına göre seçilmelidir.
• Ek bilgi: İSG uzmanına danışmadan KKD değişikliği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Kirli bir KKD'nin hem sağlık hem de güvenlik riski oluşturduğunu vurgulayın.
• Gerçek örnek: Filtresi tıkalı bir maskenin nefes almayı nasıl zorlaştırdığını anlatın.
• İnteraktif soru: KKD'lerinizi temizlemek için hangi yöntemleri kullanıyorsunuz?
• Kritik nokta: Üretici talimatı dışındaki temizlik maddeleri ekipmana zarar verir.
• Ek bilgi: Bakım kayıtlarını düzenli tutmak denetimlerde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birer iş ekipmanı olduğunu ve ona göre saklanması gerektiğini hatırlatın.
• Gerçek örnek: Güneşte kalan bir baretin neden gevrek hale gelip kırıldığını açıklayın.
• İnteraktif soru: KKD'lerinizi iş sonunda nereye koyuyorsunuz?
• Kritik nokta: Saklama alanı temiz ve erişilebilir olmalıdır.
• Ek bilgi: Raf ömrü olan ürünlerin saklama koşulları daha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ömrü dolmuş bir KKD'nin koruma sağlamadığını, sadece psikolojik bir rahatlık verdiğini söyleyin.
• Gerçek örnek: Görünürde sağlam ama koruyucu özelliği bitmiş bir kulaklığın işitme kaybına neden olabileceğini anlatın.
• İnteraktif soru: Ekipmanınızda hasar görürseniz ne yaparsınız?
• Kritik nokta: Hasarlı KKD ile çalışmak, hiç KKD kullanmamaktan daha riskli olabilir.
• Ek bilgi: Değişim taleplerini yazılı olarak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Zimmetin sadece bir kağıt parçası değil, hukuki bir belge olduğunu vurgulayın.
• Gerçek örnek: Bir kaza anında zimmet formunun işvereni nasıl koruduğunu anlatın.
• İnteraktif soru: Kimlerin zimmetinde hangi ekipmanlar var?
• Kritik nokta: Zimmetlenen ekipman çalışanın sorumluluğundadır.
• Ek bilgi: Kayıtların düzenli güncellenmesi İSG biriminin görevidir.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sadece bir kurallar bütünü değil, bir yaşam biçimi olduğunu vurgulayın.
• Gerçek örnek: Küçük bir ramak kala raporunun büyük bir kazayı önlediği bir durumu anlatın.
• İnteraktif soru: İşyerinizde gördüğünüz en belirgin tehlike nedir?
• Kritik nokta: Kontrol hiyerarşisinde KKD'nin en son seçenek olduğunu hatırlatın.
• Ek bilgi: 6331 sayılı Kanun'un işçiye verdiği hak ve sorumlulukları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başlamadan önce yapılan 5 dakikalık kontrolün hayat kurtarıcı olduğunu belirtin.
• Gerçek örnek: Arızalı bir makineyi kullanmaya çalışmanın yaratabileceği mekanik riskleri anlatın.
• İnteraktif soru: Ekipmanınızın arızalı olduğunu fark ettiğinizde ilk ne yaparsınız?
• Kritik nokta: KKD'nin sadece işe başlarken değil, işin her anında takılı olması gerektiğini vurgulayın.
• Ek bilgi: İlgili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konforun sadece sıcaklık değil, nem ve hava akışıyla da ilgili olduğunu açıklayın.
• Kritik nokta: İşverenin sıcak veya soğuk ortamlarda çalışanlara mola ve uygun giysi sağlama yükümlülüğünü vurgulayın.
• İnteraktif soru: Çalışma alanınızda hava sirkülasyonu yeterli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Taşeron çalışanlarının da bizim çalışanlarımız gibi risk altında olduğunu hatırlatın.
• Gerçek örnek: Ziyaretçilerin saha kurallarını bilmemesinden kaynaklı basit yaralanmaları örnek verin.
• İnteraktif soru: Ziyaretçilerin sahaya girmesi durumunda ne gibi önlemler alıyorsunuz?
• Kritik nokta: Ortak iş alanlarında koordinasyon eksikliğinin kaza riski oluşturduğunu vurgulayın.
• Ek bilgi: Alt işverenlik protokollerinin yasal sorumluluklarını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Renklerin evrensel bir dili olduğunu ve bu dili öğrenmenin hayati olduğunu belirtin.
• Gerçek örnek: Yanlış anlaşılan bir uyarı levhasının neden olduğu kaza riskini tartışın.
• İnteraktif soru: İşyerinizdeki en önemli üç uyarı levhası hangisidir?
• Kritik nokta: İşaretlerin sadece dekorasyon değil, yasal birer uyarı olduğunu vurgulayın.
• Ek bilgi: İşaretlerin standartlarına dair yönetmelik detaylarını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Dağınık bir işyerinin gizli bir kaza kaynağı olduğunu açıklayın.
• Gerçek örnek: Yerde unutulan bir kablonun neden olduğu düşme vakasını örnek verin.
• İnteraktif soru: Çalışma alanınızda düzeni sağlamak için ne gibi zorluklar yaşıyorsunuz?
• Kritik nokta: 5S'in sadece temizlik değil, verimlilik ve güvenlik olduğunu belirtin.
• Ek bilgi: İşyeri Bina ve Eklentilerinde Alınacak Önlemler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Kuralların bizi kısıtlamak için değil, korumak için var olduğunu hatırlatın.
• Gerçek örnek: Bir kural ihlalinin mahkeme sürecinde nasıl bir delil olarak kullanıldığını anlatın.
• İnteraktif soru: Bir arkadaşınızın kuralı ihlal ettiğini gördüğünüzde tepkiniz ne olur?
• Kritik nokta: İhlalin sadece kişisel değil, toplumsal bir güvenlik riski olduğunu vurgulayın.
• Ek bilgi: İş kazası sonrası hukuki bildirim süreçlerini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sadece bir yönetmelik değil, bir yaşam tarzı olduğunu belirtin.
• Gerçek örnek: Kurallara uymanın sadece işveren için değil, kendi sağlığınız için olduğunu vurgulayın.
• İnteraktif soru: Sizce işyerimizde güvenlik kurallarını en çok ne engelliyor?
• Kritik nokta: Güvenlik kültüründe üst yönetimin desteği ve çalışan katılımı ayrılmaz bir bütündür.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Kültürün bir gecede oluşmadığını, bir süreç olduğunu anlatın.
• Gerçek örnek: Bir işyerinin kaza sonrası tepkisel hareket etmesi ile proaktif tedbir alması arasındaki farkı açıklayın.
• İnteraktif soru: Bizim işyerimiz sizce hangi seviyede ve neden?
• Kritik nokta: Hedefimiz her zaman üretken seviyeye ulaşmaktır.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DTG'nin suçlama değil, geliştirme odaklı olduğunu belirtin.
• Gerçek örnek: Bir çalışanın arkadaşını koruyucu gözlük takması için uyarmasının değerini anlatın.
• İnteraktif soru: Bir arkadaşınızı uyarırken kendinizi nasıl hissedersiniz?
• Kritik nokta: Davranış değişikliği kalıcı güvenlik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Liderin davranışının sahadaki yansımasını tartışın.
• Gerçek örnek: Yöneticinin baret takmadığı bir yerde çalışanın baret takma motivasyonunu sorgulayın.
• İnteraktif soru: Sizce bir lider güvenlik konusunda nasıl örnek olmalıdır?
• Kritik nokta: Güvenlik, liderin önceliği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bildirimin önemini, hatayı bulmak için değil, iyileştirmek için kullanılması gerektiğiyle açıklayın.
• Gerçek örnek: Güvenli bir çalışmayı takdir etmenin öneminden bahsedin.
• İnteraktif soru: Size yapılan geri bildirimler çalışma şeklinizi nasıl etkiliyor?
• Kritik nokta: Pekiştirme, güvenli davranışı alışkanlık yapar.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ortak bir sorumluluk olduğunu vurgulayın.
• Gerçek örnek: Bir çalışanın fark ettiği küçük bir tehlikenin büyük bir kazayı nasıl önlediğini anlatın.
• İnteraktif soru: İSG süreçlerine daha fazla nasıl katkı sağlayabilirsiniz?
• Kritik nokta: Sahiplenme, kaza önlemenin en etkili yoludur.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lamba yakmak değil, doğru açı ve şiddette ışık sağlamak olduğunu belirtin.
• Kritik nokta: Acil durum aydınlatmalarının bakımının hayati önem taşıdığını hatırlatın.
• Ek bilgi: Görme yorgunluğunun iş kazası riskini nasıl artırdığını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bir kağıt parçası değil, bir hayat kurtarma rehberi olduğunu vurgulayın.
• Gerçek örnek: Geçmişte bir işyerinde yaşanan acil durumun, hazırlıklı ekipler sayesinde nasıl yönetildiğini anlatın.
• İnteraktif soru: İşyerimizde acil durum ekiplerinde kimlerin olduğunu biliyor musunuz?
• Kritik nokta: Planın sadece hazır olması yetmez, güncelliği esastır.
• Ek bilgi: Acil Durumlar Hakkında Yönetmelik gereği planlar tehlike sınıfına göre belirli periyotlarda yenilenir.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yollarının açık tutulmasının hayati önemini belirtin.
• Gerçek örnek: Asansör kullanımının neden yasak olduğunu teknik bir arıza senaryosu ile açıklayın.
• İnteraktif soru: Çalıştığınız alandaki en yakın acil çıkış kapısının nerede olduğunu biliyor musunuz?
• Kritik nokta: Kaçış yollarında palet veya malzeme depolama en büyük kaza sebebidir.
• Ek bilgi: Tahliye yolları her zaman aydınlık ve işaretsiz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Toplanma alanının sadece bina dışına çıkmak değil, bir hesap verme noktası olduğunu anlatın.
• Gerçek örnek: Sayım sırasında eksik çıkan bir çalışanın hayatını kurtaran süreçleri anlatın.
• İnteraktif soru: Toplanma alanımızın tam olarak neresi olduğunu gösterebilir misiniz?
• Kritik nokta: Toplanma alanına varınca alanı terk etmek veya araçla uzaklaşmak yasaktır.
• Ek bilgi: Alanda bir sorumlu kişi (sayım memuru) mutlaka görevlendirilmelidir.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bir duman anında bile fark edilebilir olması gerektiğini vurgulayın.
• Gerçek örnek: Elektrik kesintisi olduğunda acil aydınlatmanın yetersiz kaldığı bir durumu analiz edin.
• İnteraktif soru: İşyerimizdeki acil aydınlatmaların ne kadar süre yandığını biliyor musunuz?
• Kritik nokta: Aydınlatma sistemlerinin batarya ömürleri düzenli test edilmelidir.
• Ek bilgi: İşaretler standart renk ve sembolleri taşımalıdır.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oyun değil, bir prova olduğunu vurgulayın.
• Gerçek örnek: Tatbikatlarda kronometre tutmanın neden önemli olduğunu anlatın.
• İnteraktif soru: En son yaptığımız tatbikatta neyi daha iyi yapabilirdik?
• Kritik nokta: Tatbikat ciddiyeti, gerçek bir olay anındaki refleksleri belirler.
• Ek bilgi: Sayım listeleri her zaman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çalışanın tahliye hakkının eşit olduğunu hatırlatın.
• Gerçek örnek: Bir ziyaretçinin acil durumda nasıl yönlendirilmesi gerektiğini anlatın.
• İnteraktif soru: Engelli bir arkadaşımızın tahliyesinde bizlere düşen görev nedir?
• Kritik nokta: Ziyaretçiler binayı bilmedikleri için en büyük risk grubudur.
• Ek bilgi: Engelli çalışanlar için tahliye koltukları veya özel rampalar kullanılabilir.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ekiplerinin işyerindeki hayati rolünü vurgulayın.
• Gerçek örnek: Küçük bir yangın veya yaralanma anında ekibin müdahale sorumluluğunu anlatın.
• İnteraktif soru: İşyerinizdeki acil durum ekip üyelerini tanıyor musunuz?
• Kritik nokta: Ekiplerin gönüllülük veya görevlendirme usulüyle seçildiğini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teorik değil pratik olması gerektiğini belirtin.
• Kritik nokta: Görevli personelin eğitim eksikliğinin acil durumda panik yaratabileceğini vurgulayın.
• Ek bilgi: Eğitim kayıtlarının denetimlerde istendiğini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sadece var olmasının yetmediğini, çalışır durumda olması gerektiğini belirtin.
• Kritik nokta: Ekipmanların son kullanma tarihlerinin (özellikle yangın tüpü ve ilk yardım çantası) takibini vurgulayın.
• İnteraktif soru: İşyerinizde en yakın kurtarma ekipmanının yerini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acil durumdaki en büyük zorluklardan biri olduğunu belirtin.
• Kritik nokta: Anons sisteminin çalışmadığı durumlar için alternatif haberleşme yöntemlerini (düdük, işaret vb.) tartışın.
• Gerçek örnek: İletişim kopukluğu nedeniyle yanlış toplanma alanına giden ekiplerin risklerini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bir defalık değil, periyodik bir süreç olduğunu vurgulayın.
• Kritik nokta: Raporların sadece dosyada kalmaması, çalışanlara duyurulması gerektiğini belirtin.
• İnteraktif soru: İşyerinizde yapılan son İSG ölçümlerinden haberiniz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Dış ekiplerin işyerini bilmediğini, onları yönlendirmenin içerideki ekibin görevi olduğunu hatırlatın.
• Kritik nokta: 112'yi ararken verilecek adres ve durum bilgisinin netliği.
• İnteraktif soru: İşyerinizdeki acil durum toplanma alanına itfaiye aracı girebiliyor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oyun değil, bir hazırlık süreci olduğunu vurgulayın.
• Kritik nokta: Tatbikat sonrası yapılan toplantı ve iyileştirme raporunun önemi.
• İnteraktif soru: Son tatbikatta yaşadığınız bir zorluk oldu mu? Nasıl çözüldü?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en tepesinde kaynağında yok etmenin olduğunu unutmayın.
• Kritik nokta: KKD'nin en son çare olduğunu, önce kaynağa müdahale edilmesi gerektiğini hatırlatın.
• Kapanış: Herkesin kendi çalışma alanındaki fiziksel riskleri bildirmesi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sağlık zorunluluğu olduğunu vurgulayın.
• Gerçek örnek: Yanlış oturuşun bel fıtığına yol açma sürecini kısaca özetleyin.
• İnteraktif soru: Gün içinde en çok hangi bölgenizde ağrı hissediyorsunuz?
• Kritik nokta: 6331 sayılı Kanun'un işverene yüklediği tasarım sorumluluğunu hatırlatın.
• Ek bilgi: Erken teşhisin tedavi sürecini ne kadar kısalttığını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yükün kaslar üzerindeki etkisini açıklayın.
• Gerçek örnek: Veri girişi yapan bir personelin el bileği sağlığı örneğini verin.
• İnteraktif soru: İşinizde sürekli tekrarladığınız bir hareket var mı?
• Kritik nokta: İş rotasyonunun sadece verimlilik değil sağlık için de gerekli olduğunu vurgulayın.
• Ek bilgi: Kasların dinlenme periyotlarının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Antropometrik tasarımın önemini basitçe açıklayın.
• Gerçek örnek: Monitör yüksekliğinin yanlış ayarlanmasının boyun ağrısına etkisini anlatın.
• İnteraktif soru: Sandalyenizi en son ne zaman kendinize göre ayarladınız?
• Kritik nokta: Uzanma mesafesinin (erişim alanı) tasarım kriterlerini vurgulayın.
• Ek bilgi: Çalışma ortamı aydınlatmasının göz sağlığı ile ilişkisini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 İşleri Yönetmeliği'nin temel amacını belirtin.
• Gerçek örnek: Yükü vücuttan uzak tutmanın yarattığı kaldıraç etkisini açıklayın.
• İnteraktif soru: Ağır bir nesneyi kaldırırken önce neye dikkat ediyorsunuz?
• Kritik nokta: Mekanik araç kullanımının önceliğini vurgulayın.
• Ek bilgi: Zemin koşullarının kaza riskindeki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değerlendirmenin yasal zorunluluk olduğunu hatırlatın.
• Gerçek örnek: REBA puanı yüksek çıkan bir istasyonda yapılan değişikliğin etkisini anlatın.
• İnteraktif soru: İşyerinizde ergonomik bir risk değerlendirmesi yapıldığını gördünüz mü?
• Kritik nokta: Değerlendirme metodolojilerinin (REBA/RULA) farkını vurgulayın.
• Ek bilgi: Sürekliliğin (periyodik kontrol)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(mühendislik vs idari) özetleyin.
• Gerçek örnek: Bir iş rotasyonu uygulamasının kas ağrılarını nasıl azalttığını anlatın.
• İnteraktif soru: Çalışma ortamınızda ergonomik olarak neyi değiştirmek isterdiniz?
• Kritik nokta: KKD'nin en son seçenek olduğunu vurgulayın.
• Ek bilgi: Çalışan katılımının (geribildirim)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taşımanın neden en sık karşılaşılan mesleki risklerden biri olduğunu vurgulayın.
• Gerçek örnek: Yanlış taşıma sonrası oluşan bel ağrısının uzun vadeli etkilerinden bahsedin.
• İnteraktif soru: Aranızda daha önce ağır yük taşırken ani bir ağrı hisseden oldu mu?
• Kritik nokta: Risklerin sadece fiziksel değil, aynı zamanda operasyonel olduğunu belirtin.
• Ek bilgi: Elle Taşıma İşleri Yönetmeliği'nin temel amacının koruma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Vücut mekaniğinin önemini anlatın.
• Gerçek örnek: Bir kutuyu yerden alırken bacak kaslarını kullanmanın önemini gösterin.
• İnteraktif soru: Yükü kaldırırken neden dizlerimizi bükmemiz gerektiğini tartışın.
• Kritik nokta: Belden bükülmenin omurgaya binen yükü nasıl katladığını açıklayın.
• Ek bilgi: Doğru tekniğin bir alışkanlık haline getirilmesi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öncesi hazırlığın önemini vurgulayın.
• Gerçek örnek: Dengesiz bir yükün taşıma esnasında düşme riskini anlatın.
• İnteraktif soru: Yükün ağırlığından emin olmadığınızda ne yaparsınız?
• Kritik nokta: Yükün ağırlığını tahmin etmek yerine kontrol etmenin gerekliliği.
• Ek bilgi: Yönetmeliklerin ağırlık sınırları konusunda yol gösterici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işçinin en büyük yardımcısı olduğunu belirtin.
• Gerçek örnek: Transpalet kullanımı ile elle taşıma arasındaki farkı vurgulayın.
• İnteraktif soru: İşyerimizde hangi taşıma ekipmanlarını kullanıyoruz?
• Kritik nokta: Bakımsız ekipmanın yarattığı tehlike.
• Ek bilgi: Ekipman kullanım eğitimlerinin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Takım çalışmasının fiziksel yükü bölüştürdüğünü anlatın.
• Gerçek örnek: İki kişinin koordineli taşıma yaparken birbirini uyarması.
• İnteraktif soru: Takım halinde taşırken en çok hangi zorlukla karşılaşıyorsunuz?
• Kritik nokta: İletişimin önemi.
• Ek bilgi: Yükün dengeli paylaşılmasının bel sağlığı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sağlığının korunmasının sürdürülebilirliğine vurgu yapın.
• Gerçek örnek: Düzenli esneme egzersizlerinin ağrıları nasıl azalttığı.
• İnteraktif soru: Çalışma sonunda esneme egzersizi yapıyor musunuz?
• Kritik nokta: Ağrıyı ihmal etmenin fıtığa giden yol olduğu.
• Ek bilgi: İSG mevzuatının sağlık gözetimi üzerindeki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duruşun neden olduğu kalıcı hasarları belirtin.
• Gerçek örnek: Belden bükülerek kaldırılan bir kutunun omurgaya etkisini gösterin.
• İnteraktif soru: Aranızda gün içinde bel ağrısı çeken var mı?
• Kritik nokta: Belden bükülmek yerine dizleri kullanmanın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Ani hareketlerin neden olduğu kas spazmlarından bahsedin.
• Gerçek örnek: Hızlıca yerden bir şey alırken oluşan sakatlıkları anlatın.
• İnteraktif soru: Sizce hız mı yoksa güvenlik mi daha öncelikli?
• Kritik nokta: Yükü kaldırmadan önce mutlaka ağırlık kontrolü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limitlerin neden önemli olduğunu açıklayın.
• Gerçek örnek: Çok ağır bir yükün tek başına taşınmaya çalışılmasının sonuçları.
• İnteraktif soru: İşyerinizde ağır yükler için hangi ekipmanları kullanıyorsunuz?
• Kritik nokta: Kapasiteyi aşan yüklerde mekanik destek almanın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işlerin sinsi etkilerinden bahsedin.
• Gerçek örnek: Paketleme bandında çalışan birinin yaşadığı el bileği sorunları.
• İnteraktif soru: Gün içinde aynı hareketi kaç kez yapıyorsunuz?
• Kritik nokta: Ergonomik düzenlemenin ve rotasyonun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farklı limitlerin olduğunu açıklayın.
• Gerçek örnek: Genç bir çalışanın ağır yük altında zorlanması.
• İnteraktif soru: İşyerinizde fiziksel kapasiteye göre görev dağılımı var mı?
• Kritik nokta: Yasal sorumlulukların ve koruyucu yaklaşımın altını çizin.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sık yapılan hataları özetleyin.
• Gerçek örnek: Görüşü kapalı kutu taşıyan birinin çarptığı engel.
• İnteraktif soru: Sizce en sık yaptığınız hatalı davranış hangisi?
• Kritik nokta: İki elle taşıma ve görüş açısının korunması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üçgeni kavramının tüm yangınların temelini oluşturduğunu belirtin.
• Kritik nokta: Bir unsuru yok etmenin yangını nasıl söndürdüğünü açıklayın.
• Gerçek örnek: Boğma yöntemine örnek olarak karbondioksitli söndürücülerin kullanımını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Sınıfların neden ayrıldığını vurgulayın.
• Kritik nokta: Yanlış söndürücü kullanımının (örneğin elektrik yangınına su) risklerini hatırlatın.
• İnteraktif soru: İşyerinizdeki söndürücülerin hangi sınıflar için uygun olduğunu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CO2'nin elektrik yangınlarındaki avantajını vurgulayın.
• Kritik nokta: Bakım etiketlerinin kontrol edilmesinin yasal zorunluluk olduğunu hatırlatın.
• Ek bilgi: Söndürücülerin duvardaki yükseklik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PASS tekniğinin akılda kalıcılığını artırın.
• Kritik nokta: Rüzgar yönünün müdahaledeki hayati önemini vurgulayın.
• İnteraktif soru: Daha önce hiç söndürücü kullanma eğitimi aldınız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Kahramanlık yapmaya çalışmanın risklerini anlatın.
• Kritik nokta: Kaçış yolunun kapanması durumunda yapılacakları hatırlatın.
• Ek bilgi: İtfaiyeye haber vermenin önceliğini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Asansörlerin neden tehlikeli olduğunu açıklayın.
• Kritik nokta: Toplanma alanının önemini belirtin.
• İnteraktif soru: İşyerinizdeki en yakın acil çıkış kapısının nerede olduğunu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Kimyasalların neden sınıflandırıldığını anlatın. GHS sisteminin küresel bir dil olduğunu vurgulayın. Çalışanlara kendi departmanlarındaki kimyasalları tanıyıp tanımadıklarını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Yanma üçgenini tahtaya çizin ve her bir unsurun önemini vurgulayın.
• Gerçek örnek: Kimyasal depolama alanlarında oksijen ve yakıt kontrolünün nasıl yapıldığını anlatın.
• İnteraktif soru: İşyerinizde yanıcı madde bulunan bölgeleri sayabilir misiniz?
• Kritik nokta: Patlamanın fiziksel basınç etkisinin yaralanmalara neden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ve UEL kavramlarını bir grafik üzerinde hayal ettirin.
• Gerçek örnek: Gaz dedektörlerinin alarm seviyelerinin LEL değerine göre nasıl ayarlandığını açıklayın.
• İnteraktif soru: Gaz dedektörlerinin neden düzenli kalibre edilmesi gerektiğini tartışın.
• Kritik nokta: Cihazların okuma yaptığı ortamdaki hava akışının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Bölge (Zone) sınıflandırmasının neden önemli olduğunu açıklayın.
• Gerçek örnek: Bir tankın iç kısmının Bölge 0, yakın çevresinin Bölge 1 olduğunu belirtin.
• İnteraktif soru: Sınıflandırılmış alanlara girişlerde nelere dikkat etmeliyiz?
• Kritik nokta: Toz patlamalarının da en az gaz kadar tehlikeli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cihazların standart cihazlardan farkını açıklayın.
• Gerçek örnek: Etiket üzerindeki kodların (Ex d, Ex e vb.) ne anlama geldiğini kısaca gösterin.
• İnteraktif soru: Ex-proof bir cihazın kasasında çatlak varsa ne yapılmalıdır?
• Kritik nokta: Yetkisiz müdahalenin cihazın koruma özelliğini yok ettiğini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nasıl birikip boşaldığını basit bir örnekle anlatın.
• Gerçek örnek: Solvent transferi sırasında topraklama hattının unutulmasının sonuçlarını tartışın.
• İnteraktif soru: Antistatik ayakkabıların çalışma ortamındaki rolü nedir?
• Kritik nokta: Topraklama hatlarının sürekliliğinin ölçülmesinin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Dokümanın sadece bir kağıt yığını değil, bir yol haritası olduğunu belirtin.
• Gerçek örnek: Dokümanda yazılı olan acil durum prosedürlerinin tatbikatlarla uygulanması gerektiğini vurgulayın.
• İnteraktif soru: Çalıştığınız birimde patlamadan korunma dokümanını hiç gördünüz mü?
• Kritik nokta: Dokümanın yaşayan bir belge olduğunu ve değişikliklerde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ekipmanı kavramının sadece büyük makineler olmadığını, basit el aletlerini de içerdiğini vurgulayın.
• Gerçek örnek: Yanlış ekipman seçiminin iş kazalarına etkisini anlatın.
• Kritik nokta: Yönetmelik hükümlerinin işletme genelinde uygulanabilirliği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Koruyucuların birer engel değil, yaşam kurtarıcı donanım olduğunu belirtin.
• Kritik nokta: Güvenlik sistemlerini devre dışı bırakmanın (bypass) yaratacağı hukuki ve hayati riskleri vurgulayın.
• İnteraktif soru: Operatörlere, çalışma alanlarındaki acil durdurma butonlarının yerini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bakım ekibi için hayati önemini açıklayın.
• Gerçek örnek: Enerji izolasyonu yapılmadan yapılan bir müdahalede yaşanabilecek tehlikeleri anlatın.
• Kritik nokta: Etiketleme sisteminin sadece bir uyarı olduğunu, kilitlemenin ise fiziksel bir engel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talimatlarının bir formalite değil, çalışma güvenliğinin temel taşı olduğunu belirtin.
• Kritik nokta: Üretici kılavuzlarının her zaman öncelikli olduğunu vurgulayın.
• Ek bilgi: Talimatların güncel tutulması ve çalışanlara tebliğ edilmesi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GBF'nin sadece bir evrak olmadığını, bir rehber olduğunu belirtin. 16 bölümün önemini anlatın. Çalışanlara GBF'ye nasıl ulaşacaklarını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kullanımın iş kazalarının başlıca nedenlerinden biri olduğunu belirtin.
• Kritik nokta: Eğitimin sadece bir belge almaktan ibaret olmadığını, beceri kazandırması gerektiğini vurgulayın.
• İnteraktif soru: Yetkilendirme sürecinde hangi belgelerin kontrol edilmesi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Güvensiz davranışların kaza istatistiklerindeki payına değinin.
• Gerçek örnek: Hatalı kullanım sonucu oluşan bir kazayı (detay vermeden) örnekleyin.
• Kritik nokta: İnsani faktörlerin teknolojik güvenlik önlemlerini etkisiz kılabileceğini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zamanla yıpranabileceğini ve bu yıpranmanın gizli tehlikeler yarattığını açıklayın.
• Gerçek örnek: Bakımı yapılmayan bir forkliftin fren arızası sonucu yaşanan kaza örneğini paylaşın.
• İnteraktif soru: İşyerinizde en son ne zaman bir makine kontrolü yapıldığını hatırlıyor musunuz?
• Kritik nokta: Kontrolün sadece yasal bir yükümlülük değil, çalışan hayatı için hayati bir savunma mekanizması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ekipmanın farklı bir yasal ömrü ve bakım süresi olduğunu belirtin.
• Gerçek örnek: Basınçlı hava tanklarının patlama riskini hatırlatın.
• İnteraktif soru: Çalıştığınız bölümde en sık kontrol edilen ekipman hangisidir?
• Kritik nokta: Üretici talimatlarının yasal sürelerden öncelikli olabileceğini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herkesin makine kontrolü yapamayacağını teknik yeterlilik üzerinden açıklayın.
• Gerçek örnek: Yetkisiz birinin yaptığı kontrolün yasal geçersizliğini vurgulayın.
• İnteraktif soru: Periyodik kontrol yapan firmanın yetki belgesini daha önce gören var mı?
• Kritik nokta: Yetkisiz kontrolün bir güvenlik illüzyonu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kelimesinin açılımını yaparak neden sadece kapatmanın yetmediğini anlatın.
• Gerçek örnek: Yanlışlıkla çalıştırılan bir makine sonucu yaşanan yaralanmaları örnek verin.
• İnteraktif soru: LOTO sistemini daha önce uyguladınız mı veya gördünüz mü?
• Kritik nokta: Kilidi takan kişinin anahtarı yanında taşıması, güvenliğin temel kuralıdır.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yasal açıdan hiç yapılmamış sayılacağını vurgulayın.
• Gerçek örnek: Etiketsiz bir makinenin neden riskli olduğunu anlatın.
• İnteraktif soru: Yeşil ve kırmızı etiketlerin ne anlama geldiğini netleştirelim.
• Kritik nokta: Kayıtların sadece kağıt üzerinde değil, denetlenebilir dosyalar halinde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 bildirmenin bir sorumluluk olduğunu, şikayet olmadığını belirtin.
• Gerçek örnek: Küçük bir sesin büyük bir motor arızasına dönüşmeden engellendiği bir durumu anlatın.
• İnteraktif soru: Bir arıza fark ettiğinizde kime başvurmanız gerektiğini biliyor musunuz?
• Kritik nokta: Arızalı makineyi çalıştırmanın, güvenlik kurallarını bilerek ihlal etmek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ekranlı araçlarla çalışmanın sadece bilgisayar başında oturmak olmadığını vurgulayın. Yasal dayanağı yönetmelik ile belirtin. İnteraktif soru olarak çalışanlara gün içinde kaç saat ekran karşısında kaldıklarını sorun. Kritik nokta olarak işverenin ergonomik ortam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ekipman ayarlarının kişisel olduğunu vurgulayın. Gerçek örnek olarak yanlış koltuk yüksekliğinin bel ağrısına etkisini anlatın. İnteraktif soru olarak sandalyelerini doğru ayarlayıp ayarlamadıklarını sorun. Kritik nokta olarak monitör mesafesine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Piktogramların anlamlarını (alev, kurukafa vb.) kısaca özetleyin. Etiketlerin neden hayati olduğunu vurgulayın. Etiketsiz kapların yarattığı tehlikeyi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dirsek açısının önemini açıklayın. Gerçek örnek olarak ayak desteğinin dolaşım üzerindeki olumlu etkisini anlatın. İnteraktif soru olarak masa başında omuzlarının ağrıyıp ağrımadığını sorun. Kritik nokta olarak nötr duruşun tanımını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ekran yansımasının gözü nasıl yorduğunu anlatın. Gerçek örnek olarak pencere konumunun önemini vurgulayın. İnteraktif soru olarak ekranlarında yansıma gören olup olmadığını sorun. Kritik nokta olarak kontrast ayarının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molaların neden zorunlu olduğunu anlatın. Gerçek örnek olarak düzenli mola verenlerin performans artışından bahsedin. İnteraktif soru olarak molalarda neler yaptıklarını sorun. Kritik nokta olarak işin çeşitlendirilmesi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20-20-20 kuralını detaylıca açıklayın. Gerçek örnek olarak basit boyun egzersizlerini gösterin. İnteraktif soru olarak egzersiz yapan olup olmadığını sorun. Kritik nokta olarak sağlık gözetiminin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Ekranlı araçların günlük yaşamın parçası olduğunu ancak doğru ayarlanmadığında göz yorgunluğuna neden olduğunu belirtin.
• Kritik nokta: Göz kırpma sayısının azalması göz kuruluğunun temel nedenidir.
• İnteraktif soru: Çalışırken gözlerinizde kuruluk veya yanma hissediyor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20-20-20 kuralının basit ama en etkili yöntem olduğunu vurgulayın.
• Gerçek örnek: Masanıza küçük bir not yapıştırarak bu kuralı hatırlatabilirsiniz.
• Kritik nokta: Bu kural sadece gözler için değil, genel zihinsel odaklanma için de faydalıdır.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lüks değil, yasal bir sağlık önlemi olduğunu belirtin.
• Kritik nokta: Molalarda telefona bakmak gözü dinlendirmez, tam tersine yorar.
• İnteraktif soru: Molalarınızda genellikle ne yapıyorsunuz?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muayenesinin çalışan hakları kapsamında işveren tarafından karşılanması gerektiğini vurgulayın.
• Kritik nokta: Şikayet beklemeyin, rutin kontrollerinizi yaptırın.
• Ek bilgi: İşyeri hekiminiz bu süreci koordine etmekle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Eğer iş sebebiyle göz numaranız değiştiyse, işverenin sorumluluğunu hatırlatın.
• Kritik nokta: Anti-refle kaplamalı gözlükler, bilgisayar başındaki yansımaları engeller.
• Ek bilgi: Gözlük seçimi uzman doktor tavsiyesine göre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 görmezden gelmenin kalıcı göz bozukluklarına yol açabileceğini belirtin.
• Kritik nokta: Baş ağrısı bazen sadece göz yorgunluğundan kaynaklanabilir.
• Kapanış: Sağlıklı gözler için düzenli mola ve muayene vazgeçilmezdir.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Sınır değerlerin neden önemli olduğunu anlatın. Ölçüm yapılmayan ortamın riskli olduğunu vurgulayın. Sınır değerlerin üzerindeki maruziyetin meslek hastalığına yol açacağını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çarpmasının sadece dış yanık değil iç organ hasarı olduğunu vurgulayın.
• Gerçek örnek: Akımın giriş ve çıkış noktalarındaki doku hasarlarını anlatın.
• İnteraktif soru: Vücut direncinin terli ellerde nasıl değiştiğini sorun.
• Kritik nokta: Kalp ritmi üzerindeki anlık durdurucu etkiyi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Doğrudan ve dolaylı temas farkını netleştirin.
• Gerçek örnek: Bir cihazın gövdesine dokunulduğunda çarpılma vakasını anlatın.
• İnteraktif soru: İşyerindeki makinelerin topraklama kontrolünü kimin yaptığını sorun.
• Kritik nokta: Topraklamanın hayati bir güvenlik katmanı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sigortadan farkını açıklayın.
• Gerçek örnek: Röle test düğmesine basmanın önemini vurgulayın.
• İnteraktif soru: Evinizde kaçak akım rölesi olup olmadığını biliyor musunuz?
• Kritik nokta: Bu cihazın hayat kurtaran son savunma hattı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Arkın bir patlama olduğunu açıklayın.
• Gerçek örnek: Kısa devre sonrası eriyen kabloların yangın riski oluşturduğunu anlatın.
• İnteraktif soru: Ark koruyucu kıyafetlerin ne zaman giyilmesi gerektiğini biliyor musunuz?
• Kritik nokta: Uzaktan kumanda veya yalıtımlı ekipman kullanımının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iletkenliği nasıl artırdığını açıklayın.
• Gerçek örnek: Islak zeminde bir kabloya basmanın sonucunu tartışın.
• İnteraktif soru: İşyerinde ıslak alanlarda özel tedbirler alınıyor mu?
• Kritik nokta: Yalıtkan ekipmanın nemli ortamlarda tek başına yeterli olmadığını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önemini anlatın.
• Gerçek örnek: Yetkisiz müdahalenin yol açtığı bir kaza senaryosunu tartışın.
• İnteraktif soru: Elektrik çarpılan birine doğrudan dokunur musunuz?
• Kritik nokta: Önce enerjiyi kesin, sonra yardım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Topraklamanin temel amacinin elektrik akimina güvenli bir yol saglamak oldugunu vurgulayin.
• Gercek örnek: Yanlis veya kopuk bir topraklama hattinin cihaz gövdesini elektrikli hale getirdigini anlatın.
• Kritik nokta: Topraklama direncinin yönetmelikteki sinirlarin altinda olmasi gerektigini belirtin.
• Ek bilgi: Ölcüm raporlarinin saklanmasi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RCD cihazlarinin hayat kurtaran son savunma hatti oldugunu belirtin.
• Gercek örnek: Bir kablodaki yalitimin soyulup metal gövdeye temas ettigi senaryoyu paylasin.
• Kritik nokta: Test butonunun düzenli kullaniminin önemini vurgulayin.
• Ek bilgi: Rölelerin amperaj degerlerinin tesisatla uyumlu olmasi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Yalitimin elektrik akimina karsi ilk bariyer oldugunu aciklayin.
• Gercek örnek: Yipranmis bir kablonun bantla onarilmasinin ne kadar tehlikeli oldugunu vurgulayin.
• Kritik nokta: Cift yalitimin (Class II) sembolünü tanitmayi unutmayin.
• Ek bilgi: Ortam kosullarinin yalitima etkisini aciklayin.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LOTO prosedürünün elektrik kazalarini önlemedeki en etkili yöntem oldugunu belirtin.
• Gercek örnek: Bakim sirasinda birisinin yanlislikla dügmeye basmasi senaryosunu paylasin.
• Kritik nokta: Kisisel kilidin önemini ve baska kilitlerin acilamayacagini vurgulayin.
• Ek bilgi: Prosedürün yazili hale getirilmesi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Depolama kazalarının en sık görülen nedenlerini anlatın. Uyumsuz maddelerin reaksiyon riskini vurgulayın. İkincil korumanın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 aletlerinin en cok kullanilan ve en cok kaza riski tasiyan ekipmanlar oldugunu belirtin.
• Gercek örnek: Taslama makinesinin kablosunun kesilip elektrik carpmasina yol acmasi vakasi.
• Kritik nokta: Kablo kontrolünün her kullanımdan önce yapilmasi gerektigini vurgulayin.
• Ek bilgi: Cihazlarin periyodik bakimlarinin kaydini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Elektrik islerinin profesyonel bir uzmanlik gerektirdigini vurgulayin.
• Gercek örnek: Ehliyetsiz bir kisinin panoya müdahalesi sonucu meydana gelen kisa devreler.
• Kritik nokta: Kisisel koruyucu donanimin (KKD) elektrik islerinde hayati önemini hatirlatin.
• Ek bilgi: Işveren sorumlulugunun ehliyetli personel atamaktan gectigini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bir süreç olduğunu ve küçük olayların büyük kazaların habercisi olduğunu vurgulayın.
• Gerçek örnek: Geçmişte yaşanan bir ramak kala olayının nasıl büyük bir kazayı önlediğini anlatın.
• İnteraktif soru: İşyerinde gördüğünüz herhangi bir ramak kala olayını raporladınız mı?
• Kritik nokta: Piramidin tabanına odaklanmak, tepeyi yani ölümcül kazaları engeller.
• Ek bilgi: Heinrich piramidi, İSG disiplininin temel taşıdır.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sadece insan hatası olmadığını, çevre koşullarının etkisini açıklayın.
• Gerçek örnek: Aydınlatmanın yetersiz olduğu bir alanda takılma sonucu oluşan bir kazayı örnek verin.
• İnteraktif soru: Çalıştığınız alanda gördüğünüz en büyük güvensiz durum nedir?
• Kritik nokta: Güvensiz durumları ortadan kaldırmak işverenin yasal sorumluluğundadır.
• Ek bilgi: 5S uygulamaları güvensiz durumları azaltmak için harika bir yöntemdir.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Davranışların eğitim ve bilinç ile nasıl değişebileceğini belirtin.
• Gerçek örnek: KKD kullanmamak yüzünden meydana gelen basit bir yaralanmayı paylaşın.
• İnteraktif soru: Neden bazen güvenlik kurallarını esnetiyoruz?
• Kritik nokta: Güvenlik kuralları sizi yavaşlatmaz, sizi korur.
• Ek bilgi: Çalışanların İş Sağlığı ve Güvenliği Eğitimlerinin Usul ve Esasları Hakkında Yönetmelik gereği eğitimler süreklidir.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Kazayı kişisel bir suç olarak değil, sistemsel bir hata olarak görün.
• Gerçek örnek: Beş neden tekniğini kullanarak bir kaza örneğini analiz edin.
• İnteraktif soru: Bir kaza olduğunda ilk tepkiniz ne olur?
• Kritik nokta: Sistemsel hataları düzeltmek kalıcı güvenlik sağlar.
• Ek bilgi: Risk değerlendirmesi dökümanları kazalardan sonra mutlaka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sadece teknik bir konu değil, insani bir konu olduğunu vurgulayın.
• Gerçek örnek: Yorgun bir çalışanın basit bir hata yapması örneğini inceleyin.
• İnteraktif soru: Stresli olduğunuzda iş güvenliğine dikkatiniz azalıyor mu?
• Kritik nokta: Psikolojik iyi oluş, fiziksel güvenliğin ön koşuludur.
• Ek bilgi: İletişim, kaza önlemede teknik donanım kadar değerlidir.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 değişikliğinin en zor ama en kalıcı önlem olduğunu belirtin.
• Gerçek örnek: Bir arkadaşınızı güvenli olmayan bir davranış yaparken gördünüz mü, ne yaptınız?
• İnteraktif soru: Güvenlik kurallarının işi yavaşlattığını düşünüyor musunuz?
• Kritik nokta: Teknik önlem tek başına yetmez, o önlemi kullanacak bilinçli birey gerekir.
• Ek bilgi: Çalışanların İş Sağlığı ve Güvenliği Eğitimlerinin Usul ve Esasları Hakkında Yönetmelik eğitimlerin sürekliliğini emreder.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Onleme hiyerarsisinin neden en onemli konu oldugunu vurgulayin.
• Gercek ornek: Bir makine koruyucusunun eksikligi sonucu yasanan bir kaza senaryosu uzerinden gidin.
• Interaktif soru: Isyerinizde KKD disinda hangi teknik onlemleri kullaniyorsunuz?
• Kritik nokta: KKD kullanımının bir onlem degil, son care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Proaktif yaklaşımın kazayi engellemekteki rolünü anlatın.
• Gercek ornek: Bir risk degerlendirmesi toplantisinin kazayi nasil onledigini ornekleyin.
• Interaktif soru: İşyerinizde proaktif mi yoksa reaktif mi bir yaklaşım ağırlıkta?
• Kritik nokta: Reaktif yaklasimin maliyetinin, proaktif onlemlerden cok daha yuksek oldugunu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son çare olduğunu vurgulayın. Hiyerarşiyi anlatın. Çalışanlara doğru KKD seçimi için GBF'yi nasıl kullanacaklarını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Ramak kalanin buz daginin gorunmeyen kismi oldugunu belirtin.
• Gercek ornek: Bir calisanin ayaginin kaydigi ancak dusmedigi bir olayi bildirmesinin kazayi nasil onledigini anlatın.
• Interaktif soru: Son bir ayda yasadiginiz bir ramak kala olay var mi?
• Kritik nokta: Bildirim yapan calisanin takdir edilmesi gerektigini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Davranisin teknik onlemlerden neden farkli oldugunu aciklayin.
• Gercek ornek: Acele etmenin neden oldugu bir kaza ornegi verin.
• Interaktif soru: Neden bazen guvenlik kurallarini ihlal etme geregi duyuyoruz?
• Kritik nokta: Davranis degisikliginin zaman aldigini ve sabir gerektirdigini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PUKO dongusunun isleyisini kisaca ozetleyin.
• Gercek ornek: Bir denetim sirasinda bulunan uygunsuzlugun nasil giderildigini anlatın.
• Interaktif soru: Isyerinizde iyilestirme onerisinde bulundugunuz bir durum oldu mu?
• Kritik nokta: Denetimin bir ceza araci degil, iyilestirme araci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Deneyim paylasiminin kurumsal hafizadaki yerini vurgulayin.
• Gercek ornek: Bir kaza sonrasi tum sirkette yapilan bilgilendirme toplantisinin etkisini anlatın.
• Interaktif soru: Is arkadasinizin guvensiz bir davranisini gordugunuzde ne yaparsiniz?
• Kritik nokta: Güvenlik kültürünün tepeden tabana değil, herkesin katılımıyla oluşacağını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Güvenlik işaretlerinin sadece bir süs olmadığını, yasal bir zorunluluk olduğunu vurgulayın. ISO 7010 standardının önemine değinerek, işaretlerin neden evrensel olması gerektiğini açıklayın. Çalışanlara, işaretlerin yerlerinin değiştirilmemesi gerektiği konusunda uyarıda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Yasaklayıcı işaretlerin neden kırmızı olduğunu açıklayın; kırmızı rengin durma ve yasaklama komutunu temsil ettiğini belirtin. Çalışanlara, 'yetkisiz giriş yapılamaz' gibi işaretlerin neden konulduğunu ve bu kuralların neden esnetilmemesi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Sarı rengin dikkat çekme özelliğini vurgulayın. Çalışanlara, uyarı levhalarının olduğu bir alanda 'ben burayı biliyorum' diyerek tedbirsiz davranmanın en büyük kaza nedeni olduğunu anlatın. Özellikle elektrik ve kaygan zemin işaretleri üzerinden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Emredici işaretlerin mavi renkli ve dairesel olduğunu belirtin. Kişisel Koruyucu Donanım (KKD) kullanımının bu işaretlerle nasıl zorunlu kılındığını anlatın. 'Neden baret takmalıyım?' sorusunu bu işaretler üzerinden cevaplayın.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Yeşil rengin 'güvenli yol' olduğunu vurgulayın. Acil durumlarda panik yapmadan bu işaretlerin takip edilmesi gerektiğini hatırlatın. Çalışanlara kendi çalışma alanlarındaki en yakın acil çıkış levhasının nerede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Yangın işaretlerinin kırmızı olduğunu belirtin. Yangın tüplerinin önünün neden boş bırakılması gerektiğini ve bu işaretlerin yangın anında hayat kurtaran birer pusula olduğunu anlatın. Ekipmanların yerini bilmenin sorumluluk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image" Target="../media/image-100-1.jpeg"/><Relationship Id="rId2" Type="http://schemas.openxmlformats.org/officeDocument/2006/relationships/slideLayout" Target="../slideLayouts/slideLayout1.xml"/><Relationship Id="rId3"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image" Target="../media/image-101-1.jpeg"/><Relationship Id="rId2" Type="http://schemas.openxmlformats.org/officeDocument/2006/relationships/slideLayout" Target="../slideLayouts/slideLayout1.xml"/><Relationship Id="rId3"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image" Target="../media/image-102-1.jpeg"/><Relationship Id="rId2" Type="http://schemas.openxmlformats.org/officeDocument/2006/relationships/slideLayout" Target="../slideLayouts/slideLayout1.xml"/><Relationship Id="rId3"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image" Target="../media/image-103-1.jpeg"/><Relationship Id="rId2" Type="http://schemas.openxmlformats.org/officeDocument/2006/relationships/slideLayout" Target="../slideLayouts/slideLayout1.xml"/><Relationship Id="rId3"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image" Target="../media/image-104-1.jpeg"/><Relationship Id="rId2" Type="http://schemas.openxmlformats.org/officeDocument/2006/relationships/slideLayout" Target="../slideLayouts/slideLayout1.xml"/><Relationship Id="rId3"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image" Target="../media/image-105-1.jpeg"/><Relationship Id="rId2" Type="http://schemas.openxmlformats.org/officeDocument/2006/relationships/slideLayout" Target="../slideLayouts/slideLayout1.xml"/><Relationship Id="rId3"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image" Target="../media/image-106-1.jpeg"/><Relationship Id="rId2" Type="http://schemas.openxmlformats.org/officeDocument/2006/relationships/slideLayout" Target="../slideLayouts/slideLayout1.xml"/><Relationship Id="rId3"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image" Target="../media/image-107-1.jpeg"/><Relationship Id="rId2" Type="http://schemas.openxmlformats.org/officeDocument/2006/relationships/slideLayout" Target="../slideLayouts/slideLayout1.xml"/><Relationship Id="rId3"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image" Target="../media/image-108-1.jpeg"/><Relationship Id="rId2" Type="http://schemas.openxmlformats.org/officeDocument/2006/relationships/slideLayout" Target="../slideLayouts/slideLayout1.xml"/><Relationship Id="rId3"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image" Target="../media/image-109-1.jpeg"/><Relationship Id="rId2" Type="http://schemas.openxmlformats.org/officeDocument/2006/relationships/slideLayout" Target="../slideLayouts/slideLayout1.xml"/><Relationship Id="rId3"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image" Target="../media/image-110-1.jpeg"/><Relationship Id="rId2" Type="http://schemas.openxmlformats.org/officeDocument/2006/relationships/slideLayout" Target="../slideLayouts/slideLayout1.xml"/><Relationship Id="rId3"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image" Target="../media/image-111-1.jpeg"/><Relationship Id="rId2" Type="http://schemas.openxmlformats.org/officeDocument/2006/relationships/slideLayout" Target="../slideLayouts/slideLayout1.xml"/><Relationship Id="rId3"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image" Target="../media/image-112-1.jpeg"/><Relationship Id="rId2" Type="http://schemas.openxmlformats.org/officeDocument/2006/relationships/slideLayout" Target="../slideLayouts/slideLayout1.xml"/><Relationship Id="rId3"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image" Target="../media/image-113-1.jpeg"/><Relationship Id="rId2" Type="http://schemas.openxmlformats.org/officeDocument/2006/relationships/slideLayout" Target="../slideLayouts/slideLayout1.xml"/><Relationship Id="rId3"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image" Target="../media/image-114-1.jpeg"/><Relationship Id="rId2" Type="http://schemas.openxmlformats.org/officeDocument/2006/relationships/slideLayout" Target="../slideLayouts/slideLayout1.xml"/><Relationship Id="rId3"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image" Target="../media/image-115-1.jpeg"/><Relationship Id="rId2" Type="http://schemas.openxmlformats.org/officeDocument/2006/relationships/slideLayout" Target="../slideLayouts/slideLayout1.xml"/><Relationship Id="rId3"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image" Target="../media/image-116-1.jpeg"/><Relationship Id="rId2" Type="http://schemas.openxmlformats.org/officeDocument/2006/relationships/slideLayout" Target="../slideLayouts/slideLayout1.xml"/><Relationship Id="rId3"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image" Target="../media/image-117-1.jpeg"/><Relationship Id="rId2" Type="http://schemas.openxmlformats.org/officeDocument/2006/relationships/slideLayout" Target="../slideLayouts/slideLayout1.xml"/><Relationship Id="rId3"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image" Target="../media/image-118-1.jpeg"/><Relationship Id="rId2" Type="http://schemas.openxmlformats.org/officeDocument/2006/relationships/slideLayout" Target="../slideLayouts/slideLayout1.xml"/><Relationship Id="rId3"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image" Target="../media/image-119-1.jpeg"/><Relationship Id="rId2" Type="http://schemas.openxmlformats.org/officeDocument/2006/relationships/slideLayout" Target="../slideLayouts/slideLayout1.xml"/><Relationship Id="rId3"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image" Target="../media/image-120-1.jpeg"/><Relationship Id="rId2" Type="http://schemas.openxmlformats.org/officeDocument/2006/relationships/slideLayout" Target="../slideLayouts/slideLayout1.xml"/><Relationship Id="rId3"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image" Target="../media/image-121-1.jpeg"/><Relationship Id="rId2" Type="http://schemas.openxmlformats.org/officeDocument/2006/relationships/slideLayout" Target="../slideLayouts/slideLayout1.xml"/><Relationship Id="rId3"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image" Target="../media/image-122-1.jpeg"/><Relationship Id="rId2" Type="http://schemas.openxmlformats.org/officeDocument/2006/relationships/slideLayout" Target="../slideLayouts/slideLayout1.xml"/><Relationship Id="rId3"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image" Target="../media/image-123-1.jpeg"/><Relationship Id="rId2" Type="http://schemas.openxmlformats.org/officeDocument/2006/relationships/slideLayout" Target="../slideLayouts/slideLayout1.xml"/><Relationship Id="rId3"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image" Target="../media/image-126-1.jpeg"/><Relationship Id="rId2" Type="http://schemas.openxmlformats.org/officeDocument/2006/relationships/slideLayout" Target="../slideLayouts/slideLayout1.xml"/><Relationship Id="rId3"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image" Target="../media/image-131-1.jpeg"/><Relationship Id="rId2" Type="http://schemas.openxmlformats.org/officeDocument/2006/relationships/slideLayout" Target="../slideLayouts/slideLayout1.xml"/><Relationship Id="rId3"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image" Target="../media/image-132-1.jpeg"/><Relationship Id="rId2" Type="http://schemas.openxmlformats.org/officeDocument/2006/relationships/slideLayout" Target="../slideLayouts/slideLayout1.xml"/><Relationship Id="rId3"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image" Target="../media/image-134-1.jpeg"/><Relationship Id="rId2" Type="http://schemas.openxmlformats.org/officeDocument/2006/relationships/slideLayout" Target="../slideLayouts/slideLayout1.xml"/><Relationship Id="rId3"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image" Target="../media/image-136-1.jpeg"/><Relationship Id="rId2" Type="http://schemas.openxmlformats.org/officeDocument/2006/relationships/slideLayout" Target="../slideLayouts/slideLayout1.xml"/><Relationship Id="rId3"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image" Target="../media/image-137-1.jpeg"/><Relationship Id="rId2" Type="http://schemas.openxmlformats.org/officeDocument/2006/relationships/slideLayout" Target="../slideLayouts/slideLayout1.xml"/><Relationship Id="rId3"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image" Target="../media/image-138-1.jpeg"/><Relationship Id="rId2" Type="http://schemas.openxmlformats.org/officeDocument/2006/relationships/slideLayout" Target="../slideLayouts/slideLayout1.xml"/><Relationship Id="rId3"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image" Target="../media/image-139-1.jpeg"/><Relationship Id="rId2" Type="http://schemas.openxmlformats.org/officeDocument/2006/relationships/slideLayout" Target="../slideLayouts/slideLayout1.xml"/><Relationship Id="rId3"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image" Target="../media/image-140-1.jpeg"/><Relationship Id="rId2" Type="http://schemas.openxmlformats.org/officeDocument/2006/relationships/slideLayout" Target="../slideLayouts/slideLayout1.xml"/><Relationship Id="rId3"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image" Target="../media/image-141-1.jpeg"/><Relationship Id="rId2" Type="http://schemas.openxmlformats.org/officeDocument/2006/relationships/slideLayout" Target="../slideLayouts/slideLayout1.xml"/><Relationship Id="rId3"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image" Target="../media/image-143-1.png"/><Relationship Id="rId2" Type="http://schemas.openxmlformats.org/officeDocument/2006/relationships/image" Target="../media/image-143-2.png"/><Relationship Id="rId3" Type="http://schemas.openxmlformats.org/officeDocument/2006/relationships/slideLayout" Target="../slideLayouts/slideLayout1.xml"/><Relationship Id="rId4" Type="http://schemas.openxmlformats.org/officeDocument/2006/relationships/notesSlide" Target="../notesSlides/notesSlide143.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e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e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e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e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e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e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jpe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jpe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e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jpeg"/><Relationship Id="rId2" Type="http://schemas.openxmlformats.org/officeDocument/2006/relationships/slideLayout" Target="../slideLayouts/slideLayout1.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jpe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jpe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jpeg"/><Relationship Id="rId2" Type="http://schemas.openxmlformats.org/officeDocument/2006/relationships/slideLayout" Target="../slideLayouts/slideLayout1.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jpe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jpeg"/><Relationship Id="rId2" Type="http://schemas.openxmlformats.org/officeDocument/2006/relationships/slideLayout" Target="../slideLayouts/slideLayout1.xml"/><Relationship Id="rId3"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jpe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jpe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jpe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jpeg"/><Relationship Id="rId2" Type="http://schemas.openxmlformats.org/officeDocument/2006/relationships/slideLayout" Target="../slideLayouts/slideLayout1.xml"/><Relationship Id="rId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jpeg"/><Relationship Id="rId2" Type="http://schemas.openxmlformats.org/officeDocument/2006/relationships/slideLayout" Target="../slideLayouts/slideLayout1.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jpeg"/><Relationship Id="rId2" Type="http://schemas.openxmlformats.org/officeDocument/2006/relationships/slideLayout" Target="../slideLayouts/slideLayout1.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image" Target="../media/image-55-1.jpeg"/><Relationship Id="rId2" Type="http://schemas.openxmlformats.org/officeDocument/2006/relationships/slideLayout" Target="../slideLayouts/slideLayout1.xml"/><Relationship Id="rId3"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jpeg"/><Relationship Id="rId2" Type="http://schemas.openxmlformats.org/officeDocument/2006/relationships/slideLayout" Target="../slideLayouts/slideLayout1.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image" Target="../media/image-57-1.jpeg"/><Relationship Id="rId2" Type="http://schemas.openxmlformats.org/officeDocument/2006/relationships/slideLayout" Target="../slideLayouts/slideLayout1.xml"/><Relationship Id="rId3"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jpeg"/><Relationship Id="rId2" Type="http://schemas.openxmlformats.org/officeDocument/2006/relationships/slideLayout" Target="../slideLayouts/slideLayout1.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jpeg"/><Relationship Id="rId2" Type="http://schemas.openxmlformats.org/officeDocument/2006/relationships/slideLayout" Target="../slideLayouts/slideLayout1.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jpeg"/><Relationship Id="rId2" Type="http://schemas.openxmlformats.org/officeDocument/2006/relationships/slideLayout" Target="../slideLayouts/slideLayout1.xml"/><Relationship Id="rId3"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image" Target="../media/image-61-1.jpeg"/><Relationship Id="rId2" Type="http://schemas.openxmlformats.org/officeDocument/2006/relationships/slideLayout" Target="../slideLayouts/slideLayout1.xml"/><Relationship Id="rId3"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jpeg"/><Relationship Id="rId2" Type="http://schemas.openxmlformats.org/officeDocument/2006/relationships/slideLayout" Target="../slideLayouts/slideLayout1.xml"/><Relationship Id="rId3"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jpe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jpe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jpe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image" Target="../media/image-66-1.jpeg"/><Relationship Id="rId2" Type="http://schemas.openxmlformats.org/officeDocument/2006/relationships/slideLayout" Target="../slideLayouts/slideLayout1.xml"/><Relationship Id="rId3"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jpeg"/><Relationship Id="rId2" Type="http://schemas.openxmlformats.org/officeDocument/2006/relationships/slideLayout" Target="../slideLayouts/slideLayout1.xml"/><Relationship Id="rId3"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image" Target="../media/image-69-1.jpeg"/><Relationship Id="rId2" Type="http://schemas.openxmlformats.org/officeDocument/2006/relationships/slideLayout" Target="../slideLayouts/slideLayout1.xml"/><Relationship Id="rId3"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image" Target="../media/image-71-1.jpeg"/><Relationship Id="rId2" Type="http://schemas.openxmlformats.org/officeDocument/2006/relationships/slideLayout" Target="../slideLayouts/slideLayout1.xml"/><Relationship Id="rId3"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image-72-1.jpeg"/><Relationship Id="rId2" Type="http://schemas.openxmlformats.org/officeDocument/2006/relationships/slideLayout" Target="../slideLayouts/slideLayout1.xml"/><Relationship Id="rId3"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image" Target="../media/image-73-1.jpeg"/><Relationship Id="rId2" Type="http://schemas.openxmlformats.org/officeDocument/2006/relationships/slideLayout" Target="../slideLayouts/slideLayout1.xml"/><Relationship Id="rId3"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image" Target="../media/image-74-1.jpeg"/><Relationship Id="rId2" Type="http://schemas.openxmlformats.org/officeDocument/2006/relationships/slideLayout" Target="../slideLayouts/slideLayout1.xml"/><Relationship Id="rId3"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75-1.jpe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image" Target="../media/image-76-1.jpeg"/><Relationship Id="rId2" Type="http://schemas.openxmlformats.org/officeDocument/2006/relationships/slideLayout" Target="../slideLayouts/slideLayout1.xml"/><Relationship Id="rId3"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77-1.jpeg"/><Relationship Id="rId2" Type="http://schemas.openxmlformats.org/officeDocument/2006/relationships/slideLayout" Target="../slideLayouts/slideLayout1.xml"/><Relationship Id="rId3"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image" Target="../media/image-78-1.jpeg"/><Relationship Id="rId2" Type="http://schemas.openxmlformats.org/officeDocument/2006/relationships/slideLayout" Target="../slideLayouts/slideLayout1.xml"/><Relationship Id="rId3"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image" Target="../media/image-79-1.jpeg"/><Relationship Id="rId2" Type="http://schemas.openxmlformats.org/officeDocument/2006/relationships/slideLayout" Target="../slideLayouts/slideLayout1.xml"/><Relationship Id="rId3"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image" Target="../media/image-80-1.jpeg"/><Relationship Id="rId2" Type="http://schemas.openxmlformats.org/officeDocument/2006/relationships/slideLayout" Target="../slideLayouts/slideLayout1.xml"/><Relationship Id="rId3"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image" Target="../media/image-81-1.jpeg"/><Relationship Id="rId2" Type="http://schemas.openxmlformats.org/officeDocument/2006/relationships/slideLayout" Target="../slideLayouts/slideLayout1.xml"/><Relationship Id="rId3"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image" Target="../media/image-82-1.jpeg"/><Relationship Id="rId2" Type="http://schemas.openxmlformats.org/officeDocument/2006/relationships/slideLayout" Target="../slideLayouts/slideLayout1.xml"/><Relationship Id="rId3"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image" Target="../media/image-83-1.jpeg"/><Relationship Id="rId2" Type="http://schemas.openxmlformats.org/officeDocument/2006/relationships/slideLayout" Target="../slideLayouts/slideLayout1.xml"/><Relationship Id="rId3"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image" Target="../media/image-84-1.jpeg"/><Relationship Id="rId2" Type="http://schemas.openxmlformats.org/officeDocument/2006/relationships/slideLayout" Target="../slideLayouts/slideLayout1.xml"/><Relationship Id="rId3"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image" Target="../media/image-87-1.jpeg"/><Relationship Id="rId2" Type="http://schemas.openxmlformats.org/officeDocument/2006/relationships/slideLayout" Target="../slideLayouts/slideLayout1.xml"/><Relationship Id="rId3"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image" Target="../media/image-88-1.jpeg"/><Relationship Id="rId2" Type="http://schemas.openxmlformats.org/officeDocument/2006/relationships/slideLayout" Target="../slideLayouts/slideLayout1.xml"/><Relationship Id="rId3"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image" Target="../media/image-90-1.jpeg"/><Relationship Id="rId2" Type="http://schemas.openxmlformats.org/officeDocument/2006/relationships/slideLayout" Target="../slideLayouts/slideLayout1.xml"/><Relationship Id="rId3"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image" Target="../media/image-91-1.jpeg"/><Relationship Id="rId2" Type="http://schemas.openxmlformats.org/officeDocument/2006/relationships/slideLayout" Target="../slideLayouts/slideLayout1.xml"/><Relationship Id="rId3"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image" Target="../media/image-93-1.jpeg"/><Relationship Id="rId2" Type="http://schemas.openxmlformats.org/officeDocument/2006/relationships/slideLayout" Target="../slideLayouts/slideLayout1.xml"/><Relationship Id="rId3"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image" Target="../media/image-94-1.jpeg"/><Relationship Id="rId2" Type="http://schemas.openxmlformats.org/officeDocument/2006/relationships/slideLayout" Target="../slideLayouts/slideLayout1.xml"/><Relationship Id="rId3"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image" Target="../media/image-95-1.jpeg"/><Relationship Id="rId2" Type="http://schemas.openxmlformats.org/officeDocument/2006/relationships/slideLayout" Target="../slideLayouts/slideLayout1.xml"/><Relationship Id="rId3"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image" Target="../media/image-96-1.jpeg"/><Relationship Id="rId2" Type="http://schemas.openxmlformats.org/officeDocument/2006/relationships/slideLayout" Target="../slideLayouts/slideLayout1.xml"/><Relationship Id="rId3"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image" Target="../media/image-97-1.jpeg"/><Relationship Id="rId2" Type="http://schemas.openxmlformats.org/officeDocument/2006/relationships/slideLayout" Target="../slideLayouts/slideLayout1.xml"/><Relationship Id="rId3"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image" Target="../media/image-98-1.jpeg"/><Relationship Id="rId2" Type="http://schemas.openxmlformats.org/officeDocument/2006/relationships/slideLayout" Target="../slideLayouts/slideLayout1.xml"/><Relationship Id="rId3"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image" Target="../media/image-99-1.jpeg"/><Relationship Id="rId2" Type="http://schemas.openxmlformats.org/officeDocument/2006/relationships/slideLayout" Target="../slideLayouts/slideLayout1.xml"/><Relationship Id="rId3"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Temel İSG Eğitimi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ve Maruziyet Sınırları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Gürültü, işitme kaybı ve psikolojik stres kaynaklı bir fiziksel risk etmenidir; Çalışanların Gürültü ile İlgili Risklerden Korunmalarına Dair Yönetmelik kapsamında en düşük maruziyet eylem değeri 80 dB(A), en yüksek maruziyet eylem değeri 85 dB(A)’dır.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Gürültü düzeyi 87 dB(A) değerini aştığında, işveren gürültüyü azaltmak için derhal teknik ve idari önlemleri almalı ve çalışanları korumakla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İşitme koruyucuları en son başvurulacak yöntemdir; ancak gürültü kaynağında azaltılamıyorsa, uygun KKD seçimi ve kullanımı zorunludur.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Renkleri ve Anlamları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Kırmızı renk yasakları, tehlikeyi ve yangın söndürme ekipmanlarını temsil ederken; sarı renk dikkat edilmesi gereken tehlikeli durumları belirtir.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Mavi renk, kişisel koruyucu donanım kullanımı gibi zorunlu eylemleri, yeşil renk ise acil çıkışları ve güvenli alanları ifade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bu renklerin standart bir dille kullanılmasını sağlayarak tüm çalışanların riskleri anında kavramasını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Renklerin arka plan ile kontrast oluşturması, işaretin görünürlüğünü artırarak acil durumlarda hızlı tepki verilmesine olanak tanır.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ve Hat Renk Kodları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Boru hatları içerisinde taşınan tehlikeli akışkanların (gaz, kimyasal, yüksek basınçlı buhar) belirlenmesi için standart renk kodlaması uygulanması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teknik eklerine uygun olarak, boru üzerindeki etiketler akış yönünü ve içeriği açıkça belirtmelidir.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Yanlış bağlantı veya müdahale sonucu oluşabilecek kazaları önlemek amacıyla, bakım personeli boru hatlarını renklerine göre tanımlayabilmelidir.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Etiketler, valf ve bağlantı noktaları gibi kritik bölgelere yakın yerleştirilmeli, zamanla kirlenmesi durumunda düzenli olarak temizlenerek görünürlüğü korunmalıdır.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İşaretleme Uygulamaları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 işaretlemeleri, yayalar ile araç trafiğini birbirinden ayırarak depo ve üretim sahalarında çarpışma riskini minimize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Sarı ve siyah çizgiler genel dikkat gerektiren alanlarda, solid sarı çizgiler ise yaya yollarını belirtmek için yaygın olarak tercih 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işyerinin düzenli olması, iş kazalarını önlemede temel bir mühendislik tedbiridir.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İşaretlemelerde kullanılan boya ve bantların aşınmaya dayanıklı olması, ağır yük trafiğine rağmen işaretin uzun ömürlü kalmasını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 Yerleşimi ve Görünürlük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işaretler, tehlike bölgesine girmeden önce fark edilecek şekilde yerleştirilmelidir.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göz hizasında olması ve engellerle kapatılmaması, acil durumlarda doğru bilginin hızlıca alınmasını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Yetersiz aydınlatma bulunan bölgelerde, işaretlerin karanlıkta da fark edilebilmesi için fosforlu veya yansıtıcı yüzeyler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Hasar görmüş, solmuş veya okunmaz hale gelmiş tüm işaretler, vakit kaybedilmeden yenileriyle değiştirilerek güvenlik standardı korunmalıdır.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Işıklı ve Sesli Uyarı Sistemleri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Sesli alarmlar, ortamdaki gürültü seviyesinden daha yüksek olmalı ve çalışanları tehlike anında tahliye için uyarmalıdır.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Yüksek gürültülü üretim sahalarında sesli uyarıların duyulmayabileceği durumlar için ışıklı ikaz lambaları (beacon)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gereği, bu sistemlerin periyodik testleri yapılarak acil durumda çalışır olduklarından emin olunmalıdır.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Uyarı sinyallerinin frekansı ve şiddeti, tüm çalışma alanına ulaşacak şekilde kalibre edilmeli ve herkes tarafından bilinmelidir.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Sağlığında Standart El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Vinç operatörleri ve saha personeli arasındaki iletişimde kullanılan standart el işaretleri, kaza riskini azaltan kritik bir yöntemdir.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bu işaretlerin evrensel ve net olmasını şart koşarak karmaşayı önlemeyi amaçlar.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Sadece eğitimli ve yetkilendirilmiş personelin el işareti kullanması, komutların yanlış anlaşılmasını engelleyen en önemli kuraldır.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Hareketlerin kesinliği ve operatör ile göz teması kurulması, ağır yüklerin taşınması sırasında güvenli çalışma ortamını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Tanımı ve Kullanım Hiyerarşisi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çalışanı işyerinde maruz kalabileceği sağlık ve güvenlik risklerine karşı korumak amacıyla tasarlanmış, giyilen veya takılan her türlü ekipmandır (Kişisel Koruyucu Donanımların İşyerlerinde Kullanılması Hakkında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kullanımı, riskleri önlemek için her zaman en son başvurulacak yöntemdir; önce tehlikenin kaynağında yok edilmesi veya toplu koruma yöntemlerinin uygulanması esastır.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KKD'yi ücretsiz olarak temin etmek, bakımını yapmak ve çalışanın doğru kullanımını denetlemekle yasal olarak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Seçilen donanım, çalışanın sağlığına uygun olmalı ve yapılan işin türüne göre belirlenen standartlara sahip olmalıdır.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Göz ve İşitme Koruyucuları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Baretler, düşen cisimlere ve çarpmalara karşı başı korumak için tasarlanmıştır; kullanım ömrü dolan veya darbe alan baretler derhal değiştirilmelidir.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Göz koruyucular (gözlük, siperlik), kimyasal sıçramalara ve mekanik parçacıklara karşı tam koruma sağlar; gözlük seçimi yapılan işin riskine uygun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Kulak koruyucular (kulaklık, tıkaç), yüksek gürültülü ortamlarda işitme kaybını önlemek için kullanılır; gürültü seviyesine göre doğru yalıtım tipinin seçilmesi esastır.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ekipmanlar kişiye özel olmalı ve düzenli temizlik veya bakım süreçlerinden geçirilerek muhafaza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Koruyucuları ve Doğru Seçim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koruyucular, toz, gaz, buhar veya duman gibi zararlı maddelerin solunmasını önlemek için kullanılır; ortamdaki kirletici tipine göre uygun filtreli maskeler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Toz maskeleri partikül koruması sağlarken, gaz maskeleri kimyasal buharlara karşı koruma sağlar; maske sızdırmazlık testi (fit test) kullanımdan önce mutlaka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solunum koruyucu donanımların bakımını ve filtre değişim periyotlarını belirlemeli, çalışanlara bu konuda teknik eğitim vermelidir.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 maske kullanımı, meslek hastalıklarının önlenmesinde kritik bir rol oynar; yanlış maske seçimi koruma sağlamaz.</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Ayak ve Vücut Koruyucuları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eldivenleri, kesik, kimyasal temas veya ısı gibi risklere karşı elleri korur; eldiven materyali yapılan işin tehlikesiyle (mekanik, termal, kimyasal) uyumlu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ayakkabıları, kayma, düşme veya ezilme risklerine karşı çelik burunlu ve kaymaz tabanlı olarak seçilmeli; zemin özelliklerine uygun taban yapısı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Vücut koruyucular (önlük, tulum), kimyasal veya termal tehlikelere karşı cildi korur; giysiler, vücudu tam kapatacak şekilde tasarlanmalı ve hareket kabiliyetini kısıtlamamalıdır.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ekipmanlar, işyerindeki risk analizi sonuçlarına göre belirlenerek düzenli kontrol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El-Kol ve Tüm Vücut</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Titreşim, makinelerin yarattığı mekanik salınımlardır ve Çalışanların Titreşimle İlgili Risklerden Korunmalarına Dair Yönetmelik uyarınca el-kol ve tüm vücut titreşimi olarak iki ana kategoride değerlendirilir.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El-kol titreşimi, el aletlerinin kullanımı sırasında sinir ve damar sistemine zarar verebilir; maruziyet sınır değeri günlük 8 saatlik çalışma için 5 m/s2 seviyesindedir.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Tüm vücut titreşimi, iş makineleri operatörlerini etkiler ve bel sağlığını tehdit eder; bu riskler, ekipman seçimi ve çalışma sürelerinin sınırlandırılması ile kontrol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Düşmeyi Önleyici Donanımlar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Yüksekte çalışma, ciddi güvenlik önlemleri gerektirir; emniyet kemerleri, düşmeyi durdurucu veya önleyici sistemlerle birlikte kullanılmalıdır (Yapı İşlerinde İş Sağlığı ve Güvenliği Yönetmeliği).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Emniyet kemeri seçimi, çalışanın ağırlığına ve çalışma ortamının geometrisine uygun olmalı; ankraj noktaları güvenli bir şekilde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Donanımın her kullanımdan önce görsel olarak kontrol edilmesi, dikişlerdeki veya metal aksamlardaki hasarların tespiti için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Yüksekte çalışan personelin bu donanımların kullanımı konusunda özel eğitim alması ve düzenli tatbikat yapması zorunludur.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 ve KKD Seçiminde CE İşareti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seçimi, işyerindeki risk değerlendirmesi sonuçlarına dayanmalıdır; tehlikeler belirlenmeden donanım seçimi yapılamaz (Kişisel Koruyucu Donanımların İşyerlerinde Kullanılması Hakkında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Tüm KKD ekipmanları, Avrupa Birliği standartlarına uygunluğu gösteren CE işaretine sahip olmalıdır; sahte veya standart dışı ürün kullanımı koruma sağlamaz.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Seçim sürecinde çalışanın konforu ve ekipmanın diğer ekipmanlarla (örneğin gözlük ile maske gibi) uyumu göz önünde bulundurulmalıdır.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İSG uzmanı ve işyeri hekimi, uygun donanım seçimi konusunda işverene rehberlik ederek güvenli çalışma ortamına katkı sağlamalıdır.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Kullanımında Doğru Takma ve Çıkarma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KKD'lerin doğru takılması, koruma etkinliğini doğrudan belirleyen en kritik aşamadır; donanımın üretici talimatlarına uygun olarak takılması ve çalışma süresince yerinden oynamaması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Çıkarma sırasında, donanımın dış yüzeyinde birikmiş olabilecek kir veya kimyasalların vücuda temas etmemesine dikkat edilmelidir; bu işlem Kişisel Koruyucu Donanımların İşyerlerinde Kullanılması Hakkında Yönetmelik gereğidir.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Donanımın takılması ve çıkarılması sırasında yapılacak hatalı hareketler, kontaminasyon riskini artırabilir; bu yüzden her çalışan ilgili ekipman için özel eğitim almalıdır.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Ekipmanın tam oturduğundan ve sızdırmazlık sağladığından emin olmak için her defasında basit bir kontrol mekanizması (ayna veya arkadaş kontrolü) uygulanmalıdır.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 Uygunluk ve Beden Seçimi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seçimi, yapılacak işin risklerine ve çalışanın fiziksel özelliklerine tam uyumlu olmalıdır; çok büyük veya çok küçük bedenler, hareket kabiliyetini kısıtlayarak yeni tehlikelere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Seçim aşamasında çalışanların konforu ve donanımın diğer ekipmanlarla birlikte kullanıldığında uyum sorunu yaratıp yaratmadığı mutlaka değerlendirilmelidir; uygunsuz seçim kazalara davetiye çıkarır.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KKD'nin çalışanı rahatsız etmeden koruması esastır; ergonomik olmayan donanım uzun vadede kullanılmaz.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 seçilirken, çalışanın gözlük, maske veya kaskı aynı anda kullandığında birbirini engellemediğinden (uyumluluk testi) emin olunmalıdır.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Temizlik Standartları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KKD'lerin periyodik temizliği ve bakımı, ömürlerini uzatmak ve hijyen standartlarını korumak için zorunludur; temizlik işlemleri üreticinin belirttiği yöntemlere sadık kalınarak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Yanlış temizlik maddeleri veya yüksek sıcaklıkta yıkama, donanımın yapısını bozarak koruyucu özelliğini yok edebilir; bu nedenle temizlik talimatlarına harfiyen uyulmalıdır.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kayıtları tutulmalı ve donanımın fonksiyonelliği düzenli aralıklarla kontrol edilmelidir; bu süreç ilgili İSG mevzuatının temel işveren sorumlulukları arasındadır.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Temizliği yapılamayan veya kirliliği kalıcı hale gelen KKD'ler, koruma etkinliğini yitirdiği için derhal kullanımdan çekilmeli ve yenisiyle değiştirilmelidir.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İçin Saklama Koşulları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Kullanılmayan KKD'ler; güneş ışığından, aşırı nemden, tozdan ve kimyasal etkilerden uzak, temiz ve kuru alanlarda saklanmalıdır; uygun saklama deformasyonu engeller.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dolaplar veya özel koruyucu kutular, donanımın ömrünü korumak ve kullanıma hazır tutmak için en ideal saklama alanlarıdır.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Yanlış saklama koşulları, plastik aksamların sertleşmesine veya elastik yapıların bozulmasına neden olur; acil durumlarda kullanılamaz hale gelen donanım büyük bir risktir.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çalışanların KKD'lerini güvenli şekilde saklayabileceği uygun ortamı sağlamakla yükümlüdür (İşyeri Bina ve Eklentilerinde Alınacak Sağlık ve Güvenlik Önlemlerine İlişkin Yönetmelik).</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Ömrü ve Değişim Prosedürleri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KKD'nin üretici tarafından belirlenmiş bir kullanım ömrü vardır ve bu süre dolduğunda donanım derhal yenilenmelidir; ömür takibi işyerinde kayıt altına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Ömrü dolmamış olsa dahi; üzerinde çatlak, kırık, aşınma veya işlevsellik kaybı tespit edilen tüm donanımlar, koruma özelliğini yitirdiği için derhal kullanımdan çekilmelidir.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Değişim süreçleri, Kişisel Koruyucu Donanımların İşyerlerinde Kullanılması Hakkında Yönetmelik hükümleri çerçevesinde titizlikle yönetilmeli ve eski donanımlar güvenli şekilde imha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hasarlı veya ömrünü tamamlamış ekipmanı kullanmak yerine derhal amirine bildirmeli ve yeni bir ekipman talep etmelidir.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Kayıt ve Zimmet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Çalışanlara verilen KKD'lerin zimmet kaydı, donanımın kime, ne zaman ve hangi amaçla verildiğini kanıtlayan resmi ve yasal bir belgedir.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kayıtlar, işverenin yasal yükümlülüklerini yerine getirdiğini gösteren en önemli kanıttır; çalışanlar aldıkları ekipmanın sorumluluğunu zimmet formuyla üstlenirler.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Kayıt sistemi, donanımların takibini, değişim zamanlarının tespitini ve eğitim ihtiyaçlarının belirlenmesini kolaylaştırır; düzenli tutulması hukuki açıdan büyük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zimmetine aldığı KKD'yi korumak ve bakımını yapmakla sorumludur; zimmet belgesi, işverenin sağladığı korumayı ispatlayan temel belgedir.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Güvenlik Prensipleri ve Sorumluluklar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güvenli bir ortam oluşturmak, 6331 sayılı İş Sağlığı ve Güvenliği Kanunu uyarınca işverenin temel yükümlülüğüdür; bu süreçte çalışanlar da güvenlik önlemlerine uymakla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 hiyerarşisi uygulanmalı; tehlike kaynağında yok edilmeli, mümkün değilse ikame edilmeli, teknik ve idari önlemler alınmalı, en son aşamada kişisel koruyucu donanım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çalışan, kendi faaliyet alanındaki riskleri bilmek ve işyerindeki tehlikeli durumları derhal yöneticisine bildirmekle görevlidir; bu yaklaşım önleyici güvenlik kültürünün temelini oluşturmaktadır.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Sürekli iyileştirme prensibiyle, işyerinde meydana gelen ramak kala olaylar raporlanmalı ve bu veriler kullanılarak gelecekteki olası iş kazalarının önüne geçilmesi sağlanmalıdır.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Başlama Prosedürleri ve Saha Kuralları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alanları güvenli giriş-çıkış yolları ile donatılmalı ve bu yollar her zaman açık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Çalışmaya başlamadan önce, kullanılacak ekipmanların günlük kontrolleri yapılmalı; arızalı veya bakımsız olduğu tespit edilen makineler kesinlikle çalıştırılmamalı ve etiketlenerek servis dışı bırakılmalıdır.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görev tanımları dışındaki işlere müdahale etmemeli ve özellikle izinsiz şekilde makine veya ekipman üzerinde değişiklik yapmamalıdır; bu durum hem yasal hem de teknik açıdan tehlikelidir.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İşin gerektirdiği kişisel koruyucu donanımlar, işe başlamadan önce eksiksiz takılmalı; koruyucu ekipmanların temizliği ve periyodik değişimi, üretici talimatlarına ve işyeri prosedürlerine uygun şekilde yerine getirilmelidir.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Isı Stresi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çalışma ortamının sıcaklık, nem ve hava akışı açısından uygun olmasını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Sıcak stres, yüksek sıcaklık ve nemin birleşimiyle oluşur; çalışanların vücut ısısını düzenleyememesi bayılma ve ısı çarpması gibi ciddi sağlık sorunlarına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Soğuk stres ise düşük sıcaklıklarda kan dolaşımının yavaşlamasıyla meydana gelir; işveren, soğuk çalışma ortamlarında uygun koruyucu kıyafetler sağlamalı ve dinlenme sürelerini düzenlemelidir.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Ziyaretçi ve Taşeron Güvenliği Protokolleri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Alt İşverenlik Yönetmeliği kapsamında, asıl işveren ve alt işverenler, çalışma alanındaki güvenlik önlemlerinin koordinasyonundan ve uygulanmasından müştereken ve müteselsilen sorumlu tutulmaktadırlar.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İşyerine gelen ziyaretçiler, kayıt altına alınmalı ve kendilerine işyerindeki tehlikeler ile acil durum çıkışları hakkında kısa bir bilgilendirme yapılarak rehber eşliğinde sahaya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Taşeron firmaların çalışanları, asıl işverenin belirlediği İSG kurallarına tam uyum sağlamak zorundadır; bu uyum, işe başlamadan önce yapılan güvenlik eğitimleri ve saha denetimleri ile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Sahada farklı firmaların aynı anda çalıştığı durumlarda, çakışan işler için risk analizi güncellenmeli ve ortak bir iletişim kanalı oluşturularak olası iş kazalarının önüne geçilmelidir.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Uyarı Sistemleri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Yönetmeliği'ne göre, işyerindeki tüm güvenlik işaretleri, çalışanların risklerden kaçınması veya korunması için yeterli görünürlükte ve anlaşılır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Yasaklayıcı işaretler kırmızı, uyarı işaretleri sarı, emredici işaretler mavi ve acil çıkış işaretleri yeşil renk ile standartlaştırılmış olup, bu renklerin anlamları tüm çalışanlarca bilinmelidir.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bulunduğu alanlar temiz tutulmalı ve aydınlatma yetersizliği gibi durumlarda işaretlerin okunabilirliği mutlaka artırılmalıdır; hasar gören veya silinen işaretler derhal yenilenmelidir.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Uyarı levhaları, sadece bir hatırlatma değil, yasal bir zorunluluğun parçasıdır; işaretlere uymamak, iş kazası durumunda hukuki süreçte çalışanın kusur oranını artırabilen bir etmendir.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 Temizlik ve 5S Uygulamaları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düzen ve temizlik, sadece estetik bir gereklilik değil, takılıp düşme, çarpma veya malzeme düşmesi gibi iş kazalarını önleyen en temel güvenlik önlemidir.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yöntemi ile gereksiz malzemeler ayıklanmalı, gerekli olanlar düzenlenmeli ve çalışma alanları her zaman temiz tutularak, düzenin sürekliliği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Atık yönetimi kurallarına uygun olarak, kimyasal veya tehlikeli atıklar sızdırmaz kaplarda muhafaza edilmeli ve belirlenen toplama noktalarına zamanında iletilmelidir; bu durum hem yangın hem de çevre güvenliği için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alanındaki yer çizgileri ve yürüyüş yolları, araç trafiğinden ayrılmalı ve bu yollara malzeme bırakılarak geçişlerin engellenmesine kesinlikle izin verilmemelidir.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Kural İhlallerinin Hukuki ve İdari Sonuçları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İSG kurallarına kasten uymamak veya güvenlik önlemlerini etkisiz hale getirmek, 6331 sayılı Kanun kapsamında disiplin cezalarının yanı sıra idari para cezalarına da yol açabilmektedir.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durumunda, çalışanın kişisel koruyucu donanım kullanmaması veya güvenlik işaretlerini ihlal etmesi, hukuki süreçlerde kusur dağılımını etkileyerek tazminat haklarını sınırlandırabilmektedir.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kurallarının ihlali, sadece ihlal eden kişiyi değil, aynı çalışma ortamındaki tüm iş arkadaşlarını tehlikeye atmakta ve işyerinin güvenlik kültürüne zarar vermektedir.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Bildirilen tehlikeli durumlara rağmen önlem almamak veya kural ihlallerini görmezden gelmek, yöneticiler ve çalışanlar için hukuki sorumluluklar doğurmaktadır; bu nedenle her ihlal ciddiyetle takip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bir organizasyondaki tüm bireylerin güvenlik konusundaki ortak değerleri, inançları ve tutumlarıdır; bu kültür, 6331 sayılı İş Sağlığı ve Güvenliği Kanunu ile hedeflenen güvenli çalışma ortamının temel yapı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bir güvenlik kültürü, kuralların sadece denetim için değil, bireysel ve toplumsal yaşam kalitesini korumak adına içselleştirilmesini gerektirir; bu durum güvenlik bilincini kurumun tüm kademelerine yayar.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Kültürün oluşumu, çalışanların işyerindeki riskleri kendi sorumlulukları gibi algılaması ve tehlikeli durumlara karşı proaktif bir duruş sergilemesi ile mümkündür; bu sayede kazalar oluşmadan engellenir.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Olgunluk Seviyeleri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olgunluğu, patolojik seviyeden üretken seviyeye kadar ilerler; patolojik seviyede güvenlik sadece yasal zorunluluktur ve kaza olmadıkça konu gündeme gelmez.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Reaktif ve hesaplayıcı seviyelerde güvenlik, kaza sonrası önlemler veya istatistiksel raporlamalar üzerinden yönetilir; bu aşamalar gelişimin ilk adımlarıdır ancak yeterli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Üretken seviyede ise güvenlik, tüm iş süreçlerinin ayrılmaz bir parçası haline gelir; bu seviyede çalışanlar, potansiyel riskleri önceden belirleyerek 6331 sayılı İSG Kanunu gereklerini aşan bir sorumluluk üstlenir.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Temelli Güvenlik (DTG)</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Davranış temelli güvenlik, iş kazalarının büyük kısmının güvensiz davranışlardan kaynaklandığı gerçeğine dayanır; bu yaklaşım, çalışanların davranışlarını gözlemleyerek güvenli çalışma alışkanlıklarını pekiştirmeyi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birbirini gözlemlemesi ve güvenli olmayan hareketleri yapıcı bir dille uyarması, Çalışanların İş Sağlığı ve Güvenliği Eğitimlerinin Usul ve Esasları Hakkında Yönetmelik kapsamında teşvik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DTG, suçlayıcı bir yaklaşım yerine öğrenmeye dayalı bir model sunar; güvenli davranışların ödüllendirilmesi ve riskli davranışların nedenlerinin araştırılması, uzun vadeli güvenlik başarısını garanti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Liderlik ve Örneklik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inşasında liderlik, çalışanların davranışlarını doğrudan etkileyen en önemli faktördür; yöneticilerin kurallara bizzat uyması, çalışanlar nezdinde güvenliğin ciddiyetini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işveren, güvenli bir çalışma ortamı sağlamakla yükümlüdür; bu yükümlülük sadece teknik tedbirleri değil, aynı zamanda güvenlik konusunda liderlik sergilemeyi de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Yöneticilerin saha ziyaretlerinde KKD kullanımı gibi basit kurallara uyması, çalışanların motivasyonunu artırır ve kültürel dönüşümü hızlandırır; liderin tutumu, işletmenin güvenlik vizyonunu yansıtır.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Bildirim ve Pekiştirme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güvenlik kültüründe geri bildirim, hem yöneticiden çalışana hem de çalışanlar arasında sürekli devam eden bir süreçtir; güvenli davranışların onaylanması, bu davranışların tekrarlanma oranını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eğitimlerin periyodik geri bildirimlerle desteklenmesi, bilginin davranışa dönüşmesini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Negatif geri bildirim yerine, riskli durumların nedenlerini anlamaya yönelik yapıcı iletişim tercih edilmelidir; bu yöntem, çalışanların güvenlik süreçlerine olan güvenini ve katılımını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 ve Sahiplenme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sadece işverenin veya İSG uzmanının sorumluluğunda değil, tüm çalışanların ortak sahiplenmesi gereken bir süreçtir; çalışanların risk değerlendirme süreçlerine katılımı, risklerin daha gerçekçi belirlenmesini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Kanunu'na göre çalışanların görüşlerinin alınması, güvenlik süreçlerinin başarısı için kritiktir; kendi çalıştığı alandaki tehlikeleri en iyi bilen kişi, o alandaki çalışandır.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Sahiplenme duygusu gelişmiş çalışanlar, ramak kala olaylarını raporlamaktan çekinmezler; bu sayede işletme, büyük kazalar yaşanmadan önce gerekli önlemleri alarak güvenli bir çalışma ortamı tesis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Yeterliliği ve Görsel Sağlık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işyerleri gün ışığından yeterince yararlanacak şekilde tasarlanmalı ve aydınlatma düzeyi yapılan işin hassasiyetine uygun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Yetersiz aydınlatma, iş kazalarına ve uzun vadede görme bozukluklarına neden olur; parlama ve yansıma gibi görsel rahatsızlıklar ise iş verimliliğini düşüren temel faktörlerdir.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çıkış yolları ve tehlikeli bölgeler, ana aydınlatma kesildiğinde dahi görünürlüğü sağlayacak şekilde bağımsız acil durum aydınlatma sistemleri ile desteklenmelidir.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Planı Hazırlama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işyerinde meydana gelebilecek yangın, patlama, kimyasal sızıntı veya doğal afet gibi durumlarda yapılacak iş ve işlemleri belirleyen temel dokümandır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hazırlanırken işyerinin tehlike sınıfı, toplam çalışan sayısı ve yapılan işin teknik niteliği göz önünde bulundurulmalı; acil durum ekipleri belirlenerek görev dağılımı net bir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planını hazırlamak ve gerekli güncellemeleri düzenli olarak yapmakla yükümlüdür; planın bir kopyası çalışanların her an kolayca ulaşabileceği yerlerde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yangınla mücadele, arama-kurtarma ve ilkyardım konularında özel eğitim almalı ve bu eğitimler periyodik olarak tekrarlanarak ekiplerin yetkinlikleri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Prosedürü ve Güvenli Kaçış Yolları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yolları, hiçbir engel olmaksızın her an kaçışa hazır tutulmalı; kapılar dışarıya doğru açılmalı ve kilitli tutulmamalıdır (İşyeri Bina ve Eklentilerinde Alınacak Sağlık ve Güvenlik Önlemlerine İlişkin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çıkış kapıları ve kaçış yolları, en yakın güvenli alana ulaşacak şekilde tasarlanmalı; yollarda herhangi bir eşya depolanması veya geçişi kısıtlayacak fiziksel engeller oluşturulması kesinlikle yasaktır.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süreci, acil durum alarmının duyulması ile birlikte panik yapmadan, belirlenen kaçış güzergahlarını kullanarak ve varsa kişisel eşyaları bırakarak hızlıca gerçekleştirilmelidir.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esnasında asansörlerin kullanımı kesinlikle yasaktır; tüm çalışanlar merdivenleri kullanarak güvenli bir şekilde binayı terk etmeli ve belirlenen toplanma alanına ilerlemelidir.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Toplanma Alanlarının Kullanımı ve Düzeni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Toplanma alanları, binadan uzak, araç trafiğinden etkilenmeyen ve herkesin güvenli bir şekilde bir araya gelebileceği açık alanlar olarak belirlenmelidir (İşyerlerinde Acil Durumlar Hakkında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Toplanma alanları, acil durum planında net bir şekilde işaretlenmeli ve tüm çalışanların bu alanın yerini bilmesi sağlanmalıdır; alanın çevresi engellerden arındırılmış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Toplanma alanına ulaşıldığında, acil durum ekipleri tarafından yapılan sayım sonucunda herkesin eksiksiz olarak orada olduğu teyit edilmeli ve eksik varsa derhal bildirilmelidir.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Toplanma alanı içerisinde çalışanların birbirini rahatça görebilmesi ve yetkili kişilerin talimatlarını net bir şekilde duyabilmesi için düzenli bir yerleşim planı oluşturulması gereklidir.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İşaretleri ve Acil Durum Aydınlatması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işaretleri ve yönlendirme levhaları, karanlıkta bile görülebilecek şekilde fosforlu veya kendinden aydınlatmalı olmalı ve çıkış yolunu kesintisiz göstermelidir (Sağlık ve Güvenlik İşaretleri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normal aydınlatmanın kesilmesi durumunda otomatik olarak devreye girmeli ve tahliye yolunu güvenli bir şekilde takip etmeyi sağlayacak kadar yeterli şiddette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ve aydınlatma sistemlerinin periyodik kontrolleri düzenli olarak yapılmalı; yanmayan ampuller veya görünürlüğü azalmış levhalar vakit kaybetmeden onarılmalı veya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 gösteren tabelalar, görüş açısını kapatacak şekilde nesnelerle örtülmemeli; işaretlerin yüksekliği ve yerleşimi mevzuata uygun şekilde standartlaştırılmalıdır.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Tatbikatlar ve Sayım Prosedürleri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tatbikatları, çalışanların acil durum planına aşinalık kazanması ve tahliye süreçlerini pratik ederek hızlanması amacıyla yılda en az bir kez yapılmalıdır (İşyerlerinde Acil Durumlar Hakkında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Tatbikat sonrasında yapılan değerlendirme toplantılarında, tahliye süresi ve karşılaşılan zorluklar analiz edilmeli; tespit edilen eksiklikler plan üzerinde gerekli güncellemeler yapılarak giderilmelidir.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Sayım prosedürü, her bölümün veya ekibin kendi sorumluluk alanındaki kişileri kontrol etmesi esasına dayanmalı; bu sayede kayıp veya yaralı tespiti hızlıca yapılabilmelidir.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Tatbikat sırasında yapılan hatalar veya aksaklıklar, gerçek bir acil durumda yaşanabilecek felaketlerin önüne geçmek için kritik birer öğrenme fırsatı olarak değerlendirilmelidir.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Engelli ve Ziyaretçi Tahliye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tahliyesi için özel prosedürler hazırlanmalı; tahliye esnasında onlara yardım edecek sorumlu personel önceden belirlenmeli ve gerekli eğitimler verilmelidir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İşyerine gelen ziyaretçiler, giriş esnasında acil çıkışlar ve toplanma alanları hakkında bilgilendirilmeli; tahliye anında ziyaretçilere rehberlik edecek sorumlu bir kişi atanmalıdır.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bireyler için tekerlekli sandalye veya diğer yardımcı ekipmanların kullanımı, acil durum planında tanımlanmalı ve tahliye yolları bu ekipmanların geçişine uygun genişlikte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 ve engelli tahliyesi planlanırken, kimsenin geride bırakılmaması esas alınmalı; bu süreç tatbikatlara dahil edilerek etkinliği düzenli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Ekiplerinin Oluşturulması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gereği, işveren söndürme, kurtarma ve ilkyardım ekiplerini kurmakla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Ekiplerin sayısı, işyerinin tehlike sınıfı, çalışan sayısı ve risk değerlendirmesi sonuçlarına göre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ekipler, acil durum anında ilk müdahaleyi yapmak, tahliyeyi yönetmek ve profesyonel ekiplere destek olmakla görevlidir.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Ekiplerin Görevlendirilmesi ve Eğitimi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acil durum ekiplerine özel eğitimler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Görevli personelin, acil durum anındaki sorumluluklarını bilmesi ve ekipman kullanımına tam hakim olması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 periyodik olarak tekrarlanmalı, katılım kayıt altına alınmalı ve pratik uygulamalarla desteklenmelidir.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Ekipmanlarının Temini ve Bakımı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Binaların Yangından Korunması Hakkında Yönetmelik kapsamında, kurtarma faaliyetlerinde kullanılacak ekipmanlar işyerinde hazır bulundurulmalıdır.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Sedye, halat, maske ve fener gibi ekipmanların periyodik kontrolleri düzenli yapılmalı ve her an kullanıma hazır durumda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Bozuk veya eksik ekipman, acil durum anında müdahale kapasitesini doğrudan düşürür ve kaza sonuçlarını ağırlaştırabilir.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Haberleşme ve Koordinasyon</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gereği, acil durum anında hızlı haberleşme ve koordinasyon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telsiz, anons sistemi veya telefon gibi haberleşme araçları belirlenmeli ve ekipler arası iletişim kopukluğu önlenmelidir.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Koordinasyon planı, acil durumun çeşidine göre güncellenmeli ve tüm ekip üyeleri tarafından bilinmelidir.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ve Değerlendirme Süreçleri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işveren işyerinde risk değerlendirmesi yapmalı ve fiziksel risk etmenlerinin ölçümünü periyodik olarak uzman kuruluşlara yaptırmalıdır.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Ölçümler, işin niteliğine göre uygun ekipmanlar kullanılarak yapılmalı ve elde edilen veriler mevzuattaki sınır değerlerle karşılaştırılarak raporlanmalıdır; eksikliklerin giderilmesi için aksiyon planı hazırlanmalıdır.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Ölçüm sonuçları, çalışanlara ve İSG kuruluna bildirilmelidir; çalışma ortamındaki değişiklikler veya yeni makine alımları sonrasında ölçümler tekrarlanarak güncel durum kontrol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Dış Kurumlarla İşbirliği ve İletişim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dış acil durum servisleriyle (112, itfaiye) işbirliğini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İşyerinin konumuna ve risklerine göre, dış ekiplerin tesise giriş ve müdahale planları önceden hazırlanmalıdır.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anında dış ekiplere doğru ve net bilgi akışı sağlanması, profesyonel müdahale süresini kısaltır ve can kaybını önler.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Tatbikatların Önemi ve Uygulanması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uyarınca, işyerlerinde yılda en az bir kez acil durum tatbikatı yapılması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Tatbikatlar, acil durum planlarının doğrulanmasını ve ekiplerin pratik beceri kazanmasını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Tatbikat sonrası yapılan değerlendirme raporu ile eksiklikler tespit edilmeli ve acil durum planları buna göre revize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Temel İSG Eğitimi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ve Hiyerarşi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kontrol hiyerarşisi, tehlikeyi kaynağında yok etmeyi esas alır; eliminasyon ve ikame (tehlikeli olanın az tehlikeli ile değiştirilmesi) ilk iki temel adımdır.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Mühendislik kontrolleri (makine muhafazaları, havalandırma sistemleri) ve idari düzenlemeler (çalışma sürelerinin kısıtlanması, rotasyon) fiziksel risklerin etkisini azaltmak için uygulanan kritik yöntemlerdir.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 diğer yöntemlerin riskleri tamamen ortadan kaldıramadığı durumlarda kullanılan son savunma hattıdır; doğru KKD seçimi ve eğitimi, kazaların önlenmesinde hayati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ve Kas-İskelet Sistemi Hastalıkları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işin çalışanın fiziksel ve zihinsel özelliklerine uyumunu hedefleyen bir bilim dalıdır; kas-iskelet sistemi hastalıkları (KSH), yanlış çalışma koşullarının vücutta yarattığı zorlanmalar sonucunda ortaya çıkan ağrı ve fonksiyonel kayıplardır.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ortamını çalışanın fiziksel özelliklerine uygun hale getirme sorumluluğu yükler; bu yasal zorunluluk, iş kazalarını ve meslek hastalıklarını önlemek için atılacak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rahatsızlıkları boyun, sırt, bel ve el bileği gibi bölgelerde kronik ağrılarla karakterizedir; bu durumlar erken müdahale edilmediğinde iş gücü kaybına ve uzun vadede kalıcı sakatlıklara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ergonomi eğitimi alması ve kendi çalışma alanlarındaki riskleri fark etmesi, KSH riskini azaltan en önemli idari önlemlerden biridir; eğitimler, doğru postür alışkanlıklarının kazanılmasını sağlayarak uzun vadeli sağlığı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Zorlayıcı Duruş ve Tekrarlı Hareketler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Zorlayıcı duruşlar, vücudun doğal olmayan açılarda uzun süre tutulması durumudur; bu tür duruşlar kaslarda statik yük oluşturarak kan dolaşımını yavaşlatır ve doku hasarına neden olan biyomekanik bir baskı yaratır.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Tekrarlı hareketler, aynı kas grubunun gün boyu sürekli kullanımı sonucu oluşur; bu durum özellikle montaj hatları ve veri girişi gibi işlerde tendinit veya karpal tünel sendromu gibi hastalıkların temel nedenidir.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 zorlayıcı duruşları önlemek için iş istasyonları ayarlanabilir ekipmanlarla donatılmalıdır; çalışanlar, uzun süre aynı pozisyonda kalmamaları için düzenli aralıklarla kısa mola vererek kaslarını esnetmelidir.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 tekrarlı işlerde görevli personelin iş rotasyonu ile dinlendirilmesi, kümülatif travma bozukluklarını azaltmak için kullanılan etkili bir idari kontrol yöntemidir; böylece yük farklı kas gruplarına dağıtılır.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İstasyonu Tasarımı ve Ergonomi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istasyonu tasarımı, çalışanın vücut ölçüleri (antropometrik veriler) dikkate alınarak yapılmalıdır; çalışma masası yüksekliği dirsek hizasında olmalı ve ayaklar yere tam basacak şekilde desteklenmelidir.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monitörün üst kenarı göz hizasında olmalı ve ekran mesafesi kol boyu kadar ayarlanmalıdır; bu düzenleme, boyun ve göz yorgunluğunu minimize etmek için kritik öneme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Aydınlatma ve ortam sıcaklığı, ergonomik konforu doğrudan etkiler; parlamayı önleyen ekran filtreleri ve ayarlanabilir çalışma koltukları, çalışanın uzun süreli konforunu ve verimliliğini korumasına yardımcı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istasyonu düzenlemesinde, sık kullanılan ekipmanlara erişim mesafesi çalışanın uzanma alanında olmalıdır; gereksiz eğilme veya uzanma hareketleri, bel ve omuz bölgesindeki kas gerginliğini artıran önemli risk faktörleridir.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Elleçleme ve Yönetmelik Kuralları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yükün elle taşınması sırasında oluşabilecek riskleri azaltmak için teknik ve organizasyonel tedbirlerin alınmasını zorunlu kılar; yükü kaldırma teknikleri, bel sağlığını korumak için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Manuel elleçleme sırasında yük, vücuda mümkün olduğunca yakın tutulmalı ve kaldırma işlemi bacak kasları kullanılarak yapılmalıdır; belden bükülerek yük kaldırmak, omurlar üzerine aşırı yük binmesine ve fıtık riskine neden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Ağır yüklerin taşınmasında mekanik araçlar kullanılmalı; eğer manuel taşıma kaçınılmazsa, yük ağırlığı ve taşıma mesafesi yönetmelikte belirtilen sınır değerlere göre optimize edilmelidir; bu süreçte çalışanlar eğitilmelidir.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zemininin düzgün ve kaymaz olması, manuel taşıma işlerinde dengeyi korumak için elzemdir; yükün ağırlık merkezi, dengeli bir taşıma için vücut merkezine yakın olacak şekilde ayarlanmalıdır.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fiziksel ve ergonomik risk etmenleri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kaldırma ve taşıma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patlama, yangın ve yangından korunma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kullanımı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tehlikeleri, riskleri ve önlemleri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kazalarının sebepleri ve korunma teknikleri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ve sağlık işaretleri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genel kuralları ve güvenlik kültürü (2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 Değerlendirme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ergonomik risklerin belirlenmesi için REBA ve RULA gibi metodolojiler kullanılır; bu araçlar, vücut pozisyonlarını puanlayarak risk seviyesini objektif olarak ölçer.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RULA (Rapid Upper Limb Assessment), özellikle üst ekstremiteye yönelik riskleri değerlendirirken; REBA (Rapid Entire Body Assessment), tüm vücut duruşlarını kapsayan daha geniş kapsamlı bir değerlendirme yöntemi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yapılan gözlemler sonucunda elde edilen veriler analiz edilerek öncelikli iyileştirme alanları belirlenir; bu analizler, ergonomik müdahalelerin verimliliğini kanıtlamak için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 değerlendirmesi sadece bir kez değil, iş akışında bir değişiklik yapıldığında veya yeni ekipman alındığında periyodik olarak tekrarlanmalıdır; sürekli iyileştirme yaklaşımı, meslek hastalıklarını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İyileştirme ve Kontrol Yaklaşımı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Ergonomik iyileştirmelerde kontrol hiyerarşisi uygulanmalıdır; ilk öncelik, tehlikenin kaynağında yok edilmesi veya mühendislik önlemleriyle (ayarlanabilir ekipmanlar) işin çalışana uyumlu hale getirilmesidir.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İdari kontroller, iş rotasyonu, mola sürelerinin düzenlenmesi ve çalışanların ergonomik eğitimlerle bilinçlendirilmesi süreçlerini kapsar; bu önlemler, fiziksel iyileştirmelerin etkisini artırmak için destekleyici olarak kullanılır.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 ergonomik risklerde ikincil bir öneme sahiptir; ancak destekleyici aparatlar (bel korseleri gibi) tıbbi gözetim altında ve sadece geçici çözümler olarak değerlendirilmelidir.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İyileştirme yaklaşımının başarısı, çalışanların katılımıyla ölçülür; çalışma ortamındaki ergonomik iyileştirmeler, sadece kazaları azaltmakla kalmaz, aynı zamanda çalışan motivasyonunu ve genel iş verimliliğini de olumlu yönde etkiler.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Temel Riskler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bel fıtığı, kas gerilmeleri ve eklem rahatsızlıkları gibi ciddi kas-iskelet sistemi hastalıklarına yol açabilen temel risk faktörlerini barındırmaktadır.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uyarınca; yükün ağırlığı, fiziksel yapısı, taşınma mesafesi ve zeminin durumu, kaza ve yaralanma risklerini doğrudan artıran kritik unsurlar olarak tanımlanmıştır.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vücut mekaniğine uygun olmayan duruşlar, uzun vadede kronik ağrılara ve iş gücü kaybına neden olarak hem çalışanı hem de işyeri verimliliğini olumsuz etkilemektedir.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risk değerlendirmesi yaparak tehlikeli taşıma işlerini tanımlamalı ve çalışanları bu riskler konusunda bilgilendirerek gerekli önleyici tedbirleri öncelikli olarak almalıdır.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Kaldırma ve Taşıma Teknikleri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yerden kaldırırken dizler bükülmeli, sırt dik tutulmalı ve ağırlık bacak kaslarına verilerek vücut dengesi korunmalıdır; belden bükülerek yapılan kaldırma işlemleri omurga üzerinde aşırı baskı oluşturur.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işveren, uygun çalışma yöntemleri geliştirmekle yükümlüdür; yük, vücuda mümkün olduğunca yakın tutulmalı ve ağırlık merkezi korunmalıdır.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Taşıma sırasında ani dönme hareketlerinden (twist) kaçınılmalı, yön değiştirilecekse ayaklar hareket ettirilerek tüm vücut ile dönülmelidir; ani dönmeler bel disklerine ciddi hasar verebilir.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Kaldırma işlemi sırasında nefes kontrolü sağlanmalı ve yükün sağlam bir şekilde kavrandığından emin olunduktan sonra kontrollü bir şekilde hareket başlatılmalıdır.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Değerlendirmesi ve Kontrolü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Taşıma işlemine başlamadan önce yükün ağırlığı, fiziksel yapısı ve denge merkezi mutlaka kontrol edilmelidir; dengesiz veya kaygan yükler, taşıma sırasında beklenmedik tepkilere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gereği, yükün elle taşınması kaçınılmazsa, ağırlık sınırları ve taşıma mesafesi önceden belirlenmeli ve gerekli kontroller titizlikle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Yükün üzerinde keskin kenarlar, çıkıntılar veya tehlikeli maddeler olup olmadığı incelenmeli, gerekli durumlarda koruyucu eldiven veya destek ekipmanları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Eğer yük, çalışanın tek başına güvenli bir şekilde taşıyamayacağı kadar ağır veya dengesiz ise, kesinlikle taşınmamalı ve yardım veya ekipman talep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Ekipman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 arabası, transpalet, konveyör veya yük asansörü gibi yardımcı ekipmanlar, fiziksel yükü azaltmak için zorunlu hallerde mutlaka kullanılmalıdır; bu ekipmanlar kaza riskini belirgin şekilde düşürür.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çalışma alanına uygun ekipmanları temin etmek, periyodik bakımlarını yaptırmak ve çalışanlara bu ekipmanların doğru kullanımı konusunda uygulamalı eğitim vermekle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Kullanılacak ekipmanlar, taşınacak yükün kapasitesine uygun olmalı ve kullanım kılavuzunda belirtilen sınırlara riayet edilmelidir; hasarlı veya bakımsız ekipmanlar asla kullanılmamalıdır.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kullanımı, sadece taşıma işlemini kolaylaştırmakla kalmaz, aynı zamanda çalışanın yorgunluğunu azaltarak gün sonundaki dikkat dağınıklığına bağlı kaza risklerini de minimize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Takım Halinde Taşıma Stratejileri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Çok ağır veya büyük boyutlu yükler, bireysel taşıma yerine iki veya daha fazla kişiyle koordineli bir şekilde taşınmalıdır; bu yöntem yükün dağılımını dengeler ve riski azaltır.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Taşımaya başlamadan önce ekip üyeleri arasında net bir iletişim sağlanmalı, hareket komutları (kaldır, yürü, bırak) önceden belirlenmeli ve yükün paylaşımı dengeli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Takım halinde taşıma sırasında herkesin hareket hızı ve boy uzunluğu dikkate alınmalı, yükün bir tarafa yığılması veya dengesinin bozulması gibi durumlar için sürekli iletişim sürdürülmelidir.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iş organizasyonu, ağır yüklerin takım çalışmasıyla taşınmasını destekleyecek şekilde planlanmalı ve çalışanlar bu konuda teşvik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Sağlığını Koruma ve İzleme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Uzun süreli taşıma işlerinde yeterli dinlenme araları verilmeli ve kas yorgunluğu önlenmelidir; yorgun kaslar, ani hareketlere karşı daha savunmasız hale gelir ve kaza riski artar.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Yönetmeliği'ne uygun düzenlemelerle, çalışanların uzun vadede meslek hastalığına yakalanması engellenmeli ve işyeri hekimi tarafından periyodik sağlık kontrolleri düzenli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Günlük çalışma sonunda yapılacak basit esneme egzersizleri, kasların gevşemesine yardımcı olur ve bir sonraki çalışma günü için vücudu hazırlar; doğru duruş alışkanlıkları sürekli korunmalıdır.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Bel sağlığındaki herhangi bir değişiklik veya kronik ağrı şikayeti vakit kaybetmeden işyeri sağlık birimine bildirilmelidir; erken teşhis, meslek hastalıklarının önlenmesinde hayati bir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Yanlış Duruş ve Bükülme Riskleri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sırasında belden bükülerek yük almak, omurga üzerine binen yükü 5 ila 10 katına çıkararak disk kaymalarına ve fıtıklara neden olur; bu tür hareketler Elle Taşıma İşleri Yönetmeliği gereği kaçınılmalıdır.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kaldırırken gövdeyi yanlara döndürmek, omurgadaki bağ dokularını ve kasları asimetrik gerilime sokarak ani zedelenme riskini artırır; yük her zaman vücuda yakın ve düz bir eksende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Bükülme hareketleri, özellikle ağır yüklerle birleştiğinde kas liflerinde mikro yırtıklara yol açarak kronik bel ağrısı sendromlarını tetikler; çalışma alanı, vücudun doğal postürünü koruyacak şekilde düzenlenmelidir.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 duruş için yük dizler bükülerek, sırt dik tutularak ve yük vücudun merkezine yakın konumlandırılarak kavranmalıdır; bu teknik, ağırlığı bacak kaslarına dağıtarak omurga üzerindeki baskıyı minimize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ve Kontrolsüz Hareketlerin Tehlikeleri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Yükün ani bir şekilde yerden kaldırılması veya hızla bir noktadan diğerine atılması, kasların hazırlıksız yakalanmasına ve lif kopmalarına yol açar; bu durum 6331 sayılı İş Sağlığı ve Güvenliği Kanunu kapsamında önlenebilir bir tehlikedir.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Kontrolsüz hareketler, yükün dengesinin bozulmasına ve çalışanın düşmesine veya yükü düşürerek ayak yaralanmalarına sebebiyet vermesine neden olur; her taşıma işlemi planlı ve kontrollü bir tempoda gerçekleştirilmelidir.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Ani hareketler, vücudun denge merkezini sarsarak eklemlerde ani yüklenmelere ve bağların aşırı gerilmesine yol açar; yükü kaldırmadan önce ağırlık merkezi test edilmeli ve kavrama noktaları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hız yerine güvenlik esas alınmalı; özellikle kaygan zeminler veya düzensiz yüzeylerde yapılan ani hareketlerin kaza riskini katladığı unutulmamalıdır; taşıma rotası önceden temizlenmeli ve engellerden arındırılmalıdır.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 (devam)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ve kurtarma (2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Yük Limitleri ve Kapasite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uyarınca çalışanların fiziksel kapasitelerini aşan yükleri taşımaları yasaktır; her çalışanın güvenli kaldırma kapasitesi, işyeri risk değerlendirmesi sonuçlarına göre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Yükün ağırlığı, hacmi ve şekli, taşıma yöntemini doğrudan etkiler; çok ağır veya büyük hacimli yükler için mekanik kaldırma araçları veya yardımcı taşıma ekipmanları (transpalet, konveyör)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Aşırı yüklenmeler, uzun vadede eklem bozulmalarına ve kas yorgunluğuna neden olur; yükün ağırlığı hakkında net bilgi yoksa tahmin yürütülmemeli, gerekirse ekip arkadaşından destek istenmelidir.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kapasitelerini aşan yükleri taşımayı reddetme hakkına sahiptir; bu durum işveren tarafından desteklenmeli ve güvenli taşıma yöntemleri konusunda periyodik eğitimler verilerek çalışan bilinci artırılmalıdır.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Zorlanma ve Kümülatif Etkiler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Sürekli aynı kas gruplarının kullanıldığı tekrarlı işler, kas-iskelet sistemi üzerinde kümülatif hasarlar oluşturur; ilgili İSG mevzuatı kapsamında bu tür işlerde uygun rotasyon ve dinlenme süreleri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Tekrarlı hareketler, tendon iltihaplanmaları (tendinit) ve sinir sıkışmaları (karpal tünel sendromu) gibi meslek hastalıklarına zemin hazırlar; bu hastalıklar genellikle uzun süreli maruziyet sonucu ortaya çıkar.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Dinlenme aralıkları, kasların toparlanması ve metabolik atıkların vücuttan uzaklaştırılması için kritiktir; kısa süreli ama sık aralar, uzun süreli aralardan daha verimli bir koruma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istasyonlarının ergonomik tasarımı, tekrarlı hareketlerin etkisini azaltmak için elzemdir; ekipman yüksekliklerinin ayarlanması ve çalışma yüzeylerinin operatör boyuna göre optimize edilmesi riski büyük oranda düşürür.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Kadın ve Genç Çalışanlar İçin Yük Limitleri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kadın ve genç çalışanların fizyolojik farklılıklarını gözeterek taşıma limitlerinde düzenlemeler yapılması gerektiğini belirtir; bu gruplar risk değerlendirmesinde öncelikli olarak ele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Kadın ve genç çalışanlar, kas kütleleri ve iskelet gelişimi açısından ağır fiziksel yüklere karşı daha duyarlıdır; işverenler bu çalışanlara uygun taşıma prosedürlerini uygulamakla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Yükün ağırlığı kadar, taşınma sıklığı ve mesafesi de bu gruplar için kritik önem taşır; daha sık ve kısa süreli taşıma işlemleri, toplam yorgunluğu azaltmak için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bu çalışanların görev tanımlarını fiziksel yeteneklerine göre optimize etmeli ve ağır yük taşıma gerektiren işlerde teknik destek veya yardımcı personel görevlendirmelidir; bu, yasal bir sorumluluktur.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 Karşılaşılan Hatalı Davranışlar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vücuttan uzakta tutarak taşımak, kaldıraç etkisiyle bel omurlarına binen yükü katlayarak artırır; yük her zaman gövdeye olabildiğince yakın ve merkezde taşınmalıdır.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Ayakkabı seçimi, taşıma güvenliğini doğrudan etkiler; kaygan tabanlı veya desteksiz ayakkabılarla yük taşımak, denge kaybına ve düşmelere davetiye çıkarır; uygun İSG ayakkabısı kullanımı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kaldırırken tek elle dengesiz şekilde kavramak, vücudun bir tarafına aşırı yük binmesine neden olur; yük iki elle, simetrik bir şekilde kavranarak vücut ağırlık merkezine hizalanmalıdır.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Görüş açısını kapatacak şekilde üst üste yük taşımak, önündeki engelleri görmeyi zorlaştırarak çarpma ve düşme riskini doğurur; görüşü engelleyen yükler için mutlaka yardım alınmalı veya mekanik taşıma kullanılmalıdır.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Oluşumu ve Yanma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yanıcı madde, ısı ve oksijenin uygun oranlarda birleşmesiyle oluşan kimyasal bir tepkimedir ve bu üç unsurdan birinin eksikliği yangını tamamen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yanma sürecini kesmek için temel yöntemler soğutma, boğma veya yakıtı ortamdan uzaklaştırma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Yangınların sınıflandırılması, yanıcı maddenin türüne göre yapılır ve doğru söndürme ajanı seçimi tamamen bu sınıflamaya dayalı olarak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ve Söndürme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 katı maddeleri, B sınıfı sıvıları, C sınıfı gazları, D sınıfı metalleri ve F sınıfı ise pişirme yağlarını kapsayan temel yangın gruplarıdır.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her yangın sınıfı için belirlenmiş spesifik söndürme maddeleri kullanılmalı; yanlış ajan kullanımı yangının büyümesine veya sıçramasına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metal yangınları için özel tozlar, pişirme yağları için ise sadece F sınıfı söndürücü kimyasallar kullanılmalı; bu ayrım müdahale başarısı ve güvenliği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Söndürücü Ajanlar ve Doğru Seçim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Sulu söndürücüler A sınıfı yangınlarda etkinken, karbondioksit (CO2) özellikle elektrik panoları ve hassas cihazların bulunduğu alanlarda kalıntı bırakmadığı için tercih 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Kuru kimyevi tozlar (KKT) genel amaçlı kullanım sunar ancak temizlik zorluğu yaratabilir; Binaların Yangından Korunması Hakkında Yönetmelik uyarınca işyerindeki risk türüne göre uygun söndürücü bulundurulmalıdır.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Söndürücülerin yerleşimi her zaman kolay erişilebilir olmalı, periyodik bakımları yetkili servislerce yaptırılmalı ve basınç göstergeleri düzenli olarak kontrol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Taşınabilir Söndürücü Kullanımı: PASS Tekniği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PASS tekniği; pimi çek, ateşe yönelt, mandalı sık ve süpürerek uygula adımlarını içeren, yangın söndürücü kullanımında standart kabul edilen sistematik bir yöntemdir.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Müdahale sırasında rüzgarı arkaya alarak yaklaşmak, alevin üstüne değil yanıcı maddenin bulunduğu tabana püskürtmek söndürme verimliliğini önemli ölçüde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Söndürme işlemi tamamen bitene kadar tetik bırakılmamalı ve yangının tekrar alevlenme riskine karşı bir süre gözlem yapılmalıdır.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Yangına İlk Müdahale ve Güvenlik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Yangına müdahale, yalnızca yangın başlangıç aşamasındaysa ve kaçış yolu tamamen güvenliyse gerçekleştirilmeli; profesyonel itfaiye gelene kadar sadece kontrol altına alma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yangınla mücadele eğitimi almış personelin müdahale etmesi esas olup, can güvenliğini tehlikeye atacak boyuttaki yangınlarda derhal tahliye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duman solumamak için alçak seviyede kalınmalı ve mümkünse yangın alanının kapıları kapatılarak oksijen girişi kesilmelidir.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Süreçleri ve Acil Durum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alarmı duyulduğunda, asansörler kesinlikle kullanılmamalı ve belirlenen acil çıkış rotaları takip edilerek güvenli toplanma alanına ulaşılmalıdır.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her çalışan kendi tahliye sorumluluklarını bilmeli ve işyeri tatbikatlarına düzenli katılım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panik yapmadan, engelli veya yardıma ihtiyacı olan çalışma arkadaşlarına destek olunarak binanın terk edilmesi en üst düzeyde güvenlik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Sınıflandırma: GHS ve CLP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gereği fiziksel, sağlık ve çevresel tehlikelerine göre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GHS (Küresel Uyumlaştırılmış Sistem) kriterleri, kimyasalların dünya genelinde aynı standartlarda tanımlanmasını sağlayarak çalışanların tehlikeyi doğru algılamasına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CLP yönetmeliği, tehlikeli maddelerin piyasaya arz edilmeden önce sınıflandırılmasını ve etiketlenmesini zorunlu kılarak işyerindeki kaza risklerini azaltmayı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işletmesinde kullanılan her türlü kimyasalın sınıflandırma kodlarını bilmek ve çalışanları bu sınıflara göre bilgilendirmekle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Parlama ve Patlama Kavramı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Parlama; yanıcı gaz veya buharın hava ile uygun oranda karışıp bir ateşleme kaynağı ile yanmasıdır. Patlama ise bu yanmanın çok hızlı gerçekleşerek basınç dalgası oluşturmasıdır.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patlayıcı ortamların oluşmasının önlenmesi temel güvenlik prensibidir.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Yanma üçgeni; yakıt, oksijen ve ateşleme kaynağının bir araya gelmesiyle oluşur. Bu üç unsurdan birinin ortamdan uzaklaştırılması patlamayı kesin olarak engeller.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parlama ve patlama risklerine karşı teknik önlemlerin alınması, çalışanların güvenliği ve tesisin bütünlüğü için hayati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ve Üst Patlama Sınırları (LEL/UEL)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sınırı (LEL), karışımın patlaması için gereken minimum yakıt konsantrasyonudur. Bu değerin altında karışım çok zayıftır ve yanma gerçekleşmez.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patlama sınırı (UEL) ise karışımın patlaması için gereken maksimum yakıt konsantrasyonudur. Bu değerin üstünde ise oksijen yetersizliği nedeniyle patlama meydana gelmez.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çalışma ortamındaki gaz yoğunlukları sürekli izlenerek bu sınırların güvenli aralıkta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gaz ölçümleri, patlama sınırlarının altındaki güvenli çalışma alanlarını belirlemek için kalibre edilmiş cihazlarla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 ve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 yanıcı maddelerin hava ile karışımından oluşan ve ateşleme sonrası yanmanın tüm karışıma yayıldığı ortamdır. Bu ortamlar gaz, buhar veya toz kaynaklı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Yönetmelik'e göre ortamlar; gazlar için Bölge 0, 1, 2; tozlar için ise Bölge 20, 21, 22 olarak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0, patlayıcı ortamın sürekli veya uzun süre bulunduğu alanları temsil ederken, Bölge 2, normal çalışma koşullarında oluşması beklenmeyen nadir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sınıflandırması, kullanılacak ekipmanların türünü ve alınacak güvenlik önlemlerini doğrudan belirlediği için teknik olarak çok hassas bir şekilde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Ex-Proof Ekipman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Ex-proof ekipman, patlayıcı ortamlarda çalışırken çevresindeki yanıcı havayı ateşlemeyecek şekilde tasarlanmış özel cihazlardır. Bu cihazlar, olası bir iç patlamayı dışarı sızdırmazlar.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patlayıcı ortam bölgelerine uygun sertifikalı ekipmanların kullanımı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üzerindeki Ex işaretleri, hangi tip ortamlarda güvenle kullanılabileceğini gösterir; bu işaretlere uymayan cihazların kullanımı patlamaya davetiye çıkarır.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Ex-proof cihazların periyodik bakımları, cihazın sızdırmazlık özelliğini koruması adına yetkili kişilerce yapılmalı ve kayıt altına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Ateşleme Kaynakları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Statik elektrik, iki yalıtkan yüzeyin sürtünmesiyle oluşur ve anlık boşalım sırasında kıvılcım çıkararak patlayıcı ortamı ateşleyebilir. Bu durum endüstriyel tesislerde ciddi risk oluşturur.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Kuvvetli Akım Tesisleri Yönetmeliği doğrultusunda, tüm metalik aksamların topraklanması ve potansiyel dengelemesi statik elektriğin birikmesini önlemek için gereklidir.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İletken olmayan zeminler, uygun ayakkabı seçimi ve nemlendirme yöntemleri, statik elektrik yükünün güvenli bir şekilde toprağa aktarılmasına yardımcı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Ateşleme kaynakları sadece kıvılcımlar değil, sıcak yüzeyler, mekanik darbeler ve açık alevler de olabilir; tüm bu kaynaklar kontrol altında tutulmalıdır.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Korunma Dokümanı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Patlamadan korunma dokümanı, işverenin patlama risklerini değerlendirdiği, bölgeleri sınıflandırdığı ve gerekli önlemleri belirttiği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Yönetmelik'e göre, bu doküman işin başlamasından önce hazırlanmalı ve işyerinde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 patlama riskinin belirlenmesi, bölgelerin sınıflandırılması, ekipman seçimi ve acil durum planlarını içeren kapsamlı bir teknik rapordur.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dokümanın uygulanmasından ve tüm çalışanların patlamadan korunma konusunda eğitilmesinden doğrudan sorumludur; denetimlerde bu doküman temel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Tanımı ve Kapsamı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ekipmanı, işin yapılması sırasında kullanılan her türlü makine, alet, tesis ve tesisat olarak tanımlanır; bu tanım el aletlerinden karmaşık endüstriyel üretim hatlarına kadar geniş bir yelpazeyi kapsar.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işveren bu ekipmanların işyerindeki özel çalışma şartlarını ve sağlık risklerini dikkate alarak güvenli olmasını sağlamakla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seçimi yapılırken işin doğası, çalışma ortamındaki riskler ve ekipmanın teknik özellikleri bir bütün olarak değerlendirilmeli, ekipmanlar sadece kullanım amacı doğrultusunda çalıştırılmalıdır.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işletmeye alınmadan önce uygunluk değerlendirmesi yapılmalı, işyerinin fiziksel koşulları ile ekipmanın gereksinimleri arasında uyum sağlanarak güvenli bir çalışma ortamı oluşturulmalıdır.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Tertibatları ve Koruyucuların Önemi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Sabit koruyucular ve hareketli parçalara erişimi engelleyen bariyerler, makinenin tehlikeli bölgeleri ile operatör arasında fiziksel bir engel oluşturarak kaza riskini doğrudan azaltır.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durdurma butonları, ekipmanın beklenmedik şekilde arızalanması veya kaza anında enerjiyi anında keserek tehlikeyi minimize eder; bu butonlar kolay erişilebilir ve görünür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Kilitlemeli güvenlik tertibatları, koruyucu kapak açıldığında makineyi durdurarak operatörün hareketli aksama temasını engeller; bu sistemlerin devre dışı bırakılması kesinlikle yasaktır.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donanımlarının düzenli periyodik kontrolleri yapılmalı, koruyucuların yerinde olup olmadığı ve fonksiyonel durumları her vardiya öncesinde operatör tarafından kontrol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Kilitleme ve Etiketleme Sistemleri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Kilitleme ve Etiketleme (LOTO), bakım ve onarım çalışmaları sırasında ekipmanın enerji kaynaklarının izole edilmesini ve kazara tekrar çalıştırılmasını önleyen kritik bir güvenlik prosedürüdür.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enerji kesilmesi gereken durumlarda kilit ve etiket uygulaması yapılmadan ekipmana müdahale edilmemelidir.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çalışanın kendi kişisel kilidi ve etiketi olmalı, enerji kaynağı kilitlendikten sonra ekipmanın çalışmadığı test edilerek doğrulama işlemi gerçekleştirilmelidir.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Sistem, bakım süreci bitene kadar kilitli kalmalı ve sadece işlemi yapan yetkili kişi tarafından kilit açılmalıdır; böylece ekipmanın kontrolsüz çalışması engellenmiş olur.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Kullanım Talimatları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iş ekipmanı, üreticisi tarafından hazırlanan teknik kılavuza uygun şekilde kullanılmalı; ekipmanın kapasite sınırları ve kullanım yöntemleri asla aşılmamalıdır.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ekipmanın güvenli kullanımı için yazılı talimatlar oluşturmalı ve bu talimatları çalışanların kolayca ulaşabileceği yerlerde bulundurarak işin güvenli yürütülmesini sağlamalıdır.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çalışma basıncı, hızı, sıcaklığı ve yük kapasitesi gibi parametreler operatör tarafından düzenli olarak izlenmeli, sapma durumunda derhal durdurma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Kullanım talimatlarında belirtilen periyodik bakım ve kontrol sürelerine titizlikle uyulmalı, bakım kayıtları tutularak olası arızaların önüne geçilmelidir.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Formu (GBF/SDS)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her kimyasal için tedarikçiden 16 bölümlük güncel GBF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 kimyasalın bileşimi, yangınla mücadele yöntemleri, dökülme durumunda yapılacaklar ve ilk yardım prosedürleri gibi kritik hayati bilgiler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GBF dokümanları, çalışanların kolayca erişebileceği bir noktada (dijital veya basılı) bulundurulmalı ve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 çalışan her personel, ilgili maddenin GBF içeriğini okumalı ve acil durum adımlarını önceden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ve Eğitim Zorunluluğu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iş ekipmanlarını sadece gerekli eğitimleri almış ve yetkilendirilmiş personel kullanabilir.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Operatörler, kullandıkları ekipmanın teknik detaylarına, tehlikelerine ve acil durum prosedürlerine hâkim olmalı, yetkisiz kişilerin ekipmana erişimi engellenmelidir.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 teorik ve pratik olarak verilmeli; ekipmanda değişiklik yapıldığında veya yeni bir teknolojiye geçildiğinde çalışanlara tekrarlayıcı eğitimler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yetkilendirilmiş personelin yaptığı işin güvenli olup olmadığını periyodik olarak denetlemeli ve çalışanların güvenli çalışma kültürüne katılımını desteklemelidir.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Güvensiz Kullanım ve Riskli Davranışlar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tertibatlarının devre dışı bırakılması, ekipmanların kapasitesi üzerinde yüklenmesi ve koruyucusuz çalışma, en sık karşılaşılan ve ölümcül kazalara yol açan güvensiz davranışlardır.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 onarım sırasında enerji izolasyonunun yapılmaması, temizlik esnasında makinenin çalışır durumda bırakılması ciddi yaralanmalara neden olmaktadır.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üzerinde yetkisiz modifikasyonlar yapmak, makinenin orijinal tasarımını bozarak güvenlik risklerini artırır ve üretici garantisini geçersiz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yorgunluk, dikkat dağınıklığı veya acele etme gibi insani faktörlerle ekipmanı hatalı kullanması, iş kazalarının önlenebilir olduğunu gösteren en somut örnektir.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Zorunluluğu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işyerindeki tüm ekipmanların güvenli kullanımı için periyodik kontrol yapılması yasal bir zorunluluktur. Bu kontroller, ekipmanın tasarımına ve kullanım amacına uygunluğunu teyit ederek olası kazaların önüne geçmeyi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ekipmanların güvenliğinin kurulma ve montaj şartlarına bağlı olduğu durumlarda, ekipmanın ilk kurulumundan sonra ve her yer değişikliğinde periyodik kontrollerini yaptırmakla yükümlüdür. Bu süreç, iş güvenliği kültürünün temel taşlarından biri olarak kabul 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Kontrollerin aksatılması veya yapılmaması, iş kazası durumunda işverenin hukuki ve cezai sorumluluğunu artırmaktadır. İşyeri ortamındaki tüm makinelerin periyodik bakım listesi, iş güvenliği uzmanı ve işveren tarafından düzenli olarak izlenmelidir.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Periyotları: Basınçlı Kaplar ve Kaldırma Araçları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basınçlı kaplar ve kaldırma araçları için periyodik kontrol süreleri standart olarak belirlenmiştir. Basınçlı kaplar için genel kontrol periyodu 12 ay olarak uygulanırken, kaldırma ekipmanları için de benzer şekilde yıllık kontroller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Özel durumlar veya üretici verileri, bu sürelerin daha kısa tutulmasını gerektirebilir; üretici tarafından belirlenen bir periyot varsa bu süreye mutlaka uyulmalıdır. Kontrol periyotları, ekipmanın kullanım yoğunluğu ve çalışma ortamındaki toz, nem, sıcaklık gibi çevresel faktörlere göre de revize edilebilir.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Söz konusu ekipmanların periyodik kontrolleri yapılmadan kullanılması, yönetmelikçe yasaklanmıştır. Her kontrol sonrası ekipman üzerine güncel kontrol tarihini gösteren bir etiket yapıştırılması, denetimlerde kolaylık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Kişi ve Kuruluşlar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Periyodik kontroller, sadece İş Ekipmanlarının Kullanımında Sağlık ve Güvenlik Şartları Yönetmeliği'nde tanımlanan yetkili kişilerce yapılabilir. Bu kişiler, ilgili branşlarda mühendislik eğitimi almış ve bakanlık tarafından yetkilendirilmiş teknik personellerdir.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Kontrolü yapacak olan kişinin yetkili olup olmadığı, bakanlığın ilgili veri tabanından (EKİPNET gibi) kontrol edilmelidir. Yetkisiz kişilerce yapılan kontroller yasal olarak geçersiz sayılır ve iş kazası durumunda işvereni kusurlu duruma düşürür.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Yetkili kuruluşlar, kontrolleri yaparken ekipmanın teknik özelliklerini ve güvenlik standartlarını esas alır. Kontrol sırasında tespit edilen uygunsuzluklar, rapor halinde işverene sunulmalı ve eksikliklerin giderilmesi için bir süre tanınmalıdır.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Güvenliği: LOTO (Kilitleme-Etiketleme)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 onarım çalışmaları sırasında enerji kaynaklarının (elektrik, basınçlı hava, hidrolik) tamamen kesilmesi ve kazara devreye girmesinin önlenmesi hayati önem taşır. Bu amaçla kullanılan LOTO (Lockout-Tagout) sistemi, bakım esnasında çalışanın güvenliğini garanti altına alan temel bir prosedürdür.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LOTO sistemi, enerji kesme noktalarının kilitlenmesi ve üzerine uyarı etiketi asılmasını içerir. Bakımı yapan kişi, kendi şahsi kilidini enerji kaynağına takmalı ve anahtarını daima yanında bulundurmalıdır; böylece diğer çalışanların yanlışlıkla sistemi çalıştırması engellenir.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güvenliği, sadece mekanik değil, elektriksel ve kimyasal riskleri de kapsar. Prosedür uygulanmadan başlanan hiçbir bakım çalışması güvenli kabul edilemez; iş kazalarının önemli bir kısmı, enerji kesilmeden yapılan müdahaleler sonucu meydana gelmektedir.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Etiketleme Süreçleri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Yapılan tüm periyodik kontroller ve bakımlar, yasal olarak izlenebilir bir kayıt sisteminde tutulmalıdır. Bu kayıtlar, iş kazası veya denetim durumlarında işverenin yasal kanıtı olarak kabul edilir ve yönetmelik gereği saklanması gerekir.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Etiketleme ise, ekipmanın durumunu anlık olarak gösteren görsel bir araçtır; kontrolü yapılmış ve güvenli olduğu onaylanmış ekipmanlara yeşil etiket, arızalı veya kullanıma uygun olmayanlara ise kırmızı etiket takılmalıdır. Etiketler, ekipmanın üzerinde kolayca görülebilecek bir noktaya yerleştirilmelidir.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Kayıt sisteminde; kontrol tarihi, kontrolü yapan kişi, ekipmanın durumu ve giderilmesi gereken eksiklikler detaylıca belirtilmelidir. Düzenli tutulan kayıtlar, ekipmanın ömrünün takibi için de değerli veriler sunar.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Bildirim Prosedürü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ekipmanlarında meydana gelen her türlü sıra dışı ses, koku, ısınma veya performans düşüklüğü, çalışan tarafından derhal bir üst amire veya bakım birimine bildirilmelidir. Arıza bildirimi, kazaların önceden sezilmesini sağlayan en etkili erken uyarı sistemidir.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süreci, yazılı veya işyerinin belirlediği dijital sistemler üzerinden kayıt altına alınmalı ve arızalı ekipman, onarım tamamlanana kadar LOTO sistemi ile kullanıma kapatılmalıdır. Çalışanların arızalı ekipmanı 'bir şey olmaz' diyerek kullanmaya devam etmesi, ciddi iş kazalarına davetiye çıkarmaktadır.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çalışanların arıza bildiriminde bulunmasını teşvik etmeli ve bildirim yapan çalışanı süreçten dışlamamalıdır. Hızlı müdahale, hem maliyetleri düşürür hem de güvenli bir çalışma ortamının sürekliliğini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Araçlarla Çalışma Tanımı ve Kapsamı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 ekran, klavye, yazılım ve çalışma ortamı gibi unsurların bir araya gelerek kullanıldığı faaliyetleri ifade eder ve Ekranlı Araçlarla Çalışmalarda Sağlık ve Güvenlik Önlemleri Hakkında Yönetmelik kapsamında düzenlenmiştir.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ekranlı araçlarla çalışanların maruz kalabileceği kas-iskelet sistemi rahatsızlıklarını ve göz yorgunluğunu önlemek amacıyla çalışma ortamını ergonomik standartlara uygun hale getirmekle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düzenleme, sadece bilgisayar başında uzun süre çalışanları değil, ekranı iş aracı olarak kullanan tüm personeli kapsamakta olup işverenin risk değerlendirmesi yapmasını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 kullanımında yasal sorumluluklar, işçinin sağlık gözetiminin yapılması ve çalışma ortamının uygun fiziksel koşullarla desteklenmesini gerektirir; aksi durumda meslek hastalıkları ve iş kazası riskleri artmaktadır.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Monitör, Klavye ve Koltuk Düzeni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Monitörün üst kenarı göz hizasında olmalı ve ekran, yansımaları önleyecek şekilde hafifçe geriye eğilmelidir; ekran mesafesi ise kullanıcının kol boyuna uygun, yaklaşık 50-70 santimetre arasında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Klavye ve fare kullanımında bileklerin düz tutulması hedeflenmeli, klavye önünde ellerin dinlenmesi için yeterli alan bırakılmalıdır; bu düzenleme karpal tünel sendromu gibi bilek rahatsızlıklarını önlemek için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Kullanılan koltuğun yüksekliği, ayakların yere tam basmasını sağlayacak şekilde ayarlanmalı ve sırt desteği bel boşluğunu destekleyecek şekilde omurga formuna uygun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çerçevesinde, kullanılan tüm ekipmanların ayarlanabilir olması, farklı fiziksel özelliklere sahip çalışanlar için güvenli çalışma imkanı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Tehlike Piktogramları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ambalajlar üzerinde yer alan piktogramlar, maddenin yanıcı, toksik, aşındırıcı veya çevreye zararlı olduğunu gösteren evrensel görsel işaretlerdir.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gereği, etiketler silinmez olmalı ve ürün bilgilerini net şekilde taşımalıdır.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Etiketi hasar görmüş veya okunmayan kimyasal kapları asla kullanılmamalı, durum derhal amire bildirilerek ürünün doğru şekilde yeniden etiketlenmesi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Piktogramlar, çalışana o anki tehlikeye karşı hangi önlemi alması gerektiği konusunda görsel bir uyarı sistemi sunar.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Pozisyonu ve Masa Yüksekliği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sırasında nötr duruş pozisyonu korunmalı; dirsekler yaklaşık 90 derecelik açıyla tutulmalı ve omuzlar serbest bırakılarak kasılmalardan kaçınılmalıdır.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Masa yüksekliği, kullanıcının dirsek hizasında olmalı veya ayarlanabilir masalar tercih edilerek çalışma yüzeyi kişinin boyuna göre sabitlenmelidir; ayaklar yere tam basmıyorsa mutlaka ayak desteği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Uzun süreli aynı pozisyonda kalmak kan dolaşımını yavaşlatır ve kas sertleşmesine neden olur; bu nedenle gün içerisinde oturma pozisyonunda küçük değişiklikler yapmak önerilmektedir.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Ergonomik bir çalışma düzeni, 6331 sayılı İş Sağlığı ve Güvenliği Kanunu'nun genel koruma prensipleri ile örtüşür ve çalışanların uzun vadeli fiziksel sağlığını güvence altına alır.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Yansıma Kontrolü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 aydınlatma, ekran üzerinde yansıma ve parlama yapmayacak şekilde düzenlenmeli; pencerelerden gelen doğal ışık, ekranla dik açı oluşturacak şekilde konumlandırılmalıdır.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 parlaklığı ve kontrastı, ortam ışığına uygun olarak ayarlanmalı; aşırı parlak veya çok karanlık ekranlar, göz yorgunluğunu ve uzun vadede görme bozukluklarını tetikleyebilir.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Işık kaynakları, doğrudan gözü kamaştırmamalı ve ekran üzerinde parlak noktalar oluşturmamalıdır; gerekirse ekran koruyucu filtreler veya yansımayı engelleyen mat ekran kaplamaları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işveren ortamın aydınlatma düzeyinin işin niteliğine uygun olmasını ve göz yorgunluğunu minimize edecek şekilde planlanmasını sağlamalıdır.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Organizasyonu ve Molalar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araçlarda çalışan personelin günlük çalışma planı, sürekli ekran başında kalmayı engelleyecek şekilde, farklı görevlerle çeşitlendirilerek düzenlenmelidir.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bir saatlik ekranlı çalışma süresinden sonra, gözleri ve bedeni dinlendirecek şekilde kısa molalar verilmeli veya başka bir işe geçiş yapılmalıdır; bu uygulama verimliliği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çalışanların ekranlı araçlarla çalışırken ihtiyaç duydukları molaları veya çalışma düzenini, 6331 sayılı İş Sağlığı ve Güvenliği Kanunu'ndaki işin planlanması prensibine göre yönetmelidir.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Molalar, sadece fiziksel dinlenme değil, aynı zamanda zihinsel tazelenme sağlar; bu sayede dikkat dağınıklığı ve hata yapma riski azalır, iş güvenliği düzeyi yükselir.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ve Sağlık Destekleri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sırasında boyun, omuz ve sırt kaslarını gevşetmek için basit esneme egzersizleri yapılmalı; göz yorgunluğunu azaltmak için 20-20-20 kuralı uygulanarak 20 dakikada bir 20 saniye boyunca 20 feet (6 metre) uzağa bakılmalıdır.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egzersiz, ekranlı araçla çalışmanın getirdiği kas sertleşmesini önleyebilir; ancak bu egzersizler profesyonel bir sağlık tavsiyesi yerine geçmez, sadece destekleyici önlemlerdir.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periyodik sağlık gözetimleri, ekranlı araçlardan kaynaklanabilecek görme kusurları veya kas-iskelet sistemi sorunlarını erken aşamada tespit etmek amacıyla düzenli olarak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uyarınca, işveren çalışanların sağlık durumlarını takip etmeli ve ergonomik risklerin azaltılması için gerekli eğitimleri periyodik olarak sunmalıdır.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Kaynaklı Göz Yorgunluğu ve Nedenleri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araçlarda uzun süreli çalışma, gözlerin sürekli aynı mesafeye odaklanmasına neden olur; bu durum göz kırpma refleksini azaltarak göz yüzeyinde kuruluğa ve yorgunluğa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ekran parlaklığı ve kontrast ayarları gözü yormayacak şekilde, ortam ışığına uygun olarak düzenlenmelidir.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Ekranın konumu, başın ve boynun doğal duruşunu bozmayacak, göz seviyesinin hafif altında kalacak şekilde ayarlanarak göz kapağının üzerindeki baskı azaltılmalıdır.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Sağlığı İçin 20-20-20 Kuralı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araçlarda çalışanlar için geliştirilen 20-20-20 kuralı, her 20 dakikada bir, 20 feet (yaklaşık 6 metre) uzağa, 20 saniye boyunca bakılmasını öngören basit bir göz dinlendirme yöntemidir.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kural, sürekli yakın odaklanma yapan göz kaslarının gevşemesini sağlar; böylece gözdeki uyum yorgunluğu (akomodasyon spazmı) önlenerek görme kalitesi korunur.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sırasında bu kuralı uygulamak, ekran karşısında geçen sürede gözlerin odaklanma kapasitesini korumasına yardımcı olur ve uzun vadeli görme sorunlarını minimize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Araçlarda Mola Periyotları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çalışanların günlük çalışma süresi içerisinde düzenli molalar verilmelidir; bu molalar göz sağlığını korumak için yasal bir gerekliliktir.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uyarınca, çalışma süresi içerisinde gözlerin dinlendirilmesi amacıyla kısa süreli ara dinlenmeleri veya farklı görevlere geçişler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Molalar esnasında ekrandan tamamen uzaklaşılmalı, gözler kapatılarak veya uzağa bakılarak dinlendirilmelidir; bu süreç göz kaslarının toparlanmasına fırsat tanır.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Muayenesi Hakkı ve Yasal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ekranlı araçlarla çalışmaya başlamadan önce ve düzenli aralıklarla göz muayenesinden geçirilmelidir; bu muayeneler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çalışanların gözlerinde şikayet oluşması durumunda özel muayeneler derhal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çalışanın ekranlı araçlarla çalışmaya uygun olup olmadığını belirlemek ve gerekli görülen düzeltici önlemleri almak için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Gözlük ve Görme Düzeltici Araçlar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 sonucu oluşan görme bozukluklarında işveren, muayene raporuna dayalı olarak uygun görme düzeltici araçları (gözlük vb.) sağlamakla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Yapılan muayeneler sonucunda özel bir gözlük ihtiyacı belirlenirse, bu araçların temini çalışan sağlığı için işveren tarafından organize edilmeli ve finanse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Kullanılan gözlüklerin ekran yansımalarını önleyici (anti-refle) kaplamalı olması, ekranlı araçlarda çalışma konforunu ve görsel netliği önemli ölçüde artıracaktır.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Yorgunluğu Belirtileri ve Önlemler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Gözlerde yanma, batma, kızarıklık, bulanık görme ve şiddetli baş ağrısı, ekranlı araçlarla çalışmanın en yaygın belirtileridir; bu belirtiler ciddiye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Önlem olarak ekran mesafesi doğru ayarlanmalı, ortam aydınlatması yansımaları önleyecek şekilde düzenlenmeli ve düzenli göz kontrolleri aksatılmamalıdır.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belirtilerin süreklilik arz etmesi durumunda, ilgili İSG uzmanına veya işyeri hekimine başvurarak çalışma koşullarının yeniden değerlendirilmesini talep etmek en sağlıklı yoldur.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Sınır Değerleri ve Ortam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çalışanların soluduğu havadaki kimyasal konsantrasyonu için yasal sınır değerler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sınır değerlerin aşılmadığını doğrulamak amacıyla periyodik olarak ortam ölçümleri yaptırmalı ve sonuçları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aşıldığı durumlarda derhal teknik önlemler (havalandırma, izolasyon) alınmalı, gerekirse çalışma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takibi, işyeri hekimi tarafından sağlık gözetimi kapsamında düzenli şekilde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Vücut Üzerindeki Fizyolojik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 vücuttan geçerken dokularda ısı etkisi yaratır ve sinir sistemini doğrudan etkileyerek ciddi sağlık sorunlarına yol açar; özellikle kalp ritmi üzerinde bozucu etkiler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Akımın vücuttan geçtiği yol, kalbin veya beynin üzerinden geçiyorsa ölüm riski son derece yüksektir; bu durum elektriksel fibrilasyon olarak adlandırılan kalp kasılma bozukluklarına sebep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akımının şiddeti ve süresi, vücutta oluşan hasarın boyutunu belirleyen iki kritik faktördür; düşük akım değerleri bile uzun süre maruz kalındığında ciddi doku hasarlarına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elektrik direnci, cildin nemliliğine ve temas noktalarına göre değişiklik gösterir; Elektrik Kuvvetli Akım Tesisleri Yönetmeliği uyarınca, bu direnç farkları dikkate alınarak koruyucu önlemler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Temas Türleri: Doğrudan ve Dolaylı Temas Riskleri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Doğrudan temas, normal şartlarda gerilim altında olan iletken kısımlara dokunulmasıdır; bu risk, yalıtımın kusursuzluğu ve koruyucu engeller ile minimize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Dolaylı temas ise, normalde gerilim altında olmayan ancak yalıtım hatası sonucu gerilim altına giren metal gövdelere dokunulmasıdır; bu durum en tehlikeli kaza türlerinden biridir.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tüm elektrikli cihazların metal gövdeleri mutlaka topraklanmalıdır.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Topraklama, kaçak akımın güvenli bir yoldan toprağa iletilmesini sağlar; böylece olası bir dolaylı temas durumunda çalışanların üzerinden akım geçmesi engellenerek hayati tehlike önlenmiş olur.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ve Yasal Gereklilikler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rölesi, devredeki akımın giriş ve çıkış değerlerini sürekli izleyerek aradaki farkın belirli bir sınırı aşması durumunda elektriği kesen hayati bir güvenlik cihazıdır.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İç Tesisleri Yönetmeliği uyarınca, belirli hassasiyetteki (genellikle 30 mA) kaçak akım rölelerinin kullanımı zorunludur; bu röleler, insan hayatını korumak için milisaniyeler içinde tepki verir.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rölelerinin düzenli olarak test edilmesi, cihazın işlevselliğini korumak adına kritik öneme sahiptir; test edilmeyen bir röle, ihtiyaç anında çalışmayabilir.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İşverenler, elektrik tesisatının periyodik kontrollerini yetkili mühendislere yaptırmakla yükümlüdür; bu kontrollerde kaçak akım rölelerinin açma değerleri ve süreleri kayıt altına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Ark ve Kısa Devre Tehlikeleri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Kısa devre, elektriksel iletkenlerin birbirine doğrudan temas etmesiyle oluşan kontrolsüz yüksek akım akışıdır; bu durum ekipmanların erimesine ve yangın çıkmasına neden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Elektriksel ark, iki iletken arasında hava boşluğundan atlayan yüksek enerjili plazma akımıdır; arkın sıcaklığı binlerce dereceye ulaşabilir ve ciddi yanıklara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Ark patlamaları sırasında oluşan basınç dalgası ve yüksek ışık yoğunluğu, çalışanlarda işitme kaybına ve göz yaralanmalarına neden olabilir; bu nedenle ark koruyucu ekipman kullanımı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elektrikli cihazların bakımı ve ark riskine karşı koruma, işverenin gözetim yükümlülüğü altındaki temel süreçlerden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ve İletken Ortamlarda Elektrik Riski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Nemli ortamlar, insan vücudunun elektriksel direncini önemli ölçüde düşürerek, kuru ortamlarda çarpılmaya neden olmayan düşük gerilimlerin bile tehlikeli hale gelmesine sebebiyet verir.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ıslak çalışma alanlarında elektrik tesisatının özel koruma standartlarına uygun olmasını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Su ile temas eden elektrikli aletlerin kullanımı, çalışanlar için en yüksek risk faktörlerinden biridir; bu alanlarda IP koruma sınıfı yüksek cihazlar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ıslak ellerle veya ıslak zeminlerde elektrikli cihazlara müdahale etmemeli; zorunlu durumlarda yalıtkan ayakkabı ve eldiven gibi kişisel koruyucular kullanmalıdır.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Kazalarında Vaka Analizleri ve Önlemler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kazalarının büyük çoğunluğu, yetkisiz kişilerin elektrik panolarına müdahale etmesi veya arızalı ekipmanların kullanımında ısrar edilmesi sonucu meydana gelmektedir.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 onarım çalışmaları sırasında enerji kesilmeden yapılan müdahaleler, iş kazalarında en sık rastlanan hata türüdür; enerji kilitleme etiketleme (LOTO) prosedürleri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eksikliği, çalışanların elektrikle ilgili tehlikeleri fark etmesini engellemektedir; Çalışanların İş Sağlığı ve Güvenliği Eğitimlerinin Usul ve Esasları Hakkında Yönetmelik gereği düzenli eğitimler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 anında yapılacak ilk yardım, doğrudan müdahale değil; önce enerjinin kesilmesi ve ardından profesyonel yardım çağrılması şeklinde olmalıdır, aksi halde yardımcı olan kişi de çarpılabilir.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Sistemleri ve Elektriksel Güvenlik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Topraklama, elektrikli cihazların metal gövdelerinin bir iletkenle toprakla birleştirilmesi işlemidir; bu sistem, olası bir yalıtım hatasında oluşan kaçak akımın insan vücudu üzerinden değil, düşük dirençli toprak hattı üzerinden akmasını sağlayarak hayat kurtarır.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Tesislerinde Topraklamalar Yönetmeliği kapsamında, tüm elektrikli cihazların ve tesisatın topraklama dirençleri periyodik olarak yetkili mühendisler tarafından ölçülmeli ve kayıt altına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Topraklama sistemi sürekliliği, gevşek bağlantılar veya korozyon nedeniyle bozulabilir; bu nedenle düzenli görsel kontroller ve ölçümler, sistemin güvenilirliğini sağlamak için hayati önem taşımaktadır.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Kullanılan topraklama iletkenleri, tesisin gücüne ve kısa devre akım değerlerine uygun kesitte seçilmeli ve fiziksel darbelere karşı korunmalıdır.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Röleleri (RCD) ve Koruma Mekanizması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rölesi, devreye giren ve devreden çıkan akım değerlerini sürekli karşılaştırarak, bir dengesizlik (kaçak) tespit ettiğinde elektriği milisaniyeler içinde kesen koruma cihazıdır.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uyarınca, elektrik tesisatlarında insan hayatını korumak amacıyla 30 mA hassasiyetinde kaçak akım rölesi kullanılması zorunludur; bu cihazlar doğrudan temasa karşı ek bir güvenlik katmanı oluşturur.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röleleri üzerindeki test butonu, cihazın işlevselliğini doğrulamak için belirli aralıklarla (aylık veya üç aylık) mutlaka test edilmeli ve cihazın açma yapıp yapmadığı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Cihazın sürekli açma yapması, tesisatta bir izolasyon hatası veya kaçak olduğunu gösterir; bu durumda arıza giderilmeden rölenin devre dışı bırakılması veya baypas edilmesi kesinlikle yasaktır.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Yalıtım ve Koruma Sınıfları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Yalıtım, elektrik akımının istenmeyen yerlere akmasını önleyen en temel koruma yöntemidir; cihazlarda kullanılan temel yalıtımın yanı sıra, ek güvenlik sağlayan takviyeli veya çift yalıtım (Class II) sistemleri bulunmaktadır.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Çift yalıtımlı cihazlar, metal gövdeleri yalıtkan malzeme ile kaplanmış veya tamamen yalıtkan gövdeye sahip ekipmanlardır; bu cihazlar, topraklama hattı olmasa bile elektrik çarpmasına karşı yüksek düzeyde koruma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Kabloların yalıtkan kılıfları, çalışma ortamındaki kimyasallar, ısı, nem veya mekanik aşınma nedeniyle zamanla bozulabilir; bu nedenle periyodik denetimlerde kablo bütünlüğü titizlikle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kullanılan elektrikli ekipmanların yalıtım sınıfları, çalışma ortamının (nemli, tozlu, patlayıcı) özelliklerine uygun olarak belirlenmelidir; uygun olmayan sınıf kullanımı ciddi risk oluşturur.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Kilitleme ve Etiketleme Prosedürleri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Kilitleme ve Etiketleme (LOTO), bir makine veya sistem üzerinde bakım/onarım çalışması yaparken, enerjinin yanlışlıkla geri verilmesini önlemek için uygulanan zorunlu bir güvenlik prosedürüdür.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başlamadan önce enerji kaynağı (şalter, vana, vana kolu) kapatılmalı, kilitlenmeli ve üzerine çalışmanın mahiyetini ve yapan kişiyi belirten uyarı etiketi asılmalıdır.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Sadece kilidi takan yetkili personel kilidi açabilir; bu uygulama, diğer çalışanların sistemin enerjili olduğunu bilmesini sağlayarak oluşabilecek kazaları önler.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sonrası enerji verilmeden önce, çalışma alanının güvenli olduğundan emin olunmalı, aletler toplanmalı ve sistemin tüm koruyucularının yerinde olduğu teyit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Depolama ve Taşıma Güvenliği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Kimyasalların depolanmasında uyumsuz maddeler (örneğin yanıcı ve yakıcılar) kesinlikle aynı ortamda bulundurulmamalı, aralarında güvenli mesafe bırakılmalıdır.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Taşıma sırasında sızıntı veya dökülme riskini önlemek için ikincil koruma kapları (tava veya palet) kullanılmalı, taşıma araçları uygun kapasitede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Depolama alanları sürekli havalandırılmalı ve kimyasalların doğrudan güneş ışığı veya ısı kaynaklarından uzak tutulması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 girişlerinde gerekli uyarı levhaları bulunmalı ve sadece yetkili personelin alana girişi sağlanmalıdır.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 Aletlerinde Güvenli Kullanım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el aletleri (matkap, taşlama, testere) kullanılmadan önce kablo, fiş ve gövde bütünlüğü mutlaka kontrol edilmeli; hasarlı veya çatlak ekipmanlar derhal kullanım dışı bırakılmalıdır.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Islak, nemli veya yanıcı gazların bulunduğu ortamlarda standart elektrikli el aletleri yerine, bu ortamlara uygun (Ex-proof veya düşük voltajlı) cihazlar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sırasında kabloların keskin kenarlardan geçmemesine, üzerine ağır yük binmemesine veya sıcak yüzeylere temas etmemesine dikkat edilerek kablo koruması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el aletleri, üreticinin belirlediği kullanım amacının dışında veya kapasitesini aşacak şekilde zorlanmamalı; cihaz ısındığında soğuması için dinlendirilmelidir.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ve Elektrik İşlerinde Yeterlilik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tesisatına müdahale, montaj, bakım ve onarım işleri, sadece bu konuda mesleki eğitim almış ve yetkilendirilmiş ehliyetli elektrikçiler tarafından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Yetkisiz kişilerin elektrik panolarına müdahale etmesi, hem kendileri hem de tüm çalışanlar için hayati risk oluşturur; bu nedenle panolar kilit altında tutulmalı ve yetkisiz erişim engellenmelidir.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işlerinde çalışan personel, yapılan işin tehlikesine uygun kişisel koruyucu donanımları (yalıtkan eldiven, baret, koruyucu gözlük, yalıtkan ayakkabı) eksiksiz kullanmakla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elektrik güvenliği konusundaki yetkinlikleri, düzenli eğitimler ve sertifika güncellemeleri ile sürekli desteklenmeli ve mevzuata uygunluk denetlenmelidir.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Tanımı ve Heinrich Piramidi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6331 sayılı İş Sağlığı ve Güvenliği Kanunu uyarınca işyerinde veya işin yürütümü nedeniyle meydana gelen, ölüme sebebiyet veren veya çalışanın vücut bütünlüğünü bedenen ya da ruhen engelli hale getiren olaydır.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Heinrich kaza piramidine göre; her büyük kazanın temelinde çok sayıda ramak kala olay ve küçük yaralanmalı kaza yatmaktadır. Bu piramit, küçük hataların önlenmesinin büyük kazaları engelleyeceğini gösterir.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olaylar, herhangi bir yaralanma veya hasar oluşturmayan ancak potansiyel olarak kazaya yol açabilecek tehlikeli durumlardır. Bu olayların raporlanması, güvenlik kültürü için kritik bir öneme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 önleme stratejilerinde odak noktası, piramidin tabanındaki küçük olayları azaltarak tepe noktasındaki büyük kaza riskini minimuma indirmektir. Bu yaklaşım proaktif bir güvenlik yönetimi gerektirir.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Güvensiz Durumlar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durumlar, çalışma ortamındaki teknik veya fiziksel eksikliklerden kaynaklanan risk faktörleridir; örneğin koruyucusu olmayan makine, arızalı el aleti veya yetersiz aydınlatma gibi ortam sorunlarıdır.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tesisatındaki kaçaklar, topraklama eksiklikleri veya kabloların geçiş yollarında dağınık olması ciddi birer güvensiz durum teşkil eder. Bu tür teknik aksaklıklar, periyodik kontrollerle zamanında tespit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düzensizlik, malzeme yığınlarının geçişleri engellemesi veya zeminin kaygan olması, düşme ve çarpma kazalarına davetiye çıkarır. 6331 sayılı Kanun, işverene güvenli çalışma ortamı sağlama yükümlülüğü getirir.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maddelerin uygunsuz depolanması veya havalandırma sistemlerinin yetersizliği, solunum yolu hastalıklarına ve yangın riskine zemin hazırlar. Teknik önlemler, bu durumları kaynağında yok etmeyi amaçlamalıdır.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Güvensiz Davranışlar ve Sonuçları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davranışlar, çalışanın kişisel hataları veya İSG kurallarını ihmal etmesi sonucu gelişen eylemlerdir; örneğin baret takmamak, makine koruyucusunu devre dışı bırakmak veya izinsiz ekipman kullanmaktır.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Aceleci çalışma, yorgunluk veya dikkatsizlik nedeniyle güvenlik prosedürlerinin esnetilmesi, iş kazalarının en yaygın nedenlerinden biridir. Çalışanların eğitim alması, bu davranışların azaltılmasında en etkili idari önlemdir.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almadığı bir işi yapmaya çalışmak veya yetkisiz olarak tehlikeli alana girmek, ciddi yaralanmalara yol açan tipik bir güvensiz davranıştır. İSG kuralları, sadece işveren için değil, çalışan için de yasal bir zorunluluktur.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 rahatsız olduğu gerekçesiyle kullanmamak, riski doğrudan artırır. Çalışanların İş Sağlığı ve Güvenliği Eğitimlerinin Usul ve Esasları Hakkında Yönetmelik, bu konuda bilinçlenmeyi zorunlu kılar.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Kök Neden Analizi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bir iş kazasının yüzeysel nedenlerinin ötesine geçerek olayın gerçek kaynağını bulmayı amaçlayan sistematik bir süreçtir; bu analiz neden sorusunu tekrarlayarak derinleşir.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Balık kılçığı veya beş neden gibi teknikler, kazanın teknik, idari veya insani hangi faktörden kaynaklandığını belirlemek için kullanılır. Bu analiz, kazanın tekrarlanmasını önlemek adına çok değerlidir.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sonucunda elde edilen veriler, risk değerlendirmesi dökümanlarını güncellemek için kullanılır. 6331 sayılı Kanun kapsamında, işverenin kazaları analiz etme ve gerekli önlemleri alma sorumluluğu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belirlenmeden yapılan geçici çözümler, kazaların aynı veya benzer şekilde tekrarlanmasına neden olur. Gerçek bir güvenlik kültürü, olayın sorumlusunu aramaktan ziyade sistemdeki hatayı bulmaya odaklanır.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İSG'de İnsan Faktörü ve Psikoloji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faktörü, çalışanların psikolojik durumu, stres seviyesi, motivasyonu ve algı yeteneğinin iş sağlığı ve güvenliği üzerindeki etkilerini inceleyen kapsamlı bir disiplindir; kazaların büyük çoğunluğu bu faktörle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Stresli çalışma ortamları, dikkat dağınıklığına neden olarak riskli davranışları artırır; bu nedenle yöneticilerin çalışan psikolojisini gözetmesi, İSG performansını doğrudan iyileştiren bir etmendir.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çalışanın kuralları sadece ceza korkusuyla değil, kendi sağlığına verdiği değer nedeniyle benimsemesidir. Bu, İSG'nin teknik önlemlerin ötesine geçip insani bir değer haline gelmesidir.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talimatların yanlış anlaşılması veya iş yükünün dengesiz dağıtılması, insan faktöründen kaynaklanan kaza risklerini artırır. Çalışanların sürece katılımı, bu riskleri düşüren temel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Kaynaklı Kazaların Analizi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kazalarının büyük çoğunluğu teknik aksaklıklardan ziyade, güvenlik kurallarının göz ardı edilmesi veya yanlış alışkanlıkların sürdürülmesi gibi davranışsal kökenli nedenlerle meydana gelmektedir.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kurallarını işi yavaşlatıyor gerekçesiyle ihlal etmek, uzun vadede telafisi imkansız kazalara yol açar. Davranış odaklı güvenlik yaklaşımları, çalışanların birbirini uyarmasını teşvik ederek kazaları azaltır.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düzenli eğitimlerle davranış değişikliği hedefler. Eğitimler, sadece teorik bilgi değil, pratik uygulama bilincini de kazandırmalıdır.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Davranışsal risklerin azaltılması, teknik önlemlerin tamamlayıcısıdır; yani hem makine koruyucusu takılmalı hem de çalışanın o koruyucuyu takılı tutması sağlanmalıdır. Güvenlik, teknik ve davranışın mükemmel uyumudur.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Hiyerarşisi: Güvenliğin Temeli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Önleme hiyerarşisi, tehlikeyi kaynağında yok etmeyi amaçlayan 6331 sayılı İş Sağlığı ve Güvenliği Kanunu ile uyumlu sistematik bir yaklaşımdır; en etkili yöntem tehlikenin tamamen ortadan kaldırılmasıdır.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İkame yöntemi ile tehlikeli madde veya işlem, daha az tehlikeli olanla değiştirilir; örneğin, solvent bazlı boya yerine su bazlı boya kullanımı kimyasal riskleri doğrudan azaltır.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Mühendislik önlemleri ile tehlike ile çalışan arasına fiziksel bariyerler konulur; makine koruyucuları, ses yalıtım kabinleri veya kapalı havalandırma sistemleri bu kapsamda değerlendirilir.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İdari önlemler (çalışma prosedürleri, uyarı işaretleri, rotasyon ve eğitim) ile riske maruziyet azaltılır. Kişisel Koruyucu Donanım (KKD) kullanımı ise hiyerarşinin en son aşamasıdır; diğer tüm teknik ve idari önlemler tükendiğinde çalışanları korumak için başvurulan zorunlu bir uygulamadır.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Proaktif ve Reaktif Yaklaşım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Proaktif yaklaşım, iş kazası veya meslek hastalığı meydana gelmeden önce riskleri öngörerek önlem almayı hedefler; risk değerlendirmesi bu yaklaşımın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Reaktif yaklaşım ise kazalar gerçekleştikten sonra nedenlerini analiz ederek benzer durumların tekrarlanmaması için yapılan düzeltici faaliyetleri kapsar; ancak bu yaklaşım kaza sonrası zarar oluşmuş durumdadır.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bir İSG yönetim sistemi, proaktif önlemleri ana odak noktası haline getirir; Çalışanların İş Sağlığı ve Güvenliği Eğitimlerinin Usul ve Esasları Hakkında Yönetmelik gereği verilen eğitimler proaktif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Proaktif sistemlerde çalışanların katılımı ve geri bildirimleri, kaza verilerine dayanmadan potansiyel tehlikelerin erken tespit edilmesini sağlar; bu durum iş güvenliği kültürünün geliştiğini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ve KKD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 hiyerarşisi gereği, öncelikle tehlikeli kimyasal yerine zararsız olanın tercih edilmesi (ikame) veya mühendislik önlemleri (kapalı sistemler, havalandırma)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KKD kullanımı en son başvurulacak yöntemdir ve diğer önlemler yetersiz kaldığında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Çalışılan kimyasala uygun eldiven, gözlük, önlük ve solunum maskesi seçimi GBF'de belirtilen özelliklere göre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KKD'lerin düzenli bakımı, temizliği ve hasarlı olanların derhal değiştirilmesi işverenin sorumluluğunda, doğru kullanımı ise çalışanın sorumluluğundadır.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Görünmeyen Uyarıcılar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olaylar, yaralanma veya hasar ile sonuçlanmayan ancak potansiyel olarak büyük kazalara yol açabilecek güvensiz durum veya davranışlardır; bunların raporlanması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bildirimleri, iş kazası istatistiklerinin iyileştirilmesinde en önemli proaktif veri kaynağıdır; her ramak kala, meydana gelmemiş bir iş kazası olarak kabul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ramak kala olayları çekinmeden bildirmesi için suçlayıcı olmayan bir güvenlik kültürü oluşturulmalıdır; bildirimler cezalandırma aracı değil, iyileştirme fırsatı olarak görülmelidir.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gözlem yapmak, tehlikeli durumları önceden tespit etmeyi sağlar; çalışanların kendi çalışma alanlarındaki riskleri raporlaması, güvenli çalışma ortamının sürekliliğini destekler.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Temelli Güvenlik Yaklaşımı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Davranış temelli güvenlik, kazaların büyük çoğunluğunun güvensiz davranışlardan kaynaklandığı gerçeğinden yola çıkar; bireysel farkındalığı artırarak güvenli davranışları alışkanlık haline getirmeyi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 davranışların gözlemlenmesi ve olumlu geri bildirim verilmesi, işyerinde güvenli çalışma kültürünün yerleşmesini sağlar; baskıcı denetim yerine destekleyici denetim esastır.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ihmaller, acele etme, koruyucuları devre dışı bırakma veya KKD kullanmama gibi davranışlar, proaktif eğitimlerle ve çalışanların sürece dahil edilmesiyle minimize edilebilir.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İSG süreçlerine katılımı, sadece yasal bir zorunluluk değil, aynı zamanda davranış değişikliği yaratmak için en etkili yoldur; aidiyet duygusu gelişen çalışan daha güvenli davranır.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İSG performansını artırmak için planla-uygula-kontrol et-önlem al (PUKÖ) döngüsünün işletilmesidir; İSG süreçleri asla statik değildir ve sürekli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ölçümler ve denetimler, sistemdeki zayıf noktaların tespit edilmesini sağlar; 6331 sayılı İSG Kanunu kapsamında risk değerlendirmeleri belirli aralıklarla mutlaka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gelen öneri sistemleri, sahadaki pratik sorunların yönetim tarafından duyulmasını sağlar; bu geri bildirimler, iyileştirme süreçlerinin en gerçekçi verisini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performans göstergelerinin takibi, hedeflere ulaşılıp ulaşılmadığını belirler; hedeflerden sapma olduğunda kök neden analizi yapılarak kalıcı düzeltici faaliyetler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Dersler, Paylaşım ve Güvenlik Kültürü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Yaşanan kazalar veya ramak kala olaylardan çıkarılan dersler, kurumun kurumsal hafızasını oluşturur; bu bilgilerin tüm çalışanlarla paylaşılması benzer hataların önlenmesi için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Deneyim paylaşımı toplantıları, çalışanların birbirlerinin hatalarından öğrenmesini sağlar; farklı departmanlardaki benzer risklerin fark edilmesi için çapraz iletişim kanalları açık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kültürü, herkesin birbirinin güvenliğinden sorumlu olduğu bir ortamdır; bir çalışanın diğerini güvensiz davranış konusunda uyarması, olumsuz değil, destekleyici bir davranış olarak görülmelidir.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güvenliği konusunda elde edilen başarıların kutlanması ve ödüllendirilmesi, olumlu motivasyonu artırır; güvenli bir işyeri, herkesin ortak başarısıdır ve bu başarı paylaşılmalıdır.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İşareti Kavramı ve Standartlar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ve sağlık işaretleri, belirli bir nesne veya durum hakkında bilgi vererek tehlikelere karşı uyarıda bulunan veya zorunluluk getiren görsel araçlardır; Sağlık ve Güvenlik İşaretleri Yönetmeliği ile yasal çerçeveye oturtulmuştur.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tasarımı, uluslararası ISO 7010 standardına uygun olmalı ve çalışanlar tarafından kolayca anlaşılabilmelidir; bu işaretler, çalışma ortamındaki risklerin görsel olarak tanımlanmasında kritik bir rol oynar.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amacı, iş kazalarını önlemek ve çalışanları potansiyel tehlikelere karşı önceden bilgilendirmektir; bu sistem, dil bariyerlerini aşarak tüm çalışanlar için evrensel bir güvenlik dili oluşturur.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yönetmelik gereği, işyerindeki riskleri minimize etmek için gerekli yerlere bu işaretleri yerleştirmek ve bunların görünürlüğünü sürekli kılmakla yükümlüdür; işaretlerin bakımı ve temizliği düzenli olarak denetlenmelidir.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Yasaklayıcı İşaretlerin Anlamı ve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Yasaklayıcı işaretler, tehlikeye neden olabilecek veya zarar verebilecek davranışların durdurulması gerektiğini belirtir; dairesel şekildedirler ve kırmızı çerçeve ile çapraz bir çizgi içerirler.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işaretlerde beyaz zemin üzerine siyah piktogramlar kullanılır; bu tasarım, yasağın net bir şekilde algılanmasını sağlar. Örneğin, sigara içilmez veya yetkisiz giriş yapılamaz işaretleri bu kategoriye girer.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bu işaretlerin amacı doğrudan eylemi engellemek ve güvenli olmayan davranışları durdurmaktır; bu işaretlerin ihmal edilmesi ciddi iş kazalarına davetiye çıkarabilir.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bu işaretlerin bulunduğu alanlarda, özellikle tehlikeli ekipmanların veya kimyasalların olduğu bölgelerde, yasağın kesinlikle uygulanması gerekir; çalışanların bu işaretlere riayet etmesi hayati önem taşır.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İşaretleri ile Risk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Uyarı işaretleri, çalışanı potansiyel bir tehlikeye karşı dikkatli olması konusunda uyarır; üçgen şeklindedirler ve sarı zemin üzerine siyah piktogramlar ile siyah kenarlık içerirler.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 elektrik çarpması riski, kaygan zemin veya yüksekten düşme tehlikesi gibi durumları belirtir; Sağlık ve Güvenlik İşaretleri Yönetmeliği, bu işaretlerin tehlikeye yakın yerlere yerleştirilmesini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Sarı renk, tehlikeye karşı hazırlıklı olunması ve dikkat seviyesinin artırılması gerektiğini ifade eder; bu işaretler, iş kazası yaşanmadan önce çalışanların risk farkındalığını yükseltmeyi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uyarı işaretlerinin bulunduğu bölgelerde, çalışanların ekstra dikkatli olması ve gerekli önlemleri alması beklenir; bu işaretler birer rehber niteliğindedir ve tehlikeden korunmak için ilk basamaktır.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Emredici (Zorunluluk)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Emredici işaretler, çalışanın belirli bir eylemi gerçekleştirmesini veya kişisel koruyucu donanım kullanmasını zorunlu kılar; dairesel şekildedirler ve mavi zemin üzerine beyaz piktogramlar içerirler.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Kullanılması gereken ekipmanları (baret, eldiven, gözlük veya koruyucu maske gibi) göstermek amacıyla kullanılırlar; bu işaretler, çalışma sahasına giriş için gerekli şartları tanımlar.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Yönetmeliği'ne göre, bu işaretlerin olduğu yerlerde ilgili ekipmanın kullanılmaması ciddi bir disiplin ve güvenlik ihlalidir; işveren bu kuralın uygulanmasını denetlemekle mükelleftir.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 kazalardan korunmak için çalışanlara yol gösterir; emredici işaretlere uymak, sadece bir kural değil, aynı zamanda kişinin kendi can güvenliğini koruma altına alma yöntemidir.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ve İlkyardım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çıkış ve ilkyardım işaretleri, acil durumlarda güvenli tahliye veya müdahale için yol gösterir; dikdörtgen veya kare şeklindedirler ve yeşil zemin üzerine beyaz piktogram içerirler.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 acil çıkış kapılarını, toplanma alanlarını, ilkyardım çantalarını veya acil göz duşu istasyonlarını belirtir; Sağlık ve Güvenlik İşaretleri Yönetmeliği, bu işaretlerin acil durumlarda en kısa sürede fark edilmesini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Yeşil renk, güvenli bölgeyi ve yardım noktalarını temsil eder; acil bir durumda bu işaretleri takip etmek, kargaşayı önler ve hızlı tahliyeyi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tüm çalışanların, bu işaretlerin yerlerini ve hangi yöne işaret ettiklerini acil durum öncesinde öğrenmeleri gerekir; tahliye planları bu işaretler üzerine kurgulanır ve düzenli tatbikatlarla pekiştirilir.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Yangınla Mücadele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Yangınla mücadele işaretleri, yangın söndürme ekipmanlarının yerini belirtir; kare veya dikdörtgen şeklindedirler ve kırmızı zemin üzerine beyaz piktogramlar içerirler.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 tüpü, yangın hortumu, yangın alarm butonu veya acil durum telefonu gibi ekipmanların hızlıca bulunmasını sağlar; Binaların Yangından Korunması Hakkında Yönetmelik gereği, bu işaretlerin önü hiçbir şekilde kapatılmamalıdır.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Kırmızı renk, yangınla ilişkili acil durum ekipmanlarını simgeler; bu işaretler sayesinde yangın anında saniyeler içinde müdahale aracı bulunabilir.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yangınla mücadele ekipmanlarının yerini bilmesi ve bu işaretlerin bulunduğu bölgeleri her zaman erişilebilir tutması hayati önem taşır; işaretlerin üzerindeki semboller, ekipmanın türünü net bir şekilde tanımlar.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143</Slides>
  <Notes>143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143</vt:i4>
      </vt:variant>
    </vt:vector>
  </HeadingPairs>
  <TitlesOfParts>
    <vt:vector size="14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İSG Eğitimi</dc:title>
  <dc:subject>Temel İSG Eğitimi</dc:subject>
  <dc:creator>Riskmatik İSG Platform</dc:creator>
  <cp:lastModifiedBy>Riskmatik İSG Platform</cp:lastModifiedBy>
  <cp:revision>1</cp:revision>
  <dcterms:created xsi:type="dcterms:W3CDTF">2026-07-27T19:38:18Z</dcterms:created>
  <dcterms:modified xsi:type="dcterms:W3CDTF">2026-07-27T19:38:18Z</dcterms:modified>
</cp:coreProperties>
</file>