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slideMasters/slideMaster69.xml" ContentType="application/vnd.openxmlformats-officedocument.presentationml.slideMaster+xml"/>
  <Override PartName="/ppt/slides/slide69.xml" ContentType="application/vnd.openxmlformats-officedocument.presentationml.slide+xml"/>
  <Override PartName="/ppt/slideMasters/slideMaster70.xml" ContentType="application/vnd.openxmlformats-officedocument.presentationml.slideMaster+xml"/>
  <Override PartName="/ppt/slides/slide70.xml" ContentType="application/vnd.openxmlformats-officedocument.presentationml.slide+xml"/>
  <Override PartName="/ppt/slideMasters/slideMaster71.xml" ContentType="application/vnd.openxmlformats-officedocument.presentationml.slideMaster+xml"/>
  <Override PartName="/ppt/slides/slide71.xml" ContentType="application/vnd.openxmlformats-officedocument.presentationml.slide+xml"/>
  <Override PartName="/ppt/slideMasters/slideMaster72.xml" ContentType="application/vnd.openxmlformats-officedocument.presentationml.slideMaster+xml"/>
  <Override PartName="/ppt/slides/slide72.xml" ContentType="application/vnd.openxmlformats-officedocument.presentationml.slide+xml"/>
  <Override PartName="/ppt/slideMasters/slideMaster73.xml" ContentType="application/vnd.openxmlformats-officedocument.presentationml.slideMaster+xml"/>
  <Override PartName="/ppt/slides/slide73.xml" ContentType="application/vnd.openxmlformats-officedocument.presentationml.slide+xml"/>
  <Override PartName="/ppt/slideMasters/slideMaster74.xml" ContentType="application/vnd.openxmlformats-officedocument.presentationml.slideMaster+xml"/>
  <Override PartName="/ppt/slides/slide74.xml" ContentType="application/vnd.openxmlformats-officedocument.presentationml.slide+xml"/>
  <Override PartName="/ppt/slideMasters/slideMaster75.xml" ContentType="application/vnd.openxmlformats-officedocument.presentationml.slideMaster+xml"/>
  <Override PartName="/ppt/slides/slide75.xml" ContentType="application/vnd.openxmlformats-officedocument.presentationml.slide+xml"/>
  <Override PartName="/ppt/slideMasters/slideMaster76.xml" ContentType="application/vnd.openxmlformats-officedocument.presentationml.slideMaster+xml"/>
  <Override PartName="/ppt/slides/slide76.xml" ContentType="application/vnd.openxmlformats-officedocument.presentationml.slide+xml"/>
  <Override PartName="/ppt/slideMasters/slideMaster77.xml" ContentType="application/vnd.openxmlformats-officedocument.presentationml.slideMaster+xml"/>
  <Override PartName="/ppt/slides/slide77.xml" ContentType="application/vnd.openxmlformats-officedocument.presentationml.slide+xml"/>
  <Override PartName="/ppt/slideMasters/slideMaster78.xml" ContentType="application/vnd.openxmlformats-officedocument.presentationml.slideMaster+xml"/>
  <Override PartName="/ppt/slides/slide78.xml" ContentType="application/vnd.openxmlformats-officedocument.presentationml.slide+xml"/>
  <Override PartName="/ppt/slideMasters/slideMaster79.xml" ContentType="application/vnd.openxmlformats-officedocument.presentationml.slideMaster+xml"/>
  <Override PartName="/ppt/slides/slide79.xml" ContentType="application/vnd.openxmlformats-officedocument.presentationml.slide+xml"/>
  <Override PartName="/ppt/slideMasters/slideMaster80.xml" ContentType="application/vnd.openxmlformats-officedocument.presentationml.slideMaster+xml"/>
  <Override PartName="/ppt/slides/slide80.xml" ContentType="application/vnd.openxmlformats-officedocument.presentationml.slide+xml"/>
  <Override PartName="/ppt/slideMasters/slideMaster81.xml" ContentType="application/vnd.openxmlformats-officedocument.presentationml.slideMaster+xml"/>
  <Override PartName="/ppt/slides/slide81.xml" ContentType="application/vnd.openxmlformats-officedocument.presentationml.slide+xml"/>
  <Override PartName="/ppt/slideMasters/slideMaster82.xml" ContentType="application/vnd.openxmlformats-officedocument.presentationml.slideMaster+xml"/>
  <Override PartName="/ppt/slides/slide82.xml" ContentType="application/vnd.openxmlformats-officedocument.presentationml.slide+xml"/>
  <Override PartName="/ppt/slideMasters/slideMaster83.xml" ContentType="application/vnd.openxmlformats-officedocument.presentationml.slideMaster+xml"/>
  <Override PartName="/ppt/slides/slide83.xml" ContentType="application/vnd.openxmlformats-officedocument.presentationml.slide+xml"/>
  <Override PartName="/ppt/slideMasters/slideMaster84.xml" ContentType="application/vnd.openxmlformats-officedocument.presentationml.slideMaster+xml"/>
  <Override PartName="/ppt/slides/slide84.xml" ContentType="application/vnd.openxmlformats-officedocument.presentationml.slide+xml"/>
  <Override PartName="/ppt/slideMasters/slideMaster85.xml" ContentType="application/vnd.openxmlformats-officedocument.presentationml.slideMaster+xml"/>
  <Override PartName="/ppt/slides/slide85.xml" ContentType="application/vnd.openxmlformats-officedocument.presentationml.slide+xml"/>
  <Override PartName="/ppt/slideMasters/slideMaster86.xml" ContentType="application/vnd.openxmlformats-officedocument.presentationml.slideMaster+xml"/>
  <Override PartName="/ppt/slides/slide86.xml" ContentType="application/vnd.openxmlformats-officedocument.presentationml.slide+xml"/>
  <Override PartName="/ppt/slideMasters/slideMaster87.xml" ContentType="application/vnd.openxmlformats-officedocument.presentationml.slideMaster+xml"/>
  <Override PartName="/ppt/slides/slide87.xml" ContentType="application/vnd.openxmlformats-officedocument.presentationml.slide+xml"/>
  <Override PartName="/ppt/slideMasters/slideMaster88.xml" ContentType="application/vnd.openxmlformats-officedocument.presentationml.slideMaster+xml"/>
  <Override PartName="/ppt/slides/slide88.xml" ContentType="application/vnd.openxmlformats-officedocument.presentationml.slide+xml"/>
  <Override PartName="/ppt/slideMasters/slideMaster89.xml" ContentType="application/vnd.openxmlformats-officedocument.presentationml.slideMaster+xml"/>
  <Override PartName="/ppt/slides/slide89.xml" ContentType="application/vnd.openxmlformats-officedocument.presentationml.slide+xml"/>
  <Override PartName="/ppt/slideMasters/slideMaster90.xml" ContentType="application/vnd.openxmlformats-officedocument.presentationml.slideMaster+xml"/>
  <Override PartName="/ppt/slides/slide90.xml" ContentType="application/vnd.openxmlformats-officedocument.presentationml.slide+xml"/>
  <Override PartName="/ppt/slideMasters/slideMaster91.xml" ContentType="application/vnd.openxmlformats-officedocument.presentationml.slideMaster+xml"/>
  <Override PartName="/ppt/slides/slide91.xml" ContentType="application/vnd.openxmlformats-officedocument.presentationml.slide+xml"/>
  <Override PartName="/ppt/slideMasters/slideMaster92.xml" ContentType="application/vnd.openxmlformats-officedocument.presentationml.slideMaster+xml"/>
  <Override PartName="/ppt/slides/slide9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</p:sldIdLst>
  <p:notesMasterIdLst>
    <p:notesMasterId r:id="rId9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notesMaster" Target="notesMasters/notesMaster1.xml"/><Relationship Id="rId95" Type="http://schemas.openxmlformats.org/officeDocument/2006/relationships/presProps" Target="presProps.xml"/><Relationship Id="rId96" Type="http://schemas.openxmlformats.org/officeDocument/2006/relationships/viewProps" Target="viewProps.xml"/><Relationship Id="rId97" Type="http://schemas.openxmlformats.org/officeDocument/2006/relationships/theme" Target="theme/theme1.xml"/><Relationship Id="rId9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9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0.xml"/>
		</Relationships>
</file>

<file path=ppt/notesSlides/_rels/notesSlide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1.xml"/>
		</Relationships>
</file>

<file path=ppt/notesSlides/_rels/notesSlide7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2.xml"/>
		</Relationships>
</file>

<file path=ppt/notesSlides/_rels/notesSlide7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3.xml"/>
		</Relationships>
</file>

<file path=ppt/notesSlides/_rels/notesSlide7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4.xml"/>
		</Relationships>
</file>

<file path=ppt/notesSlides/_rels/notesSlide7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5.xml"/>
		</Relationships>
</file>

<file path=ppt/notesSlides/_rels/notesSlide7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6.xml"/>
		</Relationships>
</file>

<file path=ppt/notesSlides/_rels/notesSlide7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7.xml"/>
		</Relationships>
</file>

<file path=ppt/notesSlides/_rels/notesSlide7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8.xml"/>
		</Relationships>
</file>

<file path=ppt/notesSlides/_rels/notesSlide7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9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8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0.xml"/>
		</Relationships>
</file>

<file path=ppt/notesSlides/_rels/notesSlide8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1.xml"/>
		</Relationships>
</file>

<file path=ppt/notesSlides/_rels/notesSlide8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2.xml"/>
		</Relationships>
</file>

<file path=ppt/notesSlides/_rels/notesSlide8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3.xml"/>
		</Relationships>
</file>

<file path=ppt/notesSlides/_rels/notesSlide8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4.xml"/>
		</Relationships>
</file>

<file path=ppt/notesSlides/_rels/notesSlide8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5.xml"/>
		</Relationships>
</file>

<file path=ppt/notesSlides/_rels/notesSlide8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6.xml"/>
		</Relationships>
</file>

<file path=ppt/notesSlides/_rels/notesSlide8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7.xml"/>
		</Relationships>
</file>

<file path=ppt/notesSlides/_rels/notesSlide8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8.xml"/>
		</Relationships>
</file>

<file path=ppt/notesSlides/_rels/notesSlide8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9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_rels/notesSlide9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0.xml"/>
		</Relationships>
</file>

<file path=ppt/notesSlides/_rels/notesSlide9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1.xml"/>
		</Relationships>
</file>

<file path=ppt/notesSlides/_rels/notesSlide9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 Hoş geldiniz! Bugün Temel İSG Eğitimi eğitimimize başlıyoruz. Katılımcıları selamlayın ve eğitimin amacını kısaca açıklayın.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Ağır metallerin vücuttan atılmasının zor olduğunu belirtin.
• Gerçek örnek olarak akü üretimini veya metal kaynak işlerini verin.
• Kritik nokta olarak çalışma sonrası ellerin yıkanması gibi hijyenin önemini vurgulayın.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Solventlerin uçucu olduğunu hatırlatın.
• Gerçek örnek olarak matbaa veya temizlik işlerini verin.
• Kritik nokta olarak kapalı alanlarda solvent kullanımında havalandırmanın hayati önemini vurgulayın.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Gazların görünmez tehlike olduğunu belirtin.
• Gerçek örnek olarak kapalı tank temizliğini veya kanalizasyon işlerini verin.
• Kritik nokta olarak dedektörlerin kalibrasyonunun doğruluğunu vurgulayın.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TWA ve STEL kavramlarını kısaca açıklayın (zaman ağırlıklı ortalama ve kısa süreli maruziyet).
• Ölçümlerin önemini vurgulayın.
• İnteraktif soru olarak ortam ölçümü yapılıp yapılmadığını sorun.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Kontrol hiyerarşisini hatırlatın (eliminasyon ve ikame).
• Biyolojik izlemenin erken tanı için önemini vurgulayın.
• Sağlık gözetiminin yasal zorunluluk olduğunu ve çalışan haklarını belirtin.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Gürültünün sadece bir rahatsızlık değil, kalıcı bir hastalık kaynağı olduğunu belirtin.
• Gerçek örnek: Sürekli makinelerin çalıştığı bir ortamda kulaklık takmamanın uzun vadeli etkilerini anlatın.
• İnteraktif soru: İşyerinizde gürültü seviyesinin yüksek olduğunu hissettiğiniz alanlar var mı?
• Kritik nokta: Kulaklığın sadece takılması değil, doğru kullanılması (hijyen ve tam oturması) önemlidir.
• Ek bilgi: İşitme kaybı geri dönüşü olmayan bir süreçtir.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Titreşimin vücut üzerinde yarattığı sinsi etkilerden bahsedin.
• Gerçek örnek: Titreşimli el aletlerini uzun süre kullanan işçilerde görülen parmak uyuşmalarını anlatın.
• İnteraktif soru: Titreşim yapan aletleri kullanırken ellerinizde karıncalanma hissediyor musunuz?
• Kritik nokta: Titreşim maruziyetini azaltmak için aletlerin bakımının periyodik yapılması şarttır.
• Ek bilgi: Eldiven kullanımı tek başına yeterli değildir, maruziyet süresi de sınırlandırılmalıdır.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Vücudun ısı dengesini koruyamaması durumunda ortaya çıkan riskleri açıklayın.
• Gerçek örnek: Sıcak çarpmasının çalışma sahasındaki ani etkilerini vurgulayın.
• İnteraktif soru: Çalıştığınız ortamda termal konfor (ısı, nem, hava akımı) yeterli mi?
• Kritik nokta: Sıcak ortamlarda sıvı alımı hayati önem taşır.
• Ek bilgi: Termal konfor ölçümleri mevzuat gereği periyodik olarak yapılmalıdır.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Aydınlatmanın sadece görmeyi değil, iş kazalarını önlemeyi de sağladığını anlatın.
• Gerçek örnek: Kötü aydınlatılmış bir alanda takılma veya düşme vakalarını hatırlatın.
• İnteraktif soru: Çalıştığınız alanda ışık doğrudan gözünüze vuruyor mu?
• Kritik nokta: Aydınlatma düzeyi işin hassasiyetine göre (örneğin ince işçilik) artırılmalıdır.
• Ek bilgi: Göz kamaşması, iş kazalarına davetiye çıkaran bir etkendir.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Basınçlı ortam çalışmasının özel bir uzmanlık gerektirdiğini vurgulayın.
• Gerçek örnek: Basınç değişiminin vücut üzerindeki fiziksel baskısını açıklayın.
• İnteraktif soru: Basınçlı bir ortamda çalışma durumunuz var mı?
• Kritik nokta: Sağlık gözetimi bu alanda en önemli koruyucu önlemdir.
• Ek bilgi: Basınçlı işlerde çalışanların özel eğitim alması zorunludur.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 Bu eğitimde işlenecek ana başlıkları katılımcılara tanıtın.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Ölçümün, sağlığı korumadaki ilk adım olduğunu anlatın.
• Gerçek örnek: Ölçüm raporlarının denetimlerdeki önemine değinin.
• İnteraktif soru: İşyerinizdeki periyodik kontrollerin sonuçlarını biliyor musunuz?
• Kritik nokta: Sınır değerlerin aşılması durumu, işverenin derhal önlem almasını gerektirir.
• Ek bilgi: Kayıtların saklanması yasal bir zorunluluktur.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Tozun sadece gözle görülen değil, görünmeyen kısmının da tehlikeli olduğunu vurgulayın.
• Kritik nokta: Solunabilir toz fraksiyonunun akciğerin en uç noktalarına kadar gidebildiğini anlatın.
• Ek bilgi: Tozla Mücadele Yönetmeliği'nin temel amacının tozun oluşumunu engellemek olduğunu belirtin.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Silikozisin geri dönüşü olmayan bir hasar olduğunu belirtin.
• Gerçek örnek: Taş kırma veya kumlama işlerinde tozun ne kadar yoğun olduğunu hatırlatın.
• Kritik nokta: Mühendislik önlemleri ile tozun hapsedilmesinin önemini vurgulayın.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Asbestin sessiz bir katil olduğunu ve yıllar sonra hastalık yapabileceğini hatırlatın.
• Kritik nokta: Eski binalarda veya izolasyon malzemelerinde asbest bulunabileceğini belirtin.
• Ek bilgi: Asbestle çalışmanın özel sertifika ve ekipman gerektirdiğini vurgulayın.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Pnömokonyozun genel bir başlık olduğunu ve tozun türüne göre isim aldığını belirtin.
• Kritik nokta: Çalışanların periyodik sağlık muayenelerinin bu hastalıkların erken teşhisi için hayati olduğunu vurgulayın.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Ölçüm yapılmayan ortamda riskin bilinmeyeceğini ifade edin.
• Kritik nokta: Sınır değerlerin sadece yasal bir zorunluluk değil, sağlık limiti olduğunu vurgulayın.
• İnteraktif soru: İşyerimizde en son ne zaman toz ölçümü yapıldığını sorarak katılım sağlayın.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KKD'nin en son çare olduğunu, önceliğin tozun kaynağını yok etmek olduğunu vurgulayın.
• Kritik nokta: Maskenin yüzle tam uyum sağlaması gerektiğini ve sakallı çalışmanın maske verimini düşüreceğini belirtin.
• Kapanış: Maske temizliği ve değişim periyotlarına dikkat çekin.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Kontrol hiyerarşisinin en etkili yolunun tehlikeyi tamamen yok etmek olduğunu vurgulayın.
• Gerçek örnek: Gürültülü bir makineyi değiştirmek, kulaklık takmaktan daha etkindir.
• Kritik nokta: KKD kullanımı hiyerarşinin en son basamağıdır, tek başına yeterli değildir.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Kaynağında önlemenin maliyet ve verimlilik açısından neden en iyi yöntem olduğunu açıklayın.
• Gerçek örnek: Solvent bazlı boya yerine su bazlı boya kullanılması.
• Kritik nokta: Mühendislik çözümlerinin kalıcı olduğunu hatırlatın.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Mühendislik önlemlerinin çalışandan bağımsız çalıştığını belirtin.
• Gerçek örnek: Hareketli parçaların etrafına takılan güvenlik kafesleri.
• Kritik nokta: Teknik donanımın periyodik bakımının hayati önem taşıdığını vurgulayın.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Meslek hastaligi ve is kazasi arasindaki temel farki vurgulayin.
• Gercek ornek: Ani bir kaza ile tozlu ortamda uzun sure calismaya bagli gelisen bir akciger hastaligini karsilastirin.
• Kritik nokta: Meslek hastaliginin tanisi icin isin niteligi ile saglik sorunu arasindaki bagin kurulmasi sarttir.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KKD'nin bir kalkan olduğunu ancak tehlikeyi yok etmediğini belirtin.
• Gerçek örnek: Yüksekte çalışanlar için emniyet kemeri kullanımı.
• Kritik nokta: KKD'nin çalışana uygun ve standartlara uygun olması gerektiğini vurgulayın.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İdari kontrollerin maliyetinin düşük ancak etkisinin yüksek olduğunu söyleyin.
• Gerçek örnek: Gürültülü alanda çalışanların rotasyonla dinlendirilmesi.
• Kritik nokta: Eğitimlerin sürekliliğinin yasal bir zorunluluk olduğunu hatırlatın.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İzleme olmadan alınan önlemlerin zamanla etkisini yitirebileceğini anlatın.
• Gerçek örnek: Aylık güvenlik denetimleri ve saha turları.
• Kritik nokta: Ramak kala olayların bir uyarı olduğunu vurgulayın.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Ise giris muayenesinin bir eleme degil, uyum tespiti oldugunu vurgulayin.
• Gercek ornek: Agir kaldirma gerektiren bir iste bel fitigi olan birinin baslamasinin hem kendisi hem isveren icin risk oldugunu belirtin.
• Kritik nokta: Muayenenin ise baslamadan once tamamlanmis olmasi gerektigini hatirlatin.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Muayene sikliginin tehlike sinifina gore degistigini belirtin.
• Gercek ornek: Cok tehlikeli sinifta bir fabrikada yillik kontrollerin neden kritik oldugunu aciklayin.
• Kritik nokta: Sürelerin mevzuatta belirlenen azami sureler oldugunu, riskli durumlarda hekimin sureyi kisaltabilecegini hatirlatin.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Her isin kendine has riskleri oldugunu ve muayenelerin buna gore ozellestigini aciklayin.
• Gercek ornek: Gurultulu ortamda kulak koruyucu kullanilmasina ragmen odyometride dusus gorulmesinin, koruyucunun yetersiz oldugunu gosterdigini anlatın.
• Kritik nokta: Tetkiklerin sadece yasal bir formalite degil, sagligi koruma araci oldugunu vurgulayin.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Biyolojik izlemenin vücuda giren maddeyi tespit eden bir erken uyari sistemi oldugunu belirtin.
• Gercek ornek: Kursunlu boya ile calisan birinin kanindaki kursun duzeyinin izlenmesini örnek verin.
• Kritik nokta: Degerlerin siniri asmasinin, ortamdaki kontrol onlemlerinin yetersiz oldugunu gösterdigini vurgulayin.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Erken taninin calisanin uzun vadeli sagligi icin hayati oldugunu belirtin.
• Gercek ornek: Bel agrisi baslayan birinin daha az fiziksel guc gerektiren bir birime gecirilmesinin, hastaligin ilerlemesini durdurabilecegini anlatın.
• Kritik nokta: Is degisikliginin calisani isinden etmek degil, sagligini korumak icin yapildigini vurgulayin.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Saglik verilerinin en ozel veriler oldugunu ve korunmasi gerektigini vurgulayin.
• Gercek ornek: Isverenlerin calisanin ozel teshisini degil, sadece calisip calisamayacagini bilme hakki oldugunu hatirlatin.
• Kritik nokta: Kayitlarin düzenli tutulmasinin isvereni ve calisani hukuki acidan korudugunu belirtin.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El hijyeninin basit ama en etkili önlem olduğunu belirtin.
• Gerçek örnek: Özellikle ortak kullanım alanlarında el hijyeninin önemini anlatın.
• İnteraktif soru: İşyerinizde el yıkama alanları ulaşılabilir mi?
• Kritik nokta: Sabun ve suyun doğru kullanımını vurgulayın.
• Ek bilgi: Dezenfektan kullanımı suyun bulunmadığı durumlarda destekleyicidir.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Doz ve etki iliskisini basit bir ornekle aciklayin.
• Kritik nokta: Limit degerlerin asilmasinin hastalik riskini dogrudan artirdigini belirtin.
• Interaktif soru: Calistiginiz alanda maruz kaldiginiz risk etmenlerini biliyor musunuz?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Soyunma odalarının sadece eşya bırakma yeri olmadığını, hijyen noktası olduğunu vurgulayın.
• Gerçek örnek: Kirli iş kıyafetlerinin temiz kıyafetlerle temas etmemesi gerektiğini anlatın.
• İnteraktif soru: Soyunma dolabınızda düzenli bir sisteminiz var mı?
• Kritik nokta: Kişisel eşyaların hijyenik muhafazası.
• Ek bilgi: Düzenli temizlik, odadaki bakteri üremesini engeller.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Çalışma alanında yemek yemenin neden tehlikeli olduğunu (kimyasal bulaşma, toz) açıklayın.
• Gerçek örnek: Yemekhanede masaların temizliğinin kişisel sorumluluğunuz olduğunu hatırlatın.
• İnteraktif soru: Yemek alanlarınızın temizliğinden memnun musunuz?
• Kritik nokta: Gıda güvenliği ve haşere kontrolü.
• Ek bilgi: İlgili İSG mevzuatı yemekhanelerin hijyenini zorunlu tutar.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İş kıyafetlerinin koruyucu özelliğinin temizlikle doğrudan ilişkili olduğunu belirtin.
• Gerçek örnek: Tehlikeli maddelerle temas eden kıyafetlerin eve götürülmesinin risklerini anlatın.
• İnteraktif soru: İş kıyafetlerinizin temizliği kim tarafından sağlanıyor?
• Kritik nokta: Kıyafetlerdeki birikmiş toz veya kimyasalın solunması.
• Ek bilgi: İşveren temizlik için gerekli imkanları sağlamalıdır.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Temizliğin bir süreç olduğunu, tek seferlik bir eylem olmadığını vurgulayın.
• Gerçek örnek: Düzenli temizliğin düşme ve kayma kazalarını nasıl önlediğini anlatın.
• İnteraktif soru: İşyerinizde temizlik sorumlulukları kimde?
• Kritik nokta: Temizlik malzemelerinin güvenli depolanması.
• Ek bilgi: Checklist kullanımı, temizliği standartlaştırır.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Denetimin cezalandırma değil, iyileştirme aracı olduğunu belirtin.
• Gerçek örnek: Hijyenik bir ortamda çalışanların hastalık nedeniyle devamsızlığının azaldığına dair örnekler verin.
• İnteraktif soru: Hijyen eksikliği gördüğünüzde kime bildiriyorsunuz?
• Kritik nokta: Denetimlerin objektif olması.
• Ek bilgi: 6331 sayılı kanun işverene denetim sorumluluğu verir.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Biyolojik etkenlerin sadece sağlık sektöründe değil, birçok alanda (atık, tarım) risk oluşturduğunu belirtin.
• Kritik nokta: Grup 3 ve 4 etkenlerin özel çalışma izni gerektirdiğini vurgulayın.
• İnteraktif soru: Çalıştığınız ortamda hangi biyolojik risklerle karşılaşabileceğinizi hiç düşündünüz mü?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Bulaşma yollarını bilmenin korunmanın ilk adımı olduğunu belirtin.
• Gerçek örnek: Havalandırma sistemlerinin damlacık yayılımındaki rolünden bahsedin.
• Kritik nokta: El hijyeninin tüm bulaşma yolları için ortak bir önlem olduğunu vurgulayın.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Kan ile temasın sadece sağlıkta değil, acil müdahale gerektiren her durumda risk olduğunu hatırlatın.
• Kritik nokta: Kesici aletlerin mutlaka uygun atık kutusuna atılması gerektiğini vurgulayın.
• Ek bilgi: Hepatit B aşısının önemi üzerinde durun.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Sağlık gözetiminin yasal bir zorunluluk olduğunu hatırlatın.
• Kritik nokta: Aşılamanın kişisel bir tercih değil, işyeri güvenlik protokolü olduğunu belirtin.
• İnteraktif soru: İşyeri hekiminizin yaptığı son sağlık taramasını hatırlıyor musunuz?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Biyogüvenliğin bir disiplin meselesi olduğunu vurgulayın.
• Gerçek örnek: Atık yönetimindeki hataların nasıl büyük riskler doğurduğunu anlatın.
• Kritik nokta: Dezenfeksiyonun sadece yüzeyde değil, hava kalitesinde de önemli olduğunu belirtin.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Latent donem kavraminin neden tehlikeli oldugunu aciklayin.
• Kritik nokta: Belirti olmamasinin saglikli oldugumuz anlamina gelmedigini vurgulayin.
• Ek bilgi: Periyodik muayenelerin bu donemdeki onemi.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KKD'nin doğru takılması kadar doğru çıkarılmasının da önemli olduğunu vurgulayın.
• Kritik nokta: Kirlenmiş ekipmanla sosyal alanlara girilmemesi gerektiğini hatırlatın.
• Kapanış: KKD'lerin düzenli kontrol edilmesini önerin.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Psikososyal risklerin sadece fiziksel değil, zihinsel sağlık üzerinde de ciddi etkileri olduğunu belirtin.
• Kritik nokta: 6331 sayılı kanun gereği işverenin sadece fiziksel değil, psikososyal riskleri de yönetmesi gerektiğini vurgulayın.
• Interaktif soru: Isyerinde is yükünün dengesiz dağıldığını hissettiğiniz durumlar oldu mu?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Stresin her zaman kötü olmadığını ancak kontrol edilemez olduğunda tehlikeli olduğunu açıklayın.
• Gercek örnek: Zaman baskısı altındayken yapılan hataların iş kazası riskini nasıl artırdığını anlatın.
• Kritik nokta: Belirtileri görmezden gelmenin tükenmişliğe yol açacağını vurgulayın.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Tükenmişliğin bir zayıflık değil, uzun süreli stresin sonucu olduğunu belirtin.
• Kritik nokta: Tükenmişlik yaşayan çalışanın risk algısının zayıfladığını ve kaza riskinin arttığını anlatın.
• Ek bilgi: İşyeri hekiminden destek almanın yasal bir hak olduğunu hatırlatın.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Teknolojinin işi 7/24 eve taşıdığını ve sınır çizmenin önemini vurgulayın.
• Gercek örnek: Molalarda işten uzaklaşmanın zihni nasıl tazelediğini anlatın.
• Kritik nokta: İş-yaşam dengesinin işveren için de verimlilik artışı anlamına geldiğini belirtin.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Önlemenin tedaviden her zaman daha ucuz ve kolay olduğunu belirtin.
• Kritik nokta: Risk değerlendirmesinin sadece fiziksel tehlikelerle sınırlı olmadığını hatırlatın.
• Interaktif soru: İşyerinde iletişimi geliştirmek için neler yapılabilir?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Destek istemenin profesyonel bir davranış olduğunu vurgulayın.
• Kritik nokta: Destek birimlerinin gizlilik ilkesiyle çalıştığını hatırlatın.
• Kapanis: Sorunlarınızı paylaşmaktan çekinmeyin, sağlıklı çalışma ortamı hepimizin sorumluluğudur.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Isyerinde siddetin sadece fiziksel olmadigini vurgulayin.
• Gercek ornek: Musteri hizmetleri veya guvenlik gorevlilerinin karsilastigi zorluklardan bahsedin.
• Kritik nokta: Isverenin siddeti bir risk olarak tanimlamasi gerektigini hatirlatin.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Mobbingin anlik tartismalardan farkini aciklayin.
• Kritik nokta: Mobbingin sistemli ve tekrarlayici olmasinin hukuki tanim icin sart oldugunu belirtin.
• Interaktif soru: Mobbingin bir isyerinde nasil izler biraktigini dusunuyorsunuz?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Psikolojik etkilerin fiziksel sagliga nasil yansidigini aciklayin.
• Gercek ornek: Bir calisanin isyerine gelirken hissettigi kaygiyi ornekleyin.
• Kritik nokta: Mobbingin sadece magduru degil, tum ekibi etkiledigini vurgulayin.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Yukumluluk suresinin ne anlama geldigini basitce ifade edin.
• Kritik nokta: Isverenlerin saglik kayitlarini saklama yukumlulugunu hatirlatin.
• Soru: Is degisikligi yapildiginda saglik gecmisinin aktarilmasi neden onemlidir?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Isverenin calisani koruma borcunun kanuni dayanaklarini hatirlatin.
• Kritik nokta: TBK 417 maddesinin onemini vurgulayin.
• Interaktif soru: Haklarinizi bilmenin siddeti onlemede nasil bir rolü olabilir?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Sikayet surecinde kanit toplamanin önemini belirtin.
• Gercek ornek: Yazili iletisimin sozlu iletisimden neden daha guvenli oldugunu anlatın.
• Kritik nokta: ALO 170 hattinin ucretsiz ve erisilebilir oldugunu hatirlatin.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Onlemenin tedaviden daha etkili oldugunu vurgulayin.
• Kritik nokta: Sifir tolerans politikasinin sadece yazida kalmamasi, uygulamada da gosterilmesi gerektigini belirtin.
• Kapanis: Herkesin birbirine karsi saygili oldugu bir isyerinin verimliligi artirdigini hatirlatin.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Baslangic: İlkyardim ile acil yardim arasindaki farki vurgulayin.
• Kritik nokta: İlkyardimcinin temel amacinin hastayi iyilestirmek degil, saglik ekibi gelene kadar hayatta tutmak oldugunu belirtin.
• Soru: İlkyardimci kimdir, herkes ilkyardimci olabilir mi?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Gerçek örnek: Trafik kazasinda aracın arkasina reflektör koymanin onemi.
• Kritik nokta: Kendi guvenliginiz yoksa kazazedenin guvenligini saglayamazsiniz.
• Soru: Olay yerinde gorulen tehlikelere karsi ilk tepkiniz ne olmali?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Kritik nokta: Solunum kontrolu en fazla 10 saniye surmelidir.
• Gercek örnek: Bilinci kapali olan birinde dilin soluk yolunu tikayabilecegini hatirlatin.
• Soru: Solunum yoksa ilk yapilacak islem nedir?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112'nin tek numara oldugunu hatirlatin.
• Kritik nokta: Adres verirken cevredeki belirgin noktalarin kullanimi cok onemlidir.
• Soru: 112'yi ararken en cok yapilan hata nedir?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Triage (onceliklendirme) mantigini kisaca aciklayin.
• Kritik nokta: Bilinci acik olanlarin genelde daha iyi durumda oldugunu unutmayin.
• Soru: Birden fazla yarali varsa kime once bakarsiniz?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Ilkyardimcinin en onemli ozelliginin sogukkanlilik oldugunu vurgulayin.
• Kritik nokta: Bilmediginiz bir yontemi asla denemeyin.
• Soru: Ilkyardimcinin yasal sorumlulugu hakkinda ne dusunuyorsunuz?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 Kanama kontrolünde doğrudan baskının önemini vurgulayın. Şok pozisyonunun beyne kan akışını nasıl desteklediğini anlatın. Asla kanamayı durdurmak için turnike uygulamasına uzman değilseniz başvurmayın.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Etken gruplarina gore ornekler verin (gurultu, toz, kimyasal vb.).
• Kritik nokta: Her farkli etken icin farkli koruma yontemleri gerektigini belirtin.
• Ek bilgi: Risk degerlendirmesi raporlarinin onemi.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 Yanığa diş macunu veya yoğurt sürmenin enfeksiyon riskini artırdığını belirtin. Akan suyun ısının dokuya daha derine işlemesini engellediğini vurgulayın.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 Kırık bölgeyi düzeltmeye çalışmanın sinir ve damar hasarına yol açabileceğini anlatın. Sabitlemenin (atel) hayat kurtarıcı olduğunu belirtin.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 Bilinci kapalı kişiye su içirmeye çalışmanın boğulmaya neden olabileceğini hatırlatın. Yan yatış pozisyonunun (koma pozisyonu) önemini açıklayın.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 Heimlich manevrasının nasıl yapıldığını uygulamalı gösterin. Zehirlenme durumunda 112 ekiplerine maddenin ne olduğunun söylenmesi gerektiğini vurgulayın.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 Elektrik çarpmasında ilk kuralın kendi güvenliğiniz olduğunu unutmayın. Akımı kesmeden kişiye dokunmanın sizi de kurban yapacağını önemle vurgulayın.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Kalp durmasının saniyelerle yarışılan bir durum olduğunu vurgulayın.
• Gerçek örnek: Bilincini kaybetmiş bir kişiye seslenerek tepki ölçümünü canlandırın.
• Kritik nokta: Nabız kontrolü sadece deneyimli kişilerce yapılmalıdır, emin değilseniz doğrudan basıya başlayın.
• Ek bilgi: İlkyardım Yönetmeliği prosedürlerine dikkat çekin.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Basının kalbi mekanik olarak sıkıştırdığını belirtin.
• Gerçek örnek: Doğru el pozisyonunu manken üzerinde gösterin.
• Kritik nokta: Bası hızını ve derinliğini ritmik tutmak hayati önem taşır.
• İnteraktif soru: Neden basıdan sonra göğsün geri kalkmasına izin vermeliyiz?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Hava yolu açıklığının önemini belirtin.
• Gerçek örnek: Baş-çene pozisyonunu gösterin.
• Kritik nokta: Suni solunum sırasında hastanın göğüs kafesinin yükseldiğinden emin olun.
• Ek bilgi: Hijyenik maskelerin kullanımının önemini vurgulayın.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OED cihazlarının karmaşık olmadığını belirtin.
• Gerçek örnek: Cihazın nasıl sesli talimat verdiğini anlatın.
• Kritik nokta: Analiz sırasında hastaya dokunmanın sonucu bozacağını vurgulayın.
• İnteraktif soru: İşyerimizde OED cihazının yerini bilen var mı?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Çocuklarda neden önceliğin solunum olduğunu açıklayın.
• Gerçek örnek: İki parmakla bası tekniğini bebek mankeni üzerinde gösterin.
• Kritik nokta: Bası derinliğinin yetişkinden farklı olduğunu hatırlatın.
• Ek bilgi: Çocuklarda hava yolu açıklığının sağlanması hayati önem taşır.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Erken taninin tedavi etmekten daha kolay oldugunu vurgulayin.
• Gercek ornek: Isitme kaybi riski olan bir iste odyometri testinin onemi.
• Kritik nokta: Saglik muayenelerine katilim bir hak ve yukumluluktur.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Zincir benzetmesini kullanarak sistemin bütünlüğünü vurgulayın.
• Gerçek örnek: 112'yi ararken verilecek bilgilerin netliğini anlatın.
• Kritik nokta: Zincirin bir halkasının kopması tüm süreci olumsuz etkiler.
• Kapanış: Eğitimde öğrendiğiniz teknikleri unutmayın, hayat kurtarabilir.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Tütün ürünlerinin sadece bir alışkanlık değil, biyolojik bir bağımlılık olduğunu vurgulayın.
• Gerçek örnek: Nikotin yoksunluğunun iş üzerindeki odaklanma kaybına nasıl yansıdığını belirtin.
• İnteraktif soru: Tütün bağımlılığının çalışma disiplinini nasıl etkilediğini düşünüyorsunuz?
• Kritik nokta: İşverenin bağımlılıkla mücadele desteklerinin önemini hatırlatın.
• Ek bilgi: Bırakma süreçlerinde sunulan tıbbi desteklere değinin.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Solunum kapasitesinin iş verimliliği üzerindeki etkisini açıklayın.
• Gerçek örnek: Ağır fiziksel işlerde nefes darlığının yarattığı tehlikeleri anlatın.
• İnteraktif soru: Sigaranın günlük iş performansınızı nasıl kısıtladığını gözlemlediniz mi?
• Kritik nokta: Periyodik muayenelerin erken teşhis için hayati önemini vurgulayın.
• Ek bilgi: Akciğer kapasitesinin tütünle nasıl daraldığını basitçe anlatın.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Kanserojen maddelerin sadece kimyasal kaynaklı değil, tütün kaynaklı da olabileceğini hatırlatın.
• Gerçek örnek: Pasif içiciliğin çalışma arkadaşları üzerindeki olumsuz etkisini anlatın.
• İnteraktif soru: Kapalı alanlarda tütün kullanımının diğer çalışanlara verdiği zararı nasıl değerlendiriyorsunuz?
• Kritik nokta: İş sağlığı uygulamalarının bütüncül olması gerektiğini vurgulayın.
• Ek bilgi: Pasif içiciliğin tıbbi etkilerini kısaca özetleyin.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Verimliliğin sadece teknik değil, sağlıkla doğrudan ilişkili olduğunu belirtin.
• Gerçek örnek: Sık sık molaya çıkmanın iş akışını nasıl böldüğünü anlatın.
• İnteraktif soru: İşyerinde verimliliği artırmak için sağlıklı yaşam alışkanlıklarının önemi nedir?
• Kritik nokta: Sağlık odaklı bir iş kültürünün tüm taraflar için kazanç olduğunu vurgulayın.
• Ek bilgi: İşyeri hekimlerinin bu konudaki danışmanlık rolünden bahsedin.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Başlarken: Dumansız hava sahası kavramının çalışan hakları ile bağlantısını açıklayın.
• Gerçek örnek: Belirlenen özel alanların iş disiplinini nasıl koruduğunu anlatın.
• İnteraktif soru: İşyerinizdeki sigara içme alanlarının düzenini nasıl buluyorsunuz?
• Kritik nokta: Yasakların çalışan sağlığı için olduğunu, bir ceza değil koruma olduğunu vurgulayın.
• Ek bilgi: İlgili mevzuatın temel amacını hatırlatın.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Pasif iciligin sadece sigara icenleri degil, cevresindekileri de dogrudan etkiledigini belirtin.
• Gercek ornek: Kapali bir ofis ortaminda sigara dumaninin nasil hizla yayildigini hatirlatin.
• Interaktif soru: Isyerinizde sigara icilmeyen alanlarin yeterli oldugunu dusunuyor musunuz?
• Kritik nokta: Temiz hava sagligin temelidir.
• Ek bilgi: 6331 sayili Kanun kapsaminda isveren saglikli bir ortam hazirlamakla yukumludur.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Isyerinde sigara icme yasaklarinin sadece bir kural degil, guvenlik onlemi oldugunu vurgulayin.
• Gercek ornek: Sigara izmaritlerinin yanlis yere atilmasinin yaratabilecegi yangin riskinden bahsedin.
• Interaktif soru: Isyerinizdeki sigara icme alanlari yasal kurallara uygun mu?
• Kritik nokta: Yasaklara uymak is disiplininin bir parcasidir.
• Ek bilgi: Egitimlerde bu konuya yer verilmesi mevzuat geregidir.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Tütün ürünlerini birakmanin zor oldugunu ancak profesyonel destekle mumkun oldugunu belirtin.
• Gercek ornek: Birakma surecinde destek alan birinin yasadigi olumlu degisimlerden bahsedin.
• Interaktif soru: Sigarayi birakmayi dusunen veya birakmis olan var mi?
• Kritik nokta: Profesyonel destek almak sureci cok kolaylastirir.
• Ek bilgi: Saglik kuruluslarindan destek almaktan cekinmeyin.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Devletin sundugu ucretsiz birakma desteklerine odaklanin.
• Gercek ornek: Alo 171 gibi hatlarin nasil calistigini kisaca anlatın.
• Interaktif soru: Saglik birimlerimizin sundugu desteklerden haberdar misiniz?
• Kritik nokta: Destek almak basariya giden yolda en buyuk adimdir.
• Ek bilgi: Bilgi icin sirket hekimimizle gorusun.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Başlarken solunumun en yaygın giriş yolu olduğunu vurgulayın.
• Gerçek örnek olarak boya atölyesinde maske kullanımını anlatın.
• İnteraktif soru olarak hangi kimyasallarla çalıştıklarını sorun.
• Kritik nokta olarak güvenlik bilgi formlarının önemini belirtin.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Eğitmen Notu:
• Baslarken: Saglikli yasam tercihlerinin isyerindeki olumlu etkilerinden bahsedin.
• Gercek ornek: Sirketin duzenledigi spor veya saglik etkinliklerinden örnekler verin.
• Interaktif soru: Daha saglikli bir isyeri icin onerileriniz nelerdir?
• Kritik nokta: Saglikli yasam bir tercihtir ve desteklenmelidir.
• Ek bilgi: Dumansiz isyeri herkesin yararinadir.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Eğitimin özetini yapın ve katılımcıların sorularını yanıtlayın.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8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2-1.png"/><Relationship Id="rId2" Type="http://schemas.openxmlformats.org/officeDocument/2006/relationships/image" Target="../media/image-9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9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046220" y="640080"/>
            <a:ext cx="1051560" cy="10515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1920240"/>
            <a:ext cx="8412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İSG Eğitimi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65760" y="347472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İSG Eğitim Sunumu · Riskmatik ile üretildi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365760" y="411480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65760" y="4526280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güvenliğinin dijital atölyesi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Ağır Metal Zehirlenmeleri ve Riskler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Kurşun, cıva ve kadmiyum gibi ağır metaller vücutta birikerek sinir sistemi, böbrekler ve kan yapıcı organlar üzerinde hasarlar oluşturabilir; bu maddelerin kullanımı denetime tabidir.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Kimyasal Maddelerle Çalışmalarda Sağlık ve Güvenlik Önlemleri Hakkında Yönetmelik kapsamında, bu metallerle çalışılan alanlarda özel önlemler alınmalı ve çalışanların maruziyeti periyodik kontrollerle izlenmelidir.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Çalışma sonrası kişisel hijyen kurallarına tam uyum sağlanması, ağır metallerin ev ortamına taşınmasını engelleyen en önemli koruyucu önlemlerden biridir.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Çözücü ve Solvent Kaynaklı Hastalıklar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Endüstriyel temizlik ve üretim süreçlerinde kullanılan solventler, buharlaşarak solunum yoluyla vücuda girebilir ve merkezi sinir sistemi üzerinde uyuşukluk veya baş dönmesi gibi etkiler yaratabilir.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Solventlerle çalışırken ortamın sürekli havalandırılması ve uygun KKD kullanılması, Kimyasal Maddelerle Çalışmalarda Sağlık ve Güvenlik Önlemleri Hakkında Yönetmelik gereği işverenin sorumluluğundadır.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Solventlerin cilde teması durumunda ise deri kuruluğu ve egzama gibi mesleki deri hastalıkları gelişebileceği için, uygun eldiven kullanımı kesinlikle ihmal edilmemelidir.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Gaz ve Buhar Kaynaklı Sağlık Etkileri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İşyerlerinde oluşan zehirli gazlar ve buharlar, ani maruziyetlerde boğulma veya zehirlenme etkisi gösterirken, uzun süreli maruziyetlerde kronik akciğer hastalıklarına yol açabilir.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Havalandırma sistemlerinin etkinliği ve gaz dedektörlerinin kullanımı, ilgili İSG mevzuatı uyarınca işyerlerinde sürekli denetlenmeli ve acil durum planları bu risklere göre güncellenmelidir.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Gaz kaçaklarının hissedilmediği durumlarda, ortam havasının ölçümü ve uyarıcı sistemlerin çalışırlığı iş güvenliği açısından kritik bir koruma yöntemidir.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Sınır Değerler ve Güvenli Maruziyet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Kimyasal maddelerin çalışma ortamındaki yoğunluğu, çalışanların sağlığını bozmayacak şekilde belirlenen sınır değerlerin (TWA ve STEL) altında tutulması yasal bir zorunluluktur.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Kimyasal Maddelerle Çalışmalarda Sağlık ve Güvenlik Önlemleri Hakkında Yönetmelik, bu değerlerin düzenli olarak ölçülmesini ve sınırların aşılması durumunda derhal müdahale edilmesini zorunlu kılar.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Ölçüm sonuçları, işyeri hekimi ve iş güvenliği uzmanı tarafından değerlendirilerek, gerekli iyileştirme çalışmaları planlanmalı ve sonuçlar çalışanlarla şeffaf bir şekilde paylaşılmalıdır.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Korunma Yöntemleri ve Biyolojik İzleme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Kimyasallara karşı korunmada öncelik, tehlikeli maddeyi daha az tehlikeli olanla değiştirmek veya mühendislik önlemleriyle maruziyeti kaynağında yok etmektir.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Biyolojik izleme yöntemleri ile çalışanların kan veya idrar örnekleri üzerinden kimyasal maruziyet seviyeleri düzenli olarak takip edilerek, olası sağlık etkileri erkenden tespit edilebilir.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Sağlık gözetimi, çalışanların kimyasal maddelerle çalışmaya uygunluğunun belirlenmesi ve meslek hastalıklarının önlenmesi adına İSG mevzuatında yer alan vazgeçilmez bir uygulamadır.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Gürültüye Bağlı İşitme Kayıpları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Gürültü, işitme kaybına neden olan fiziksel bir etmendir; Çalışanların Gürültü ile İlgili Risklerden Korunmalarına Dair Yönetmelik kapsamında gürültü seviyeleri kontrol edilmelidir.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Yüksek sese uzun süre maruz kalmak, iç kulaktaki tüy hücrelerinin kalıcı hasar görmesine ve meslek hastalığı olan işitme kaybına yol açar.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İşveren, gürültü seviyesini azaltmak için mühendislik önlemleri almalı ve kulaklık gibi kişisel koruyucu donanımları çalışanlara ücretsiz temin etmelidir.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El-Kol ve Tüm Vücut Titreşimi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Çalışanların Titreşimle İlgili Risklerden Korunmalarına Dair Yönetmelik gereği, el-kol ve tüm vücut titreşimi maruziyeti sınır değerleri asla aşılmamalıdır.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aletlerinin yarattığı titreşim, sinir ve damar yapısını bozarak beyaz parmak sendromu gibi kalıcı rahatsızlıklara sebebiyet verebilir.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Titreşim önleyici eldivenlerin kullanımı ve aletlerin periyodik bakımı, çalışanları titreşimin zararlı etkilerinden korumak için hayati öneme sahiptir.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Sıcak ve Soğuk Ortam Kaynaklı Hastalıklar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 Bina ve Eklentilerinde Alınacak Sağlık ve Güvenlik Önlemlerine İlişkin Yönetmelik, çalışma ortamının termal konfor şartlarına uygun olmasını zorunlu kılar.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Aşırı sıcak çalışma ortamları ısı bitkinliği ve kramplara neden olurken, aşırı soğuk ortamlar donma ve dolaşım bozukluklarına yol açabilir.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İşveren, havalandırma, iklimlendirme veya uygun koruyucu giysiler temin ederek çalışanların termal risklere karşı maruziyetini en aza indirmelidir.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Aydınlatma ve Göz Sağlığı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Yetersiz veya hatalı aydınlatma, İşyeri Bina ve Eklentilerinde Alınacak Sağlık ve Güvenlik Önlemlerine İlişkin Yönetmelik hükümlerine göre ciddi bir güvenlik riskidir.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 yorgunluğu ve görme bozuklukları, ortamdaki ışık şiddetinin çalışma yüzeyine uygun olmamasından kaynaklanan yaygın meslek hastalıkları arasındadır.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 doğal aydınlatmadan mümkün olduğunca yararlanılmalı ve yapay aydınlatma sistemleri göz kamaşmasını engelleyecek şekilde düzenlenmelidir.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Basınç Değişimleri ve Sağlık Riskleri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6331 sayılı İş Sağlığı ve Güvenliği Kanunu, basınçlı ortamlarda çalışanlar için özel sağlık gözetimi ve çalışma prosedürlerinin uygulanmasını gerektirir.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 basınç değişimleri, kulak zarı hasarı veya vurgun gibi ciddi sağlık sorunlarına neden olabilir; özellikle dalgıçlık veya tünel işlerinde bu risk yüksektir.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Basınçlı ortamlarda çalışanların periyodik sağlık muayeneleri yapılmalı ve çalışma süreleri, yönetmeliklerde belirlenen güvenli limitlere göre sınırlandırılmalıdır.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İçindekiler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Meslek hastalıklarının sebepleri (4 konu)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Hastalıktan korunma prensipleri ve teknikleri (3 konu)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Biyolojik ve psikososyal risk etmenleri (3 konu)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(3 konu)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Tütün ürünlerinin zararları ve pasif etkilenim (2 konu)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Maruziyet Ölçümü ve Sınır Değerler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İlgili İSG mevzuatı gereği, fiziksel etkenlerin ölçümü uzman kuruluşlar tarafından düzenli aralıklarla yapılmalı ve sonuçlar kayıt altına alınmalıdır.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Ölçüm sonuçlarının belirlenen sınır değerlerin üzerinde çıkması durumunda, işveren derhal teknik ve idari kontrol önlemlerini devreye almalıdır.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Çalışanların maruziyet kayıtları, meslek hastalıklarının önlenmesi ve yasal süreçlerin yönetimi açısından en az 15 yıl boyunca saklanmalıdır.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Toz Türleri ve Solunabilir Fraksiyon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Tozlar, havada asılı kalan küçük partiküllerdir ve akciğerlerin derinliklerine ulaşan solunabilir fraksiyonlar en büyük tehlikeyi oluşturur.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Tozla Mücadele Yönetmeliği kapsamında tozun fiziksel ve kimyasal özellikleri, sağlık üzerindeki etkilerini belirlemede temel bir kriterdir.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İşyerindeki toz türü belirlenerek maruziyetin kaynağı ve yoğunluğu analiz edilmeli, gerekli önlemler ivedilikle alınmalıdır.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Silikozis: Tanım ve Riskler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Silikozis, kristal yapılı silis tozlarının solunması sonucu akciğer dokusunda kalıcı hasara ve fibrozise yol açan ciddi bir meslek hastalığıdır.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Madencilik, döküm ve taş ocakçılığı gibi sektörlerde çalışanlar, uzun süreli silis tozu maruziyeti nedeniyle yüksek risk altındadır.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Tozla Mücadele Yönetmeliği uyarınca, silis içeren tozların kontrolü için mühendislik önlemleri ve çalışma yöntemleri öncelikli olmalıdır.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Asbestoz ve Mezotelyoma Tehlikesi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Asbest liflerinin solunması; asbestoz, akciğer kanseri ve mezotelyoma gibi ölümcül hastalıklara yol açan geri dönüşü olmayan sağlık sorunları yaratır.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Asbestle Çalışmalarda Sağlık ve Güvenlik Önlemleri Hakkında Yönetmelik, asbest içeren malzemelerin sökümü sırasında çok sıkı kurallar getirmektedir.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Çalışanlar, asbest maruziyetine karşı özel koruyucu ekipmanlar kullanmalı ve yasal düzenlemelere harfiyen uymalıdır.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Pnömokonyoz Türleri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Pnömokonyozlar, kömür tozu, talk veya diğer mineral tozların akciğerlerde birikmesiyle oluşan bir hastalık grubudur.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Kömür işçisi pnömokonyozu gibi türler, tozun türüne ve maruziyet süresine bağlı olarak gelişmekte olup ciddi solunum yetmezliğine neden olabilir.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İşletmelerde toz kaynağının türü belirlenerek, ilgili İSG mevzuatı çerçevesinde sağlık gözetimi ve periyodik muayeneler aksatılmadan yapılmalıdır.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Toz Ölçümü ve Sınır Değerler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İşyerlerinde toz maruziyetinin kontrol altına alınması için Tozla Mücadele Yönetmeliği gereği düzenli toz ölçümleri yapılmalı ve sonuçlar kayıt altına alınmalıdır.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Mevzuatta belirlenen mesleki maruziyet sınır değerleri, çalışanların sağlığını korumak amacıyla aşılmamalı ve ölçüm sonuçlarına göre iyileştirme planları oluşturulmalıdır.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Çalışma ortamındaki toz yoğunluğu, yetkili laboratuvarlar tarafından standartlara uygun yöntemlerle periyodik olarak kontrol edilmelidir.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Toz Kontrolü ve Solunum Koruması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Tozla mücadelede öncelik, tozun kaynağında kontrol edilmesi, havalandırma sistemleri ve ıslak çalışma yöntemleri gibi mühendislik önlemlerinin uygulanmasıdır (6331 sayılı İSG Kanunu).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Mühendislik önlemlerinin yeterli olmadığı durumlarda, çalışanlara uygun standartlarda solunum koruyucu maskeler sağlanmalı ve kullanımı denetlenmelidir.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Çalışanlar, tozun zararlı etkilerinden korunmak için verilen eğitimlere katılmalı ve kişisel koruyucu donanımları doğru şekilde kullanmalıdır.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Önlemleri Hiyerarşisi: Güvenli Çalışma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6331 sayılı İş Sağlığı ve Güvenliği Kanunu uyarınca, işveren riskleri kaynağında yok etmeli, mümkün değilse azaltmalıdır.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hiyerarşisi; tehlikeyi giderme, yerine koyma, mühendislik önlemleri, idari düzenlemeler ve en son kişisel koruyucu donanım kullanımı şeklinde uygulanır.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hiyerarşi, iş kazalarını ve meslek hastalıklarını önlemek adına uygulanan temel güvenlik yönetim prensibidir.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bir adımın etkinliği, çalışanların katılımı ve işverenin sürekli denetimi ile sağlanmalıdır.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Tehlikeyi Kaynağında Yok Etme Yöntemleri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Tehlikeyi kaynağında yok etmek veya azaltmak, iş güvenliği uygulamalarında en öncelikli ve en etkili koruma yöntemidir.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 Bina ve Eklentilerinde Alınacak Sağlık ve Güvenlik Önlemlerine İlişkin Yönetmelik kapsamında, tehlikeli süreçler izole edilmelidir.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Örneğin, toz üreten bir makineye toz emici sistem takılması veya tehlikeli kimyasalın daha az zararlı olanla değiştirilmesi birer önlemdir.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yaklaşım, çalışanın tehlikeye maruz kalmasını en baştan engelleyerek güvenli bir çalışma ortamı oluşturur.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Çalışma Ortamında Mühendislik Önlemleri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Mühendislik önlemleri, tehlikenin çalışan ile arasındaki bağı kesmek için fiziksel veya teknik düzenlemeler yapılması sürecidir.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Genel havalandırma sistemleri, kapalı çalışma alanları, bariyerler veya gürültü yalıtımı gibi yöntemler bu kapsamda değerlendirilir.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İlgili İSG mevzuatı gereği, kapalı alanlarda yeterli havalandırma ve uygun çalışma koşulları sağlanması zorunludur.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önlemler, çalışanların tehlikeye maruziyetini teknik olarak kısıtlar ve işyerindeki risk seviyesini kabul edilebilir düzeye çeker.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Meslek Hastalığı Tanımı ve İş Kazasından Farkı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Meslek hastalığı, sigortalının çalıştığı işin niteliğine göre tekrarlanan bir sebeple veya işin yürütüm şartları yüzünden uğradığı geçici veya sürekli hastalık, bedensel veya ruhsal engellilik halidir.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kazası ani bir olayla meydana gelirken, meslek hastalığı belirli bir sürece yayılarak ortaya çıkar ve kronik bir seyir izler.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5510 sayılı Sosyal Sigortalar ve Genel Sağlık Sigortası Kanunu kapsamında meslek hastalığının tespiti, sigortalının sağlığının işin yürütümüyle doğrudan ilişkili olduğunu kanıtlamayı gerektirir.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Kişisel Koruyucu Donanım (KKD) Kullanımı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Kişisel Koruyucu Donanımların İşyerlerinde Kullanılması Hakkında Yönetmelik gereği, KKD kullanımı en son başvurulacak yöntemdir.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KKD; baret, eldiven, gözlük, iş ayakkabısı ve maske gibi çalışan sağlığını doğrudan koruyan ekipmanları ifade eder.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İşveren, KKD'leri ücretsiz sağlamalı ve çalışanlara uygun kullanım eğitimlerini vermeli, çalışan ise bu ekipmanı kullanmakla yükümlüdür.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KKD, tehlikeyi yok etmez ancak maruziyet durumunda yaralanma veya hastalık riskini minimize eder.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İdari Kontroller ve Çalışma Süreleri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İdari kontroller, çalışma yöntemlerini ve sürelerini düzenleyerek çalışanların tehlikeye maruziyetini azaltmayı amaçlayan yönetimsel tedbirlerdir.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Çalışanların vardiya düzeni, rotasyon sistemleri ve iş molaları, maruziyet sürelerini sınırlandırmak için etkili yöntemlerdendir.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Çalışanların İş Sağlığı ve Güvenliği Eğitimlerinin Usul ve Esasları Hakkında Yönetmelik uyarınca, eğitimler idari kontrolün temel parçasıdır.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düzenlemeler, yorgunluk ve aşırı maruziyet kaynaklı kazaların önlenmesinde kritik bir rol oynar.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Önlemlerinin İzlenmesi ve Denetimi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Uygulanan tüm kontrol önlemlerinin başarısını ölçmek için düzenli izleme, ölçüm ve denetim süreçleri gerçekleştirilmelidir.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İlgili İSG mevzuatı, işyerindeki risklerin periyodik olarak gözden geçirilmesini ve alınan önlemlerin yeterliliğinin sorgulanmasını şart koşar.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Ramak kala olayların raporlanması ve kaza analizleri, kontrol önlemlerinin iyileştirilmesi için en değerli verilerdir.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 yaklaşımı ile güvenlik kültürü geliştirilmeli ve tüm çalışanlar bu sürece dahil edilmelidir.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İşe Giriş Muayenesi: Temel Gereklilik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İşe giriş muayenesi, çalışanın yapacağı işe fiziksel ve zihinsel olarak uygun olup olmadığını belirlemek amacıyla yapılır.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Çalışanların Sağlık Gözetimine Yönelik Tıbbi Tetkiklerin Usul ve Esasları Hakkında Yönetmelik uyarınca, işe başlamadan önce sağlık durumunun tespiti zorunludur.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muayene, mevcut sağlık sorunlarının işe bağlı gelişmediğini kanıtlamak ve işe uygun personeli seçmek açısından kritiktir.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İşveren, çalışanın sağlık durumunun işin gerekliliklerini karşıladığından emin olmalı ve bu süreçte işyeri hekiminin yönlendirmelerine uymalıdır.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Periyodik Muayeneler ve Zamanlama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Periyodik muayeneler, çalışanın işe başladıktan sonra sağlığının değişip değişmediğini kontrol etmek için belirli aralıklarla tekrarlanır.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 Hekimi ve Diğer Sağlık Personelinin Görev, Yetki, Sorumluluk ve Eğitimleri Hakkında Yönetmelik gereği, periyodik muayene süreleri işin tehlike sınıfına göre belirlenir.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Çok tehlikeli sınıftaki işyerlerinde yıllık, tehlikeli sınıfta 3 yılda bir ve az tehlikeli sınıfta 5 yılda bir muayene yapılması esastır.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süreçler, meslek hastalıklarının erken tespiti ve çalışma ortamındaki risklerin çalışan sağlığı üzerindeki etkilerinin izlenmesi için elzemdir.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Maruziyete Özgü Tıbbi Tetkikler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Maruziyete özgü tetkikler, çalışanın yaptığı işin özel risklerine (gürültü, toz, kimyasal) göre planlanan spesifik tıbbi kontrollerdir.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Odyometri (işitme testi) gürültülü işlerde, solunum fonksiyon testleri (SFT) tozlu ortamlarda çalışanlar için zorunlu tetkikler arasındadır.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İlgili İSG mevzuatı gereği, işyeri hekimi tarafından belirlenen bu testler, meslek hastalıklarının başlangıç belirtilerini yakalamayı hedefler.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Çalışanlar, kendilerine yönlendirilen bu tetkikleri yaptırmakla ve sonuçlarını işyeri hekimiyle paylaşmakla yükümlüdür.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Biyolojik İzleme ve Sağlık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Biyolojik izleme, çalışanın vücuduna giren kimyasal maddelerin kanda veya idrarda ölçülmesiyle yapılan bir maruziyet değerlendirmesidir.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Biyolojik Etkenlere Maruziyet Risklerinin Önlenmesi Hakkında Yönetmelik kapsamında, özellikle kimyasal riskli alanlarda bu izleme süreci uygulanır.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yöntem, koruyucu donanımların veya havalandırma sistemlerinin ne kadar etkili çalıştığını gösteren somut bir veridir.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Biyolojik değerlerin sınırları aştığı durumlarda, çalışma ortamındaki önlemlerin gözden geçirilmesi ve gerekli iyileştirmelerin yapılması şarttır.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Erken Tanı ve İş Değişikliği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Erken tanı, meslek hastalığı veya işle ilgili sağlık sorunlarının kronikleşmeden tespit edilerek gerekli tedbirlerin alınmasını sağlar.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6331 sayılı İş Sağlığı ve Güvenliği Kanunu, işverene çalışanın sağlığına uygun iş tanımlama ve gerektiğinde iş değişikliği yapma yükümlülüğü getirir.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Sağlık gözetimi sonucu bir rahatsızlık tespit edilirse, çalışan daha güvenli bir pozisyona aktarılmalı veya tedavi süreci başlatılmalıdır.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değişikliği veya rehabilitasyon süreci, çalışanın iş gücü kaybını önlemek ve çalışma hayatında kalmasını desteklemek için tasarlanmıştır.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 Saklama ve Gizlilik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Tüm muayene sonuçları, tıbbi tetkikler ve sağlık kayıtları, Çalışanların Sağlık Gözetimine Yönelik Tıbbi Tetkiklerin Usul ve Esasları Hakkında Yönetmelik gereği saklanmalıdır.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Sağlık verileri kişisel veri niteliğinde olup, işyeri hekimi tarafından gizlilik esasına göre korunmalı ve yetkisiz kişilerle paylaşılmamalıdır.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İşveren, çalışanın sağlık dosyasına erişim yetkisi olmaksızın, sadece işe uygunluk durumuna dair bilgilendirme alabilir.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Kayıtların düzenli tutulması, olası hukuki durumlarda veya meslek hastalığı incelemelerinde en önemli kanıt niteliğini taşır.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Hijyeni ve Hastalıklardan Korunma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hijyeni, işyerinde bulaşıcı hastalıkların yayılmasını önleyen en temel uygulamadır; ellerin düzenli olarak su ve sabunla yıkanması gerekir.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 Bina ve Eklentilerinde Alınacak Sağlık ve Güvenlik Önlemlerine İlişkin Yönetmelik gereği, işyerlerinde el yıkama yerleri yeterli sayıda ve uygun konumda bulunmalıdır.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Özellikle yemekten önce, tuvalet sonrası ve kimyasal maddelerle temasın ardından ellerin dezenfekte edilmesi veya yıkanması zorunludur.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Maruziyet, Doz ve Sağlık Üzerindeki Etkiler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Meslek hastalıklarında maruziyet düzeyi, hastalığın ortaya çıkma olasılığını belirleyen temel faktördür; maruz kalınan zararlı etmenin yoğunluğu ve süresi doz miktarını oluşturur.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Doz arttıkça sağlık üzerindeki olumsuz etkilerin şiddeti de artış gösterir, bu yüzden sınır değerlere uyulması hayati önem taşır.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6331 sayılı İş Sağlığı ve Güvenliği Kanunu, çalışma ortamındaki risk etmenlerinin ölçülerek kontrol altında tutulmasını ve dozun sınır değerlerin altında kalmasını zorunlu kılar.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Kişisel Bakım ve Soyunma Düzeni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Çalışanların kişisel temizliğine özen göstermesi, hem sağlık hem de profesyonel çalışma ortamı açısından zorunludur; kişisel bakım ürünlerinin kullanımı düzenli olmalıdır.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Soyunma odalarında temiz ve kirli giysilerin birbirine karışmaması için ayrılmış bölmeler kullanılmalı, eşyalar düzenli şekilde muhafaza edilmelidir.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 Bina ve Eklentilerinde Alınacak Sağlık ve Güvenlik Önlemlerine İlişkin Yönetmelik, soyunma odalarının hijyenik ve yeterli kapasitede olmasını şart koşar.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Yeme ve İçme Alanlarında Hijyen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Yeme ve içme faaliyetlerinin çalışma alanından ayrılmış, hijyenik ortamlarda yapılması gerekir; çalışma masalarında gıda tüketimi kontaminasyon riskini artırır.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 belirlenen yemekhane veya dinlenme alanları, temizlik ve havalandırma açısından sürekli kontrol altında tutulmalıdır.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Gıdaların saklandığı bu alanların temizliği, haşere ve kemirgen girişini engelleyecek şekilde düzenli olarak sağlanmalıdır.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Kıyafetleri ve Kontaminasyon Önleme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kıyafetleri, çalışılan ortamın özelliklerine göre belirlenmeli ve hijyenik tutulmalıdır; kirlenen kıyafetler düzenli olarak yıkanmalı veya değiştirilmelidir.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Kontaminasyon riski olan alanlarda kullanılan kıyafetlerin, ev ortamına taşınmaması veya ayrı yıkanması, çalışan sağlığı açısından hayati bir öneme sahiptir.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 Bina ve Eklentilerinde Alınacak Sağlık ve Güvenlik Önlemlerine İlişkin Yönetmelik, kıyafetlerin temizliğini işveren sorumluluğunda veya rehberliğinde düzenler.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Sistemli İşyeri Temizlik Programı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 temizlik faaliyetleri, rastgele değil, önceden belirlenmiş bir temizlik programı ve kontrol listeleri doğrultusunda yürütülmelidir.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Zeminler, çalışma yüzeyleri ve ortak kullanım alanları, bakteri ve toz birikimini önlemek amacıyla periyodik olarak temizlenmelidir.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İlgili İSG mevzuatı, işyerlerinin temiz ve düzenli tutulmasını zorunlu kılar; temizlik malzemeleri ise güvenli şekilde depolanmalıdır.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Hijyen Denetimi ve Sürekli İzleme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 hijyen uygulamalarının etkinliği, düzenli denetimler ve çalışan geri bildirimleri ile sürekli olarak izlenmeli ve değerlendirilmelidir.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Hijyen denetimleri sırasında tespit edilen eksiklikler, 6331 sayılı İş Sağlığı ve Güvenliği Kanunu kapsamında ivedilikle giderilmelidir.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Eğitimler ve bilgilendirme çalışmaları ile çalışanların hijyen konusundaki farkındalığı artırılmalı, temizlik bir kurum kültürü haline getirilmelidir.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Biyolojik Etkenlerin Sınıflandırılması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Biyolojik etkenler, Biyolojik Etkenlere Maruziyet Risklerinin Önlenmesi Hakkında Yönetmelik uyarınca enfeksiyon riskine göre 4 gruba ayrılır.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 1 etkenler sağlıklı insanda hastalık yapma olasılığı bulunmayan, Grup 2 ise insanda hastalığa yol açabilen ancak topluma yayılma olasılığı bulunmayan, genellikle etkili korunma veya tedavi imkânı olan etkenlerdir.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 3, ağır hastalığa yol açabilen ve topluma yayılma riski bulunabilen ancak genellikle etkili korunma/tedavi imkânı olan; Grup 4 ise yayılma riski yüksek ve etkili korunma/tedavi yöntemi bulunmayan en tehlikeli etkenlerdir.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 Bulaşma Yolları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Biyolojik etkenler işyerinde solunum yolu (damlacıklar, tozlar), sindirim yolu (kontamine gıdalar), deri teması (kesikler, yaralar) veya mukozal temas yoluyla bulaşabilir.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Özellikle sağlık, laboratuvar ve atık yönetimi gibi sektörlerde bulaşma riski diğer alanlara göre daha yüksektir.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Çalışanların bu bulaşma yollarını tanıması ve temel hijyen kurallarına riayet etmesi, işyerindeki enfeksiyon riskini en aza indiren en etkili yöntemdir.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 Yoluyla Bulaşan Tehlikeler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 yoluyla bulaşan hastalıklar, enfekte kan veya vücut sıvılarıyla doğrudan temas sonucu meydana gelir ve özellikle sağlık personeli için büyük bir risk oluşturur.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Hepatit B, Hepatit C ve HIV, bu yolla bulaşan en yaygın ve ciddi sağlık sorunları arasında yer almaktadır.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Kesici-delici alet yaralanmaları, biyolojik etkenlerin kana karışmasına neden olan en kritik iş kazası türüdür ve derhal rapor edilmelidir.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Bağışıklama ve Sağlık Gözetimi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İşveren, risk değerlendirmesi sonuçlarına göre biyolojik etkenlere maruz kalan çalışanların aşılanmasını veya koruyucu önlemlerin alınmasını sağlamakla yükümlüdür.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Aşılama, özellikle Hepatit B gibi önlenebilir hastalıklara karşı çalışanları koruyan en temel biyolojik güvenlik uygulamalarından biridir.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Sağlık gözetimi kapsamında çalışanların bağışıklık düzeyleri düzenli olarak takip edilmeli ve gerekli durumlarda hekim kontrolünde tıbbi tetkikler yapılmalıdır.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Biyogüvenlik Uygulamaları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Biyogüvenlik önlemleri, biyolojik etkenlerin yayılmasını önlemek için alınan teknik ve idari tedbirlerdir; işyerinde temizlik ve havalandırma bu kapsamdadır.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Kontamine atıklar, ilgili yönetmeliklere uygun olarak toplanmalı, etiketlenmeli ve sızdırmaz torbalarda muhafaza edilerek imha edilmelidir.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 el hijyeni istasyonlarının bulunması ve çalışma alanlarının düzenli dezenfeksiyonu, enfeksiyon zincirini kırmak için zorunlu ve kritik bir uygulamadır.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Hastalığın Gelişimi ve Latent (Gizli) Dönem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Meslek hastalıklarının çoğu aniden değil, uzun süreli maruziyet sonrasında kronik bir seyir izleyerek gelişir.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Hastalığın klinik belirtileri ortaya çıkmadan önce geçen süreye latent (gizli) dönem denir; bu dönemde çalışan genellikle kendini sağlıklı hissedebilir.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Hastalığın bu aşamada tespit edilememesi, ilerleyen dönemlerde geri dönüşü olmayan ciddi sağlık sorunlarına ve iş gücü kaybına yol açabilir.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KKD Kullanımı ve Dekontaminasyon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Kişisel Koruyucu Donanımlar (maske, eldiven, önlük, gözlük), biyolojik etkenlerle doğrudan teması engellemek için kullanılan son savunma hattıdır.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Kullanılan KKD türü, maruz kalınacak etkenin özelliğine, bulaşma yoluna ve işin risk düzeyine göre titizlikle seçilmelidir.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Çalışma sonunda kirlenmiş ekipmanların dekontaminasyonu, yani temizlenmesi ve arındırılması, biyolojik etkenin işyeri dışına taşınmasını engellemek için hayati önem taşır.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Psikososyal Risk Faktörleri Nelerdir?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Psikososyal riskler; işin tasarımı, organizasyonu ve yönetimi ile sosyal bağlamın çalışanların psikolojik ve fiziksel sağlığı üzerinde olumsuz etkiler yaratma potansiyelidir.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6331 sayılı İş Sağlığı ve Güvenliği Kanunu kapsamında işveren, işyerinde çalışma ortamının psikososyal açıdan da güvenli ve sağlıklı olmasını sağlamakla yükümlüdür.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riskler; iş yükü, karar verme mekanizmaları, sosyal destek eksikliği veya belirsiz görev tanımları gibi unsurlardan kaynaklanabilir ve çalışan motivasyonunu doğrudan etkiler.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Stresinin Kaynakları ve Belirtileri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stresi; çalışanın kapasitesini aşan iş talepleri, zaman baskısı ve yetersiz kaynaklar nedeniyle oluşan fiziksel ve duygusal tepkiler bütünüdür.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Fiziksel belirtiler arasında baş ağrısı, yorgunluk ve uyku bozuklukları görülürken, zihinsel olarak konsantrasyon kaybı, sinirlilik ve motivasyon düşüklüğü sıkça yaşanmaktadır.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Stresin erken dönemde fark edilmesi; iş kazalarının önlenmesi ve çalışanların uzun vadeli sağlığının korunması açısından hayati bir öneme sahiptir.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Tükenmişlik Sendromu ve Etkileri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Tükenmişlik sendromu; uzun süreli iş stresi sonrasında ortaya çıkan duygusal tükenme, işe karşı yabancılaşma ve kişisel başarı duygusunda azalma durumudur.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Çalışanlarda işe karşı ilgisizlik, sürekli yorgunluk hissi ve sosyal çevreden geri çekilme gibi davranışlar, sendromun en belirgin göstergeleri arasında yer alır.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İlgili İSG mevzuatı çerçevesinde, tükenmişlik belirtileri gösteren çalışanlar için işyeri hekimi veya uzman desteği alınması süreci iyileştirmede önemli bir adımdır.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Sağlıklı İş-Yaşam Dengesi Nasıl Kurulur?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İş-yaşam dengesi, profesyonel sorumluluklar ile kişisel yaşam ihtiyaçları arasında sürdürülebilir bir sınır oluşturarak zihinsel sağlığı koruma becerisidir.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Zaman yönetimi tekniklerinin kullanılması, iş saatleri dışında işle ilgili bağlantının kesilmesi ve düzenli mola verilmesi dengeyi sağlamada oldukça etkilidir.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denge, çalışanların işe daha dinç ve odaklanmış dönmesini sağlayarak hata yapma riskini azaltır ve genel iş verimliliğini olumlu yönde destekler.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 Alınabilecek Örgütsel Önlemler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 psikososyal riskleri yönetmek için net görev tanımları oluşturulmalı, çalışanların kararlara katılımı desteklenmeli ve açık iletişim kanalları kurulmalıdır.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6331 sayılı İSG Kanunu uyarınca yapılan risk değerlendirmelerinde, sadece fiziksel tehlikeler değil, psikososyal faktörler de analiz edilmeli ve önleyici tedbirler alınmalıdır.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Adil bir çalışma ortamı, iş yükünün dengeli dağıtılması ve çalışanların gelişimine yönelik eğitimler, örgütsel düzeyde stresi azaltan en etkili yöntemlerdir.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Destek Mekanizmaları ve Danışmanlık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Çalışanların yaşadığı stres veya tükenmişlik durumlarında, işyeri hekimi, İSG uzmanı veya insan kaynakları birimlerinden profesyonel destek almaları teşvik edilmelidir.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İşyerlerinde oluşturulan destek programları ve danışmanlık hizmetleri, sorunların büyümeden çözülmesine ve çalışanların kendilerini güvende hissetmelerine yardımcı olmaktadır.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Unutmayın ki, yaşadığınız zorlukları paylaşmak ve gerekli yasal destek süreçlerini kullanmak, sağlıklı bir çalışma ortamının sürdürülebilmesi adına atılan en önemli adımdır.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 Şiddeti Türleri ve Kapsamı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 şiddeti, çalışanların görevlerini yerine getirirken maruz kaldığı fiziksel veya psikolojik saldırgan davranışları ifade eder; bu durum 6331 sayılı İş Sağlığı ve Güvenliği Kanunu kapsamında risk etmeni olarak değerlendirilir.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Şiddet türleri fiziksel saldırı, sözlü taciz, tehdit veya cinsel taciz gibi farklı şekillerde ortaya çıkabilir; işyerinde güvenli çalışma ortamını tehdit eden her türlü davranış bu kapsamdadır.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Şiddete maruz kalma riski, müşteriyle doğrudan temas gerektiren sektörlerde veya yalnız çalışılan durumlarda daha yüksektir; işveren bu riskleri değerlendirmeli ve önlem almalıdır.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Mobbing: Tanım ve Gelişim Aşamaları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Mobbing, işyerinde bir veya birden fazla kişi tarafından diğerine yönelik, sistematik, kasıtlı ve tekrarlayıcı nitelikteki psikolojik taciz davranışlarıdır; basit bir çatışmadan farklı olarak süreklilik arz eder.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Mobbing süreci genellikle bir çatışma ile başlar, ardından taciz evresi, yönetimin olaya dahil olması ve mağdurun işten ayrılması veya dışlanması gibi aşamalarla devam eder.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davranışlar, mağdurun özgüvenini ve çalışma motivasyonunu hedef alır; işyerinde huzuru bozarak verimliliği düşüren ciddi bir psikososyal risk faktörüdür.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Belirtiler ve Psikososyal Etkiler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Mobbinge maruz kalan çalışanlarda stres, kaygı, uyku bozuklukları, odaklanma sorunları ve motivasyon kaybı gibi sağlık sorunları sıkça gözlemlenir; bu durum mesleki tükenmişliğe yol açabilir.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 yalnızlaştırma, görev tanımı dışı işler verme, sürekli eleştirilme veya bilginin saklanması gibi davranışlar, mobbingin en yaygın belirtileri arasındadır.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etkiler sadece çalışanı değil, işyerindeki genel çalışma iklimini ve diğer çalışanların performansını da olumsuz etkileyerek iş verimliliğini ciddi oranda düşürür.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Yükümlülük Süresi ve Yasal Sorumluluk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Yükümlülük süresi, sigortalının meslek hastalığına neden olan işten ayrılması ile hastalığın ortaya çıkması arasında geçmesi gereken azami süredir.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5510 sayılı Kanun'a göre, bu süre içinde teşhis edilen hastalıklar meslek hastalığı olarak kabul edilir ve çalışanın yasal hakları korunur.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İşverenler, çalışanlarını bu süreleri dikkate alarak düzenli sağlık kontrollerinden geçirmek ve kayıtlarını tutmakla yükümlüdür.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Çerçeve ve Çalışan Hakları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 Borçlar Kanunu'nun 417. maddesi gereği işveren, işyerinde çalışanların kişilik haklarını korumakla ve psikolojik tacizi önlemekle yükümlüdür; bu bir gözetme borcudur.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6331 sayılı İş Sağlığı ve Güvenliği Kanunu, işyerindeki her türlü riskin değerlendirilmesini ve önlenmesini zorunlu kılar; psikososyal riskler de bu değerlendirmenin ayrılmaz bir parçasıdır.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Çalışanlar, mobbinge maruz kaldıklarında çalışma koşullarının iyileştirilmesini talep edebilir, şartlar düzelmiyorsa haklı nedenle iş sözleşmesini feshetme veya tazminat talep etme hakkına sahiptir.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Çözüm Mekanizmaları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Mobbinge maruz kalan çalışanlar, öncelikle şirket içi şikayet mekanizmalarını (insan kaynakları, İSG kurulu veya etik kurul) kullanarak durumu resmi kayıt altına almalıdır.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İşyerindeki mekanizmaların yetersiz kaldığı durumlarda, Çalışma ve Sosyal Güvenlik İletişim Merkezi olan ALO 170 hattı üzerinden destek alınabilir ve şikayet süreci başlatılabilir.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Yaşanan süreçle ilgili tarih, saat, tanıklar ve kanıtlar (yazışmalar, e-postalar) detaylıca not edilerek saklanmalı, hukuki süreçlerde bu belgeler delil olarak kullanılmalıdır.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6576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Önleme Politikası ve İşyeri Kültürü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 şiddet ve mobbingi önlemek için sıfır tolerans politikası benimsenmeli, bu politika tüm çalışanlara açıkça duyurulmalı ve eğitimlerle desteklenmelidir.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Güvenli bir çalışma iklimi için açık iletişim kanalları oluşturulmalı, çalışanların görüşleri düzenli olarak dinlenmeli ve yaşanan sorunlara hızlı, adil çözümler üretilmelidir.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İşveren ve İSG profesyonelleri, risk değerlendirmesi yaparken psikososyal etmenleri de göz önüne almalı, düzenli farkındalık çalışmalarıyla mobbinge karşı bilinçli bir kurum kültürü geliştirmelidir.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Tanımı ve Temel Amaçlar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İlkyardım, herhangi bir kaza veya yaşamı tehlikeye düşüren durumda, sağlık görevlilerinin yardımı sağlanana kadar hayatı kurtarmak amacıyla yapılan geçici müdahaledir.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Yönetmeliği kapsamında ilkyardımın temel amaçları; yaşamı korumak, durumun kötüleşmesini engellemek ve iyileşmeyi kolaylaştırmaktır.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süreçte tıbbi araç ve gereç aranmaksızın mevcut imkanlarla uygulama yapılır; ancak ilkyardımcının temel ilkyardım eğitimi almış olması hayati önem taşır.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bir tedavi değil, profesyonel yardım gelene kadar hastayı stabilize etme ve koruma sürecidir.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Olay Yeri Güvenliği ve Risk Yönetimi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İlkyardımda ilk ve en önemli kural, hem kendinizin hem de çevrenin güvenliğini sağlamaktır; tehlikeli bir ortamda müdahale etmek yeni kazalara yol açabilir.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Yönetmeliği doğrultusunda, olay yerindeki elektrik, yangın veya trafik riski gibi tehlikeleri belirleyerek alanı güvenli hale getirmek önceliklidir.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Olay yerinde ikincil kaza riskini azaltmak için uyarı levhaları kullanmak veya ortamdaki tehlikeli ekipmanları devre dışı bırakmak gerekebilir.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Unutmayın, güvenli olmayan bir olay yerinde kazazedeye müdahale etmek, ilkyardımcının da yaralanmasına veya hayatını kaybetmesine neden olabilir.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Bilinç ve Solunumun Değerlendirilmesi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Olay yerinde güvenlik sağlandıktan sonra, kazazedenin bilinci sesli ve ağrılı uyaranlarla kontrol edilmelidir; yanıt alınamıyorsa bilinç kapalı kabul edilir.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Yönetmeliği'nde belirtilen 'bak-dinle-hisset' yöntemi ile kazazedenin solunum yapıp yapmadığı 10 saniye boyunca gözlemlenmelidir.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Solunumun varlığı göğüs kafesinin hareketleri, ağızdan gelen nefes sesi ve yanağınızda hissedilen hava akışı ile kontrol edilir.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Bilinç veya solunum yoksa, vakit kaybetmeden temel yaşam desteği (kalp masajı ve suni solunum) hazırlıklarına başlanmalıdır.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112 Acil Çağrı Sistemi ve Bilgi Verme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müdahalesi sırasında veya hemen sonrasında, profesyonel yardım için 112 acil çağrı merkezi aranmalı ve net bilgiler verilmelidir.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Çağrı merkezine; olayın tam adresi, yaralı sayısı, yaralanmanın türü ve kazazedelerin genel durumu sakin bir ses tonuyla aktarılmalıdır.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6331 sayılı İş Sağlığı ve Güvenliği Kanunu çerçevesinde, acil durum bildirimlerinin hızlı ve doğru yapılması yasal bir sorumluluktur.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112 görevlileri 'tamam' demeden telefonu kapatmamalı ve görevlilerin verdiği talimatlara harfiyen uyulmalıdır.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Müdahale Önceliği ve Tıbbi Yaklaşım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Çok sayıda yaralının bulunduğu durumlarda; solunum güçlüğü çekenler, kanamalı olanlar ve bilinci kapalı olanlar müdahalede önceliklidir.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Yönetmeliği'nde belirtildiği üzere, müdahale sırasında kazazedenin vücut ısısını korumak ve onu sakinleştirmek iyileşme sürecini destekler.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Kazazedeyi hareket ettirmekten kaçınmalı, ancak güvenli olmayan bir ortamdaysa (örneğin yangın riski varsa) uygun tekniklerle nakledilmelidir.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zaman önce hayati tehlikesi olanlara müdahale edilmeli; hafif yaralanmalar daha sonraki aşamalara bırakılmalıdır.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İlkyardımcının Sorumlulukları ve Etik Kurallar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İlkyardımcı, olay yerinde sakinliğini korumalı, çevresindekileri organize ederek paniği önlemeli ve yeteneklerinin sınırını bilmelidir.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Yönetmeliği'ne göre, ilkyardımcının temel sorumluluğu, profesyonel yardım gelene kadar kazazedeyi en güvenli şekilde bekletmektir.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Kazazedenin özel hayatının gizliliğine saygı duymalı, gereksiz fiziksel müdahalelerden kaçınmalı ve sadece bildiği teknikleri uygulamalıdır.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Unutmayın, ilkyardımcının görevi teşhis koymak veya tedavi etmek değil, hayati fonksiyonların devamlılığını sağlamaktır.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Kanama ve Şok Durumunda İlkyardım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Kanama kontrolü için temiz bir bezle doğrudan baskı uygulanmalı; kanayan bölge kalp seviyesinin üzerinde tutulmalıdır.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Şok belirtileri (soğuk terleme, hızlı nabız) gösteren kişi sırtüstü yatırılmalı ve ayakları 30 cm yükseltilmelidir.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Yönetmeliği gereği, kanama durdurulamıyorsa en yakın sağlık kuruluşuna hızlıca nakil sağlanmalıdır.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Meslek Hastalıklarının Sınıflandırılması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Meslek hastalıkları, etkenin türüne göre fiziksel, kimyasal, biyolojik, ergonomik ve psikososyal etmenler olarak sınıflandırılır.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sınıflandırma, risk değerlendirmesi yaparken doğru önleyici tedbirlerin seçilmesini ve uygun KKD kullanımını sağlar.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İlgili İSG mevzuatı, her bir etken grubu için gerekli olan iş hijyeni ölçümlerinin ve koruyucu önlemlerin standartlarını detaylı bir şekilde belirlemiştir.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Yanık Türleri ve Müdahale Yöntemleri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Yanık bölgesini en az 20 dakika boyunca soğuk akar su altında tutarak ısının yayılmasını engellemelisiniz.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Yanık üzerindeki su toplamış yerleri patlatmamalı ve bölgeye diş macunu, yağ gibi yabancı maddeler sürmemelisiniz.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Yönetmeliği'ne uygun olarak, ciddi yanıklarda giysiler yapışmadıysa çıkarılmalı ve bölge steril bezle örtülmelidir.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Kırık, Çıkık ve Burkulmalarda Doğru Yaklaşım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Kırık, çıkık veya burkulma şüphesi olan bölgeyi tespit etmek için hareket ettirmemeli ve sabit tutmalısınız.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Tespit (atel) işlemi yapılırken, kırık bölgenin alt ve üst eklemlerini içine alacak şekilde desteklenmesi önemlidir.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Yönetmeliği uyarınca, bölgedeki şişliği azaltmak için soğuk uygulama yapılabilir, ancak doğrudan cilde temas ettirilmemelidir.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Bayılma ve Bilinç Kaybında İlk Müdahale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Kişi bayılmışsa hemen sırtüstü yatırılmalı ve ayakları 30 cm yükseltilerek beyne giden kan akışı desteklenmelidir.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Solunum yolu açıklığı kontrol edilmeli; eğer kişi kusuyorsa veya nefes almada zorlanıyorsa yan yatış pozisyonu verilmelidir.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Yönetmeliği gereği, bilinci kapalı kişiye asla yiyecek veya içecek vermemeli, kendine gelmesi için tokat atmamalısınız.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Zehirlenme ve Boğulma Durumlarında İlkyardım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Zehirlenme şüphesinde, kişinin ağzını temizleyerek yaşamsal fonksiyonlarını kontrol etmeli ve hemen 112'yi aramalısınız.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Solunum yolu tıkanıklığında (boğulma) Heimlich manevrası uygulanmalı; kişinin sırtına 5 kez vurulup 5 kez karın basısı yapılmalıdır.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Yönetmeliği'ne göre, zehirlenme tipine (yutma, soluma, temas) göre müdahale değişebileceğinden, maddeyi tanımlamak kritiktir.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Elektrik Çarpmasında Güvenli Müdahale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Elektrik çarpmasına uğrayan kişiye dokunmadan önce, akımı kesmek için sigortayı kapatmalı veya yalıtkan bir nesne kullanmalısınız.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Akım kesildikten sonra kişinin solunumunu kontrol etmeli; durmuşsa 112 ekipleri gelene kadar temel yaşam desteğine başlamalısınız.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Elektrik Kuvvetli Akım Tesisleri Yönetmeliği'ne göre, akımın olduğu bölgeye yaklaşmak diğer kişiler için de hayati tehlike yaratır.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Kalp Durması Belirtileri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Kalp durması, kişinin bilincini kaybetmesi ve solunumunun durması ile karakterize acil bir durumdur; bu durumda nabız alınamaz ve kişi uyaranlara yanıt vermez.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Yönetmeliği gereğince, hayati fonksiyonların kaybı durumunda zaman kaybetmeden müdahale edilmelidir; aksi takdirde beyin hasarı dakikalar içinde başlayabilir.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Kişinin omuzlarına hafifçe dokunarak bilinç kontrolü yapılmalı ve solunumun varlığı göğüs hareketleri izlenerek 10 saniye boyunca değerlendirilmelidir.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Göğüs Basısı Tekniği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Göğüs basısı, kalbin dışarıdan mekanik olarak sıkıştırılarak kan pompalamasını sağlamak amacıyla uygulanır; hastanın göğüs kemiğinin alt yarısına el topuğu yerleştirilmelidir.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Bası derinliği yetişkinlerde 5-6 cm olacak şekilde uygulanmalı ve dakikada 100-120 hızında ritmik bir baskı sağlanmalıdır; her basıdan sonra göğsün eski haline gelmesine izin verilmelidir.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Yönetmeliği kuralları çerçevesinde bası işlemi, profesyonel yardım gelene veya kişi kendine gelene kadar kesintisiz devam ettirilmelidir.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Suni Solunum Uygulaması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Suni solunum, hastanın hava yolunun açık tutulması ve akciğerlere oksijen gönderilmesi işlemidir; baş-çene pozisyonu verilerek hava yolu açıklığı sağlanmalıdır.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30 göğüs basısından sonra 2 kez suni solunum yapılmalı; bu işlem sırasında burun kanatları kapatılarak ağızdan ağza veya maske ile hava verilmelidir.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Yönetmeliği standartlarına göre, enfeksiyon riskinden korunmak için mümkünse bariyer veya maske kullanımı tercih edilmelidir.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OED (Otomatik Eksternal Defibrilatör) Kullanımı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OED cihazı, kalp ritmini analiz eden ve gerekirse şok uygulayarak kalbi normal ritmine döndüren hayat kurtarıcı bir cihazdır; sesli komutlarla kullanıcıyı yönlendirir.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Cihazın pedleri, hastanın göğsüne cihaz üzerinde gösterilen yerlere sıkıca yapıştırılmalı ve analiz sırasında hastaya dokunulmamalıdır.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Yönetmeliği gereği, toplu yaşam alanlarında bulunması önerilen bu cihazlar, temel yaşam desteği başarısını ciddi oranda artırmaktadır.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Bebek ve Çocuklarda CPR Farkları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Çocuk ve bebeklerde kalp durması genellikle solunum yetmezliğine bağlı gelişir; bu nedenle müdahalede hava yolu açıklığı ve suni solunum daha önceliklidir.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Bebeklerde bası derinliği 4 cm olacak şekilde sadece iki parmakla, çocuklarda ise tek elle uygulanmalıdır; solunum desteği ise daha küçük hacimlerle verilmelidir.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İlkyardım Yönetmeliği çerçevesinde, yaş grubuna özel tekniklerin uygulanması, hastanın iyileşme şansını doğrudan etkileyen kritik bir unsurdur.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Erken Tanı ve Sağlık Gözetimi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Meslek hastalıklarından korunmanın en etkili yolu, hastalık henüz klinik belirti vermeden erken tanı koymaktır.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Çalışanların İş Sağlığı ve Güvenliği Eğitimlerinin Usul ve Esasları Hakkında Yönetmelik gereği, periyodik sağlık muayeneleri düzenli olarak yapılmalıdır.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Erken teşhis, hastalığın ilerlemesini durdurur, çalışanın yaşam kalitesini korur ve iş verimliliğinin devamlılığını sağlar.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841248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Erken Müdahale Zinciri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Hayat kurtarma zinciri; 112 acil servisin aranması, erken temel yaşam desteği, OED kullanımı ve ileri yaşam desteği aşamalarından oluşur.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Zincirin her halkası birbirini tamamlar; hızlı müdahale, hastanın hastaneye ulaşmadan hayatta kalma şansını belirleyen en önemli faktördür.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İlgili İSG mevzuatı gereği, tüm çalışanların bu zincirin ilk halkalarını bilmesi ve acil durumlarda soğukkanlılıkla hareket etmesi beklenir.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Tütün İçeriği ve Bağımlılık Mekanizması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Tütün ürünleri, nikotin dahil olmak üzere binlerce kimyasal madde içerir; bu maddeler beyinde bağımlılık döngüsünü tetikleyerek bırakma sürecini zorlaştırır.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6331 sayılı İş Sağlığı ve Güvenliği Kanunu kapsamında işveren, çalışanların genel sağlığını korumak adına bağımlılık yapıcı maddelerle mücadele süreçlerini desteklemekle sorumludur.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Bağımlılık, çalışma ortamında odaklanma sorunlarına ve yoksunluk belirtilerine yol açarak iş güvenliğini doğrudan riske atabilir ve dikkat dağınıklığı yaratabilir.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Solunum ve Kalp-Damar Hastalıkları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Tütün kullanımı, kronik obstrüktif akciğer hastalığı (KOAH) ve astım gibi solunum yolu rahatsızlıklarının ana tetikleyicisidir; akciğer kapasitesini kalıcı olarak düşürür.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Kalp ve damar sistemine verdiği zarar sonucunda yüksek tansiyon ve kalp krizi riski artar; bu durum fiziksel performans gerektiren işlerde ciddi kısıtlamalar yaratır.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İlgili İSG mevzuatı gereği, solunum sistemi riskli olan çalışanlar için periyodik sağlık kontrolleri ve uygun işe yerleştirme süreçleri titizlikle yürütülmelidir.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Kanser Riski ve Pasif Etkilenim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Tütün ürünleri, başta akciğer kanseri olmak üzere ağız, gırtlak ve yemek borusu gibi pek çok kanser türünün kanıtlanmış en önemli nedenidir.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Kanserojen maddelere maruziyet sadece içen kişiyi değil, aynı zamanda çevresindekileri de pasif içicilik yoluyla ciddi sağlık riskleriyle karşı karşıya bırakır.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sağlığı uygulamaları, çalışanların kanserojen maddelere maruziyetini en aza indirmeyi hedefler; tütün kullanımı bu riski işyerinde katlayarak artırmaktadır.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Tütünün İşyeri Verimliliğine Etkisi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Tütün kullanımı, sık molalar verilmesine neden olarak iş verimliliğini düşürür ve çalışma disiplinini olumsuz yönde etkileyen bir faktör olarak görülür.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Sağlık sorunları nedeniyle artan devamsızlıklar ve tedavi süreçleri, hem çalışan hem de işveren tarafında ciddi ekonomik ve operasyonel kayıplara yol açar.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Çalışanların sağlığını korumak ve verimliliği artırmak amacıyla, tütünle mücadele programları iş sağlığı planlarına dahil edilmeli ve desteklenmelidir.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Dumansız Hava Sahası Düzenlemeleri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Dumansız hava sahası uygulamaları, kapalı alanlarda tütün kullanımını yasaklayarak pasif içiciliği önler ve tüm çalışanlar için temiz bir solunum ortamı sağlar.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İlgili İSG mevzuatı kapsamında, işyerlerinde sigara içme alanları net olarak belirlenmeli ve kapalı çalışma alanları tütünden arındırılmalıdır.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Dumansız hava sahası kurallarına uymak, sadece yasal bir zorunluluk değil, aynı zamanda işyerinde karşılıklı saygı ve sağlıklı çalışma kültürünün bir parçasıdır.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Pasif İçiciliğin Sağlık Üzerindeki Etkileri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Pasif içicilik, tütün ürünlerini kullanmayan kişilerin başkasının dumanına maruz kalmasıdır; bu durum kalp hastalıkları ve solunum yolu rahatsızlıkları riskini önemli oranda artırır.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Dumana maruz kalan bireylerde akciğer kanseri ve astım gibi kronik hastalıkların tetiklenme ihtimali yükselir; temiz hava solumak temel bir haktır.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 tütün dumanı içermeyen bir ortam sağlamak, tüm çalışanların sağlıklı bir çalışma ortamında bulunmasını garanti altına alır.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6331 sayılı İş Sağlığı ve Güvenliği Kanunu, işverene sağlıklı bir çalışma ortamı sunma yükümlülüğü getirir; bu kapsamda tütünle mücadele büyük önem taşır.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 Tütün Ürünleri ve Yasal Düzenlemeler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İşyerlerinde kapalı alanlarda tütün ürünü kullanımı yasal mevzuat gereği yasaktır; bu yasak, hem çalışan sağlığını korumak hem de yangın riskini önlemek amacıyla uygulanır.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İşverenler, sigara içilmemesi gereken alanları belirgin levhalarla işaretlemeli ve çalışanların bu kurallara uyumunu takip ederek gerekli denetimleri sağlamalıdır.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Çalışanların İş Sağlığı ve Güvenliği Eğitimlerinin Usul ve Esasları Hakkında Yönetmelik gereği, sigaranın zararları ve işyeri kuralları eğitimlerde düzenli olarak işlenmelidir.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Dumansız bir iş ortamı, sadece yasal bir zorunluluk değil, aynı zamanda verimliliği artıran ve iş kazası riskini azaltan bir güvenlik tedbiridir.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Tütün Kullanımını Bırakma Yöntemleri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Tütün ürünlerini bırakmak isteyen çalışanlar için davranışsal terapi ve profesyonel destek yöntemleri, başarı oranını artıran en etkili yollardır.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Bırakma sürecinde kararlılık ve planlama önemlidir; birey kendine bir bırakma tarihi belirlemeli ve bu süreçte tetikleyici durumlardan uzak durmalıdır.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Sağlık kuruluşlarından alınan tıbbi destek ve danışmanlık hizmetleri, yoksunluk belirtileriyle başa çıkmayı kolaylaştırarak süreci daha yönetilebilir kılar.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 arkadaş desteği ve sağlıklı yaşamı teşvik eden faaliyetler, bireyin bırakma motivasyonunu destekleyerek sürecin başarısını artırır.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Bırakma Desteği ve Sağlık Programları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Sağlık Bakanlığı tarafından sunulan tütün bırakma danışma hatları ve poliklinikleri, çalışanlara ücretsiz ve profesyonel destek sağlayan en önemli kaynaklardır.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İşyerleri, sağlık birimleri aracılığıyla çalışanlarına bırakma programları hakkında bilgi vermeli ve bu süreci teşvik eden bilgilendirici materyaller sunmalıdır.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Düzenli sağlık kontrolleri sırasında tütün kullanımı sorgulanmalı ve bırakmak isteyenlere gerekli yönlendirmeler yapılarak süreç takip edilmelidir.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materyalleri ve seminerler, çalışanların tütünün zararları ve bırakma yolları konusundaki farkındalığını artırarak sağlıklı bir yaşam tarzını benimsemelerini sağlar.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Kimyasal Maddelerin Vücuda Giriş Yolları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Kimyasallar çalışma ortamında solunum, deri teması veya sindirim yoluyla vücuda girerek ciddi sağlık sorunlarına yol açabilir; bu nedenle maruziyeti önlemek esastır.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Solunum yoluyla alınan toz ve gazlar doğrudan kana karışırken, deri yoluyla emilen maddeler uzun süreli tahrişe neden olabilir; Kimyasal Maddelerle Çalışmalarda Sağlık ve Güvenlik Önlemleri Hakkında Yönetmelik gereği riskler belirlenmelidir.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 kimyasal içeren maddelerin etiketlenmesi ve güvenlik bilgi formlarının (GBF) her çalışan tarafından kolayca ulaşılabilir olması gerekir; bu süreçler yasal bir zorunluluktur.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4389120" cy="4411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 Sağlıklı Yaşamı Teşvik Etmek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İşverenlerin çalışanları sağlıklı yaşama teşvik etmesi, sigarasız bir çalışma ortamı oluşturulmasına yardımcı olur ve genel iş verimliliğini artırır.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Spor faaliyetleri, sağlıklı beslenme kampanyaları ve dumansız bir iş yeri ortamı, çalışanların tütün kullanma isteğini azaltan olumlu faktörlerdir.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 oluşturulan sağlıklı yaşam kültürü, çalışanların hem fiziksel hem de zihinsel olarak daha iyi hissetmelerini sağlayarak yaşam kalitesini yükseltir.</a:t>
            </a:r>
            <a:endParaRPr lang="en-US" sz="2400" dirty="0"/>
          </a:p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6331 sayılı İSG Kanunu kapsamında, işyerinde sağlıklı yaşamı destekleyen her türlü faaliyet, çalışan bağlılığını artırır ve daha güvenli bir iş ortamı sağlar.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1291590"/>
            <a:ext cx="3657600" cy="3474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0"/>
            <a:ext cx="8412480" cy="5143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spcAft>
                <a:spcPts val="2000"/>
              </a:spcAft>
              <a:buNone/>
            </a:pPr>
            <a:r>
              <a:rPr lang="en-US" sz="36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Özet ve Kapanış</a:t>
            </a:r>
            <a:endParaRPr lang="en-US" sz="3600" dirty="0"/>
          </a:p>
          <a:p>
            <a:pPr algn="ctr" indent="0" marL="0">
              <a:spcBef>
                <a:spcPts val="1000"/>
              </a:spcBef>
              <a:buNone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Eğitimde Ele Alınan Konular:</a:t>
            </a:r>
            <a:endParaRPr lang="en-US" sz="3600" dirty="0"/>
          </a:p>
          <a:p>
            <a:pPr algn="ctr" indent="0" marL="0">
              <a:spcBef>
                <a:spcPts val="500"/>
              </a:spcBef>
              <a:buNone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eğitimde Temel İSG Eğitimi konusunun temel kavramlarını ve uygulamalarını öğrendik.</a:t>
            </a:r>
            <a:endParaRPr lang="en-US" sz="3600" dirty="0"/>
          </a:p>
          <a:p>
            <a:pPr algn="ctr" indent="0" marL="0">
              <a:spcBef>
                <a:spcPts val="500"/>
              </a:spcBef>
              <a:buNone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mevzuat, sorumluluklar ve yaptırımlar hakkında bilgi edindik.</a:t>
            </a:r>
            <a:endParaRPr lang="en-US" sz="3600" dirty="0"/>
          </a:p>
          <a:p>
            <a:pPr algn="ctr" indent="0" marL="0">
              <a:spcBef>
                <a:spcPts val="500"/>
              </a:spcBef>
              <a:buNone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İşyerinde uygulanması gereken önlemler ve dikkat edilmesi gereken noktalar ele alındı.</a:t>
            </a:r>
            <a:endParaRPr lang="en-US" sz="3600" dirty="0"/>
          </a:p>
          <a:p>
            <a:pPr algn="ctr" indent="0" marL="0">
              <a:spcBef>
                <a:spcPts val="500"/>
              </a:spcBef>
              <a:buNone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Hatırlatmalar:</a:t>
            </a:r>
            <a:endParaRPr lang="en-US" sz="3600" dirty="0"/>
          </a:p>
          <a:p>
            <a:pPr algn="ctr" indent="0" marL="0">
              <a:spcBef>
                <a:spcPts val="500"/>
              </a:spcBef>
              <a:buNone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sağlığı ve güvenliği herkesin sorumluluğudur.</a:t>
            </a:r>
            <a:endParaRPr lang="en-US" sz="3600" dirty="0"/>
          </a:p>
          <a:p>
            <a:pPr algn="ctr" indent="0" marL="0">
              <a:spcBef>
                <a:spcPts val="500"/>
              </a:spcBef>
              <a:buNone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Gördüğünüz tehlikeleri bildirin, öneri ve görüşlerinizi paylaşın.</a:t>
            </a:r>
            <a:endParaRPr lang="en-US" sz="3600" dirty="0"/>
          </a:p>
          <a:p>
            <a:pPr algn="ctr" indent="0" marL="0">
              <a:spcBef>
                <a:spcPts val="500"/>
              </a:spcBef>
              <a:buNone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Eğitimde öğrendiklerinizi günlük çalışma hayatınızda uygulayın.</a:t>
            </a:r>
            <a:endParaRPr lang="en-US" sz="3600" dirty="0"/>
          </a:p>
          <a:p>
            <a:pPr algn="ctr" indent="0" marL="0">
              <a:spcBef>
                <a:spcPts val="500"/>
              </a:spcBef>
              <a:buNone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için teşekkür ederiz!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949440" y="4832604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riskmatik.com</a:t>
            </a:r>
            <a:endParaRPr lang="en-US" sz="800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2">
    <p:bg>
      <p:bgPr>
        <a:solidFill>
          <a:srgbClr val="1E29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160520" y="411480"/>
            <a:ext cx="822960" cy="8229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109728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İSG Eğitimini Uçtan Uca Riskmatik ile Yönet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731520" y="173736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 AI ile mevzuata uygun eğitim sunumu + ölçme formlarını dakikalar içinde üret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🎓  Online İSG eğitimi düzenle, çalışana ata, uzaktan takip et, sertifikala</a:t>
            </a:r>
            <a:endParaRPr lang="en-US" sz="14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2697480"/>
            <a:ext cx="914400" cy="9144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65760" y="374904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Ücretsiz başla → riskmatik.com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365760" y="4187952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güvenliğinin dijital atölyesi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92</Slides>
  <Notes>92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9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</vt:vector>
  </TitlesOfParts>
  <Company>Riskmatik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İSG Eğitimi</dc:title>
  <dc:subject>Temel İSG Eğitimi</dc:subject>
  <dc:creator>Riskmatik İSG Platform</dc:creator>
  <cp:lastModifiedBy>Riskmatik İSG Platform</cp:lastModifiedBy>
  <cp:revision>1</cp:revision>
  <dcterms:created xsi:type="dcterms:W3CDTF">2026-07-27T19:36:46Z</dcterms:created>
  <dcterms:modified xsi:type="dcterms:W3CDTF">2026-07-27T19:36:46Z</dcterms:modified>
</cp:coreProperties>
</file>