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Lst>
  <p:notesMasterIdLst>
    <p:notesMasterId r:id="rId12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notesMaster" Target="notesMasters/notesMaster1.xml"/><Relationship Id="rId130" Type="http://schemas.openxmlformats.org/officeDocument/2006/relationships/presProps" Target="presProps.xml"/><Relationship Id="rId131" Type="http://schemas.openxmlformats.org/officeDocument/2006/relationships/viewProps" Target="viewProps.xml"/><Relationship Id="rId132" Type="http://schemas.openxmlformats.org/officeDocument/2006/relationships/theme" Target="theme/theme1.xml"/><Relationship Id="rId13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Temel İSG Eğitimi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Cezaların bir amaç değil, güvenliği sağlama aracı olduğunu belirtin.
• Kritik nokta: Kazaların sadece idari para cezası değil, hukuki ve vicdani sorumluluklar da doğurduğunu hatırlatın.
• Kapanış: Güvenli çalışmanın hem çalışanı hem de işvereni koruduğunu vurgulayarak eğitimi bitirin.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Kişisel koruyucu donanım (KKD) olarak ayakkabının önemini anlatın.
• Gerçek örnek: Kaymaz tabanlı ayakkabının bir kazayı nasıl önlediği.
• İnteraktif soru: İş ayakkabılarınızın taban durumu nasıl?
• Kritik nokta: Uyarı levhalarını görmezden gelmeyin.
• Ek bilgi: İşaretlerin renk kodları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Işığın güvenli bir çalışma ortamındaki rolünü anlatın.
• Gerçek örnek: Karanlıkta kalan bir basamağın yarattığı düşme riski.
• İnteraktif soru: Çalışma alanınızda yetersiz ışık alan bir bölge var mı?
• Kritik nokta: Aydınlatma eksikliği bir iş kazası sebebidir.
• Ek bilgi: Aydınlatma seviyeleri ilgili standartlara uygun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kazasının sadece yaralanma değil, yasal bir süreç olduğunu vurgulayın.
• Gerçek örnek: Tanımdaki işin yürütümü ibaresinin kapsamını açıklayın.
• Kritik nokta: 6331 ve 5510 sayılı kanunların kaza tanımındaki bütünlüğüne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kazasının sadece işyerinde değil, işe gidiş geliş sürecinde de geçerli olduğunu belirtin.
• Gerçek örnek: Servis kazalarının iş kazası sayılma durumuna değinin.
• Kritik nokta: İşveren tarafından görevlendirilme durumunun kapsamını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Kazaların sadece sonuçlarına göre değil, oluş şekillerine göre de sınıflandırıldığını anlatın.
• Gerçek örnek: Düşme ve elektrik çarpması gibi sık karşılaşılan kaza türlerinden bahsedin.
• Kritik nokta: Kök neden analizi yapmanın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3 iş günü kuralının kesinliğini vurgulayın.
• Gerçek örnek: Sürenin kaza gününden sonra başladığını hatırlatın.
• Kritik nokta: Bildirim süresini kaçırmanın mali sonuçlarını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Elektronik bildirimin zorunlu olduğunu vurgulayın.
• Gerçek örnek: Kaza sonrası tutulan kaza raporunun önemini anlatın.
• Kritik nokta: Önleyici aksiyon planının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Cezai yaptırımların sadece maddi değil, hukuki sonuçları da olduğunu hatırlatın.
• Gerçek örnek: Eksik bildirim sebebiyle yaşanabilecek hak kayıplarını açıklayın.
• Kritik nokta: Şeffaf bildirimin işvereni koruyan tarafı.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Meslek hastalığının iş kazasından farkını vurgulayın.
• Gerçek örnek: Uzun süreli gürültüye maruz kalmanın işitme kaybına yol açması.
• Kritik nokta: Maruziyetin tekrarlayan niteliğine dikkat çekin.
• Ek bilgi: 5510 sayılı kanunun ilgili maddesine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Yükümlülük süresinin önemini anlatın.
• Gerçek örnek: Bazı toz hastalıklarının yıllar sonra ortaya çıkabilmesi.
• Kritik nokta: Listede olmayan ancak işten kaynaklandığı kanıtlanan hastalıkların da meslek hastalığı sayılabileceğini belirtin.
• Ek bilgi: Sosyal Sigorta Sağlık İşlemleri Tüzüğü'ne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sadece maaş ödemek değil, çalışanın can güvenliğini sağlamak olduğunu belirtin.
• Kritik nokta: Gözetme borcunun 6331 sayılı Kanun ile yasal bir zorunluluk haline geldiğini vurgulayın.
• İnteraktif soru: İşyerimizde gözetme borcu kapsamında alınan önlemleri kimler gözlemledi?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Sürecin tıbbi ve idari boyutunu açıklayın.
• Gerçek örnek: Meslek hastalıkları hastanelerindeki tanı süreci.
• Kritik nokta: SGK kararının nihai bağlayıcılığını vurgulayın.
• Ek bilgi: Tespit sürecinde işyeri ortam ölçümlerinin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Üç iş günü kuralını net bir şekilde aktarın.
• Gerçek örnek: Bildirimin gecikmesi durumunda karşılaşılan idari yaptırımlar.
• Kritik nokta: Bildirim yükümlülüğünün işverenin asli görevi olduğunu vurgulayın.
• Ek bilgi: İSG Kanunu'nun ilgili bildirim maddesini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İlliyet bağı kavramını basitçe açıklayın.
• Gerçek örnek: Kimyasal maruziyetin cilt hastalıklarına etkisi.
• Kritik nokta: Ortam ölçümlerinin meslek hastalığı davalarındaki rolü.
• Ek bilgi: Sınır değerlerin aşılmasının hastalığı tetiklediğini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önleyici gücünü anlatın.
• Gerçek örnek: Periyodik muayenede tespit edilen erken evre solunum yolu hastalıkları.
• Kritik nokta: İşe giriş muayenelerinin önemini hatırlatın.
• Ek bilgi: İlgili yönetmeliğin işverene yüklediği sorumlulukları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sadece idari değil, mali boyutunun da olduğunu vurgulayın.
• Gerçek örnek: Tazminat hesaplamalarında kusur oranının nasıl değiştiğini açıklayın.
• Kritik nokta: Maddi ve manevi tazminatın farklı hukuki temelleri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kazasının sadece bir kaza değil, hukuki bir suç unsuru taşıyabileceğini belirtin.
• Kritik nokta: İhmalin cezai yaptırımı doğrudan işverene yönlendirdiğini vurgulayın.
• Ek bilgi: TCK kapsamındaki sorumluluğun şahsi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 mekanizmalarının işyerindeki önemini açıklayın.
• Kritik nokta: İş durdurma kararının üretim kaybı ve maliyet açısından işverene etkisini vurgulayın.
• İnteraktif soru: İşyerinde yapılan denetimlerin çalışan üzerindeki olumlu etkisini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Kusur oranının nasıl belirlendiğini ve kanıtların önemini anlatın.
• Gerçek örnek: Eğitim kayıtlarının veya risk değerlendirme formlarının kusur oranını nasıl etkilediğini açıklayın.
• Kritik nokta: İlliyet bağının kanıtlanmasının hukuki süreçteki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Rücu kavramının işveren için mali bir risk olduğunu anlatın.
• Kritik nokta: Ağır ihmal durumunda SGK'nın rücu hakkının doğduğunu belirtin.
• Ek bilgi: Rücu davasının tazminat davasından farklı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Önlemenin ödemekten daha ucuz ve güvenli olduğunu vurgulayın.
• Kritik nokta: İSG kayıtlarının (eğitim, kontrol, risk analizi) işverenin hukuki kalkanı olduğunu belirtin.
• Kapanış: Her çalışanın bu önlemlere katkı sağlaması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bir risk faktörü olduğunu belirtin.
• Gerçek örnek: Özellikle gece vardiyalarında dikkat dağınıklığı nedeniyle yaşanan ramak kala olaylarını anlatın.
• Kritik nokta: Fazla mesainin iş sağlığını nasıl etkilediğini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SGK'nın iş kazası durumunda sağladığı güvenceleri vurgulayın.
• Kritik nokta: Bildirim süresinin 3 iş günü olduğunu hatırlatın.
• Ek bilgi: Geçici iş göremezlik ödeneğinin raporlu olunan günleri kapsadığını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Vurgu: Yüzde 10 kaybın alt sınır olduğunu belirtin.
• Kritik nokta: Gelirin ömür boyu sürebileceğini ifade edin.
• İnteraktif soru: İş göremezlik durumunun çalışanın hayatını nasıl etkileyebileceğini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Vurgu: Sosyal güvenliğin aile bireylerini koruma amacını açıklayın.
• Kritik nokta: Hak sahipliği şartlarının mevzuata göre değişebileceğini belirtin.
• Ek bilgi: Bu durumun işverenin tazminat sorumluluğunu ortadan kaldırmadığını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Tazminatın amacının zararı gidermek olduğunu açıklayın.
• Kritik nokta: Manevi tazminatın acı ve ızdırabı hafifletmek için olduğunu vurgulayın.
• Örnek: Tedbir almayan işverenin sorumluluğuna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Rücu kavramını (kurumun ödediği parayı kusurlu işverenden geri alması) açıklayın.
• Kritik nokta: Kusur oranının rücu miktarını belirlediğini belirtin.
• İnteraktif soru: Neden İSG önlemleri almanın sadece yasal değil ekonomik de olduğunu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Tazminat hesabının kişiye özel olduğunu açıklayın.
• Kritik nokta: Bilirkişi raporlarının mahkeme sürecindeki önemini vurgulayın.
• Kapanış: Güvenli çalışmanın hem çalışanı hem de işvereni hukuki risklerden koruduğunu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Fazla çalışmanın bir hak değil, istisnai bir durum olduğunu hatırlatın.
• Kritik nokta: Fazla mesai onayının yazılı olması gerektiğini ve sağlığın her şeyden önemli olduğunu belirtin.
• Ek bilgi: İlgili yönetmelikteki yıllık fazla çalışma üst sınırlarından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İznin bir tatil değil, bir sağlık hakkı olduğunu vurgulayın.
• Gerçek örnek: Uzun süre izin kullanmayan çalışanların motivasyon ve dikkat düşüşü örnekleri.
• Kritik nokta: İzinlerin iş planlaması kadar İSG planlamasında da yer alması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 işlerin yüksek risk içerdiğini hatırlatın.
• Kritik nokta: Sağlık raporlarının hayati önemini ve periyodik muayenelerin gerekliliğini vurgulayın.
• İnteraktif soru: İşimizde kullandığımız KKD'lerin neden sadece o işe özel olduğunu tartışalım.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çalışanın farklı bir fiziksel ve sosyal ihtiyacı olduğunu belirtin.
• Kritik nokta: Genç çalışanların tecrübesizliği nedeniyle daha fazla gözetim altında olmaları gerektiğini anlatın.
• Ek bilgi: Çalışanların İş Sağlığı ve Güvenliği Eğitimlerinin Usul ve Esasları Hakkında Yönetmelik gereği eğitimlerin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sadece bir kural değil, iş ilişkisinin temeli olduğunu belirtin.
• Kritik nokta: Haklı fesih durumlarının hukuki süreçlerine girmeden, bunun taraflar arasındaki güveni nasıl sarstığını açıklayın.
• Kapanış: İSG kurallarına uyumun iş barışını koruduğunu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sadece KKD vermek olmadığını, tüm çalışma ortamını güvenli hale getirmek olduğunu vurgulayın.
• Kritik nokta: İşverenin yasal sorumluluklarının 6331 sayılı Kanun ile tanımlandığını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tek seferlik bir belge olmadığını belirtin.
• Kritik nokta: Riskleri kontrol altına alırken toplu koruma önlemlerine öncelik verilmelidir.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Uzman ve hekimin sadece birer zorunluluk değil, birer danışman olduğunu vurgulayın.
• Kritik nokta: İSG profesyonelleri ile işbirliği yapmak işverenin yükümlülüğüdür.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Bilgilendirmenin yazılı ve sözlü olarak yapılması gerektiğini hatırlatın.
• Kritik nokta: Bilgilendirme kayıtlarının denetimlerde ispat niteliğinde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belge almak için değil, kültür oluşturmak için olduğunu vurgulayın.
• Kritik nokta: Eğitimlerin çalışanın yaptığı işe uygun olması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çalışanın işe uygunluğunu belirlediğini açıklayın.
• Kritik nokta: Sağlık raporlarının eksik olması durumunda işverene idari yaptırım uygulanabilir.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önemini ve acil çıkışların temiz tutulması gerektiğini vurgulayın.
• Kritik nokta: Acil durum planlarının yılda en az bir kez gözden geçirilmesi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Önleme ilkelerinin hiyerarşik bir yapısı olduğunu, toplu korumanın her zaman önde geldiğini belirtin.
• Kritik nokta: İşverenin teknik gelişmeleri takip ederek güvenliği artırması yasal bir beklentidir.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vurgulayın.
• Gerçek örnek: Elektrik panosunda yalıtım hatası gibi basit bir tehlikenin nasıl büyük bir riske dönüştüğünü anlatın.
• İnteraktif soru: İşyerinizde en çok hangi tehlikelerle karşılaşıyorsunuz?
• Kritik nokta: Risk analizi sadece kağıt üzerinde kalmamalı, sahaya yansıtılmalıdır.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Uzman ve hekimin bir denetçi değil, rehber olduğunu belirtin.
• Gerçek örnek: İşe giriş muayenelerinin çalışanın sağlığını korumadaki rolünden bahsedin.
• İnteraktif soru: İş güvenliği uzmanınızla ne sıklıkla iletişim kuruyorsunuz?
• Kritik nokta: İSG hizmetlerinin işin bir parçası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yasal bir zorunluluktan ziyade bir yaşam hakkı olduğunu belirtin.
• Gerçek örnek: Acil durum eğitimlerinde öğrenilenlerin gerçek bir tahliyede hayat kurtardığını anlatın.
• İnteraktif soru: En son ne zaman bir İSG eğitimi aldınız ve ne öğrendiniz?
• Kritik nokta: Eğitimin sürekliliğinin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Makine koruyucularının hayat kurtardığını hatırlatın.
• Gerçek örnek: Bakım sırasında makinenin yanlışlıkla çalıştırılmasının sonuçlarını anlatın.
• İnteraktif soru: Kullandığınız bir makinede eksik bir koruyucu fark ettiniz mi?
• Kritik nokta: Periyodik kontrol etiketlerini mutlaka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Kanunun sadece bir kural listesi değil, bir kültür dönüşümü olduğunu vurgulayın.
• Kritik nokta: Önleyici yaklaşımın, kaza sonrası müdahaleden daha etkili ve ekonomik olduğunu belirtin.
• Ek bilgi: 6331 sayılı Kanun, Avrupa Birliği uyum süreçleri kapsamında hazırlanmıştır.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koruma hiyerarşisinde en son sırada olduğunu belirtin.
• Gerçek örnek: Gözlüğün sıçramalardan koruduğu bir vaka paylaşın.
• İnteraktif soru: KKD'nizi kullanırken rahatsızlık yaşadığınızda kime başvuruyorsunuz?
• Kritik nokta: KKD'nin doğru tipte seçilmesi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sağlığının bir ömür boyu sürecek bir sermaye olduğunu vurgulayın.
• Gerçek örnek: Yanlış kaldırma tekniğinin uzun vadeli etkilerini anlatın.
• İnteraktif soru: Bilgisayar başında çalışırken duruşunuzu kontrol ediyor musunuz?
• Kritik nokta: Ergonomi bir konfor değil, bir sağlık zorunluluğudur.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İnşaat gibi yüksek riskli sektörlerde hataya yer olmadığını vurgulayın.
• Gerçek örnek: Korkulukların düşmeleri önlemedeki kritik rolünü anlatın.
• İnteraktif soru: Sektörünüzde en tehlikeli bulduğunuz iş adımı nedir?
• Kritik nokta: Kuralların sektörel bazda farklılık gösterebileceğini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Haftalık 45 saatlik sınırın yasal bir zorunluluk olduğunu belirtin.
• Kritik nokta: Sürelerin aşılmasının sadece hukuksal değil, güvenlik riski de doğurduğunu vurgulayın.
• İnteraktif soru: İşyerinizde çalışma saatlerine uyum konusunda ne gibi zorluklar yaşıyorsunuz?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270 saat sınırının neden önemli olduğunu açıklayın.
• Kritik nokta: Yazılı onayın eksik olması durumunda oluşabilecek yasal risklerden bahsedin.
• Ek bilgi: Fazla çalışmanın ücretlendirilmesi kadar dinlenme hakkının da korunması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sadece bir dinlenme değil, bir güvenlik ihtiyacı olduğunu belirtin.
• Gerçek örnek: Uzun süreli dikkat gerektiren işlerde mola vermeyenlerin kaza oranının yüksekliği.
• Kritik nokta: Mola sürelerinin yasal karşılıklarını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çalışmasının vücut üzerindeki etkilerine değinin.
• Kritik nokta: Sağlık raporlarının düzenli alınmasının hayati önemi.
• Ek bilgi: Gece çalışmasında iş kazası riskinin gündüze göre artabileceği gerçeği.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Vardiyalı çalışmanın insan sağlığı üzerindeki baskısını anlatın.
• Gerçek örnek: Vardiya değişimlerinde yapılan hataların nedenleri.
• Kritik nokta: Dinlenme sürelerine riayet edilmemesinin iş kazası davalarında işverene yüklediği kusur.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alkollü olmak kadar riskli olabileceği konusuna değinin.
• İnteraktif soru: Yorgun olduğunuzda işi durdurup yardım istediniz mi?
• Kritik nokta: Yorgunluğun bir zayıflık değil, bir güvenlik riski olduğu bilinci.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Kurallara uymanın sadece işçiyi değil, işvereni de koruduğunu belirtin.
• Kritik nokta: Kayıt tutmanın (puantaj) yasal bir kanıt olduğunu hatırlatın.
• Kapanış: Sorularınız varsa cevaplayalım.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Kanunun istisnalar hariç herkesi koruduğunu belirtin.
• Gerçek örnek: Stajyerlerin veya yeni başlayan çalışanların da tam kapsamda olduğunu vurgulayın.
• Kritik nokta: İşveren vekili olmanın sorumluluğu değiştirmediğini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para cezalarının bir ceza değil, iş sağlığı ve güvenliğini bir kültür haline getirme aracı olduğunu belirtin.
• Kritik nokta: Cezaların işyerinin tehlike sınıfına ve çalışan sayısına göre değiştiğini vurgulayın.
• Ek bilgi: 6331 sayılı Kanun'un genel çerçevesini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işin kalbi olduğunu belirtin.
• Gerçek örnek: Elektrik panosu veya kimyasal depolama alanlarındaki risklerin atlanmasının doğuracağı sonuçları anlatın.
• Kritik nokta: Raporun sadece kağıt üzerinde kalmaması, sahada uygulanması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profesyonellerinin işverenin danışmanı olduğunu hatırlatın.
• Kritik nokta: İSG-KATİP üzerinden bildirimlerin zamanında yapılmasının önemini vurgulayın.
• İnteraktif soru: Çalıştığınız işyerinde görevli İSG uzmanını tanıyor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yasal bir zorunluluk değil, hayat kurtaran bir bilgi aktarımı olduğunu söyleyin.
• Kritik nokta: Eğitim tutanaklarının imzalı ve tarihli olmasının yasal geçerlilik için şart olduğunu belirtin.
• Ek bilgi: Eğitim periyotlarının tehlike sınıfına göre değiştiğini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İşin durdurulmasının işyerinin kapatılmasına kadar varabileceğini belirtin.
• Kritik nokta: Durdurma kararının, hayati tehlikeyi gidermek için bir fırsat olarak görülmesi gerektiğini vurgulayın.
• Gerçek örnek: İnşaat sahalarında iskele eksikliği nedeniyle işin durdurulması vakalarından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para cezalarının mali, TCK kapsamındaki cezaların ise özgürlüğü kısıtlayıcı olduğunu vurgulayın.
• Kritik nokta: Taksir kavramının ne anlama geldiğini basitçe açıklayın.
• Ek bilgi: İSG sorumluluklarının devredilemeyeceğini, sadece görev paylaşımı yapılabileceğini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Cezaların ödenmesinin eksikliği giderme sorumluluğunu ortadan kaldırmadığını belirtin.
• Kritik nokta: Tekrarlı ihlallerin denetim sıklığını artırdığını vurgulayın.
• Kapanış: Güvenli bir işyeri için mevzuata uyumun en ekonomik ve insani yol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Bilgilendirme hakkının çalışanın en temel savunma mekanizması olduğunu belirtin.
• Gerçek örnek: Yeni işe başlayan birine risklerin anlatılması sürecini örnek verin.
• İnteraktif soru: İşyerinizdeki acil çıkış yollarının yerini biliyor musunuz?
• Kritik nokta: Bilgilendirmenin yazılı ve sözlü yapılması önemlidir.
• Ek bilgi: 6331 sayılı Kanun bu hakkı kesin kurallara bağlamıştır.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yasal bir zorunluluktan öte bir güvenlik yatırımı olduğunu vurgulayın.
• Gerçek örnek: Eğitimlerde işlenen konuların sahada nasıl uygulandığını anlatın.
• İnteraktif soru: Son aldığınız İSG eğitiminde aklınızda kalan en önemli kural nedir?
• Kritik nokta: Eğitimlerin belgelenmesi yasal açıdan zorunludur.
• Ek bilgi: Eğitimler işin türüne göre özel içeriklerle zenginleştirilmelidir.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sadece hasta olunca değil, korunmak için yapıldığını söyleyin.
• Gerçek örnek: Periyodik muayenelerde erken teşhis edilen meslek hastalıklarını örnek verin.
• İnteraktif soru: En son ne zaman genel sağlık taramasından geçtiniz?
• Kritik nokta: Muayenelerin tamamen ücretsiz olması yasal zorunluluktur.
• Ek bilgi: İşyeri hekiminin tavsiyelerine uymak sağlığınız için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Rollerin net olduğunu ve işbirliğinin şart olduğunu söyleyin.
• İnteraktif soru: İşyerinizde İSG uzmanı veya hekim ile ne kadar iletişim halindesiniz?
• Kritik nokta: İSG uzmanının bir rehber olduğunu, uygulama sorumluluğunun işverende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Bilginin şeffaf olmasının güveni artırdığını vurgulayın.
• Gerçek örnek: Ortam ölçüm sonuçlarının iyileştirmelere nasıl yön verdiğini anlatın.
• İnteraktif soru: İşyerinizdeki ortam ölçümleri hakkında bilginiz var mı?
• Kritik nokta: Kayıtlara erişim, çalışan temsilcisi üzerinden de sağlanabilir.
• Ek bilgi: Ölçümler periyodik olarak tekrarlanmalıdır.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iyi çözüm önerilerinin sahada çalışanlardan geldiğini belirtin.
• Gerçek örnek: Bir çalışanın önerisiyle kaldırılan bir tehlikeden bahsedin.
• İnteraktif soru: İşyerinde gördüğünüz bir tehlikeyi kime bildirirsiniz?
• Kritik nokta: Bildirimlerin teşvik edilmesi kültürün gelişmesini sağlar.
• Ek bilgi: Çalışan temsilcisi ile irtibatınızı koparmayın.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verilerinin en hassas kişisel veriler olduğunu vurgulayın.
• Gerçek örnek: Yanlışlıkla paylaşılan bir verinin doğurabileceği yasal sonuçları açıklayın.
• İnteraktif soru: Tıbbi kayıtlarınızın gizliliği konusunda kendinizi güvende hissediyor musunuz?
• Kritik nokta: İşyeri hekiminin etik kuralları yasal dayanakla korunur.
• Ek bilgi: Kişisel verilerin korunması mevzuatını inceleyebilirsiniz.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kavramının somut örneklerle anlaşılmasını sağlayın.
• Gerçek örnek: Elektrik panosundan gelen duman veya dengesiz bir vinç yükü örneğini verin.
• İnteraktif soru: Çalışma alanınızda sizi endişelendiren bir durumla karşılaştınız mı?
• Kritik nokta: Tehlikenin doğrudan ve anlık olması gerektiğini vurgulayın.
• Ek bilgi: 6331 sayılı İSG Kanunu tanımları rehber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Hakkın yasal dayanağını hatırlatın.
• Gerçek örnek: Riskli bir makine başında çalışmayı reddeden bir işçiyi hayal edin.
• İnteraktif soru: Tehlikeyi kime bildireceğinizi biliyor musunuz?
• Kritik nokta: Bildirim yükümlülüğünün önemini vurgulayın.
• Ek bilgi: Çalışmaktan kaçınma, işi tamamen bırakma değil, tehlike süresince durdurmadır.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Çalışanların işlerini kaybetme korkusu duymaması gerektiğini vurgulayın.
• Gerçek örnek: Güvenli olmayan bir iskelede çalışmayan işçinin maaşının kesilemeyeceğini anlatın.
• İnteraktif soru: Bu hakkı kullanırken baskı görürseniz nereye başvurursunuz?
• Kritik nokta: Hakkın yasal koruma altında olduğunu tekrarlayın.
• Ek bilgi: İSG mevzuatı işçinin yanındadır.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süreçlerinin önemine değinin.
• Gerçek örnek: Yangın veya gaz sızıntısı anında güvenli alana geçiş.
• İnteraktif soru: İşyerinizdeki acil durum toplanma alanını biliyor musunuz?
• Kritik nokta: Terk etmenin panik halinde değil, planlı olması gerektiğini belirtin.
• Ek bilgi: Acil durum planlarına hakim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kurulunun işlevini açıklayın.
• Gerçek örnek: Kurulun bir risk raporunu değerlendirme süreci.
• İnteraktif soru: İşyerinizde bir İSG kurulu var mı?
• Kritik nokta: Kurul kararının işveren için bağlayıcı olduğunu unutmayın.
• Ek bilgi: İş Sağlığı ve Güvenliği Kurulları Hakkında Yönetmelik'i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Somut vaka örnekleriyle konuyu pekiştirin.
• Gerçek örnek: İskele veya elektrik panosu gibi yaygın riskler.
• İnteraktif soru: İşinize özel ne tür tehlikelerle karşılaşabilirsiniz?
• Kritik nokta: Hakkın sorumlulukla kullanılması gerektiğini hatırlatın.
• Ek bilgi: İSG bilinci kazaları önler.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kurallarının keyfi değil yasal bir zorunluluk olduğunu vurgulayın.
• Gerçek örnek: İşyerinde asılı olan güvenlik tabelalarına uyulmaması sonucu yaşanan basit kazalardan bahsedin.
• İnteraktif soru: Çalıştığınız alanda en çok hangi güvenlik kuralını uygulamakta zorlanıyorsunuz?
• Kritik nokta: Kuralların sizi korumak için var olduğunu hatırlatın.
• Ek bilgi: İSG talimatlarını okumak her çalışanın yasal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en son adım olduğunu, önce kaynağın düzeltilmesi gerektiğini anlatın.
• Gerçek örnek: Bir gürültü kaynağını yalıtmanın, kulaklık takmaktan daha etkili olduğunu anlatın.
• Kritik nokta: Mühendislik önlemlerinin toplu koruma sağladığını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sadece işveren değil çalışanın sorumluluğu olduğunu belirtin.
• Gerçek örnek: Gözlük kullanmadığı için küçük bir kıvılcımdan zarar gören bir çalışan örneği verin.
• İnteraktif soru: KKD'lerinizi düzenli kontrol ediyor musunuz?
• Kritik nokta: KKD'lerin ücretsiz sağlandığını ve kullanımın zorunlu olduğunu vurgulayın.
• Ek bilgi: KKD seçiminde yapılacak işin türü belirleyicidir.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ekipman kullanımının yasak olduğunu hatırlatın.
• Gerçek örnek: Bakımı yapılmamış bir pres makinesinin yarattığı tehlikeyi anlatın.
• İnteraktif soru: Makineyi kullanmadan önce hangi kontrolleri yapıyorsunuz?
• Kritik nokta: Ekipman arızası durumunda hemen amire haber verilmesi gerektiğini vurgulayın.
• Ek bilgi: Her ekipmanın kendine has tehlikeleri vardır.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donanımlarının hayat kurtarıcı olduğunu belirtin.
• Gerçek örnek: Sensörleri iptal edilen bir makinenin neden olduğu kaza riskini açıklayın.
• İnteraktif soru: Çalıştığınız makinede acil durdurma butonu nerede?
• Kritik nokta: Muhafazaların asla çıkarılmaması gerektiğini vurgulayın.
• Ek bilgi: Güvenlik donanımları işin bir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İşyerinin bir takım çalışması olduğunu ve herkesin birbirine karşı sorumlu olduğunu söyleyin.
• Gerçek örnek: Yerdeki bir kabloyu fark edip kaldıran bir çalışanın kaza önleme başarısını anlatın.
• İnteraktif soru: Çevrenizde gördüğünüz güvensiz bir durumu nasıl çözersiniz?
• Kritik nokta: İSG'nin ortak bir sorumluluk olduğunu vurgulayın.
• Ek bilgi: Güvenlik kültürü ihbarla değil, duyarlılıkla başlar.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uzmanının tek başına her şeyi göremeyeceğini, sizin yardımlarınıza ihtiyaç duyduğunu anlatın.
• Gerçek örnek: Çalışanların katıldığı bir risk değerlendirme toplantısının sağladığı faydayı anlatın.
• İnteraktif soru: İSG ile ilgili geliştirilmesini istediğiniz bir konu var mı?
• Kritik nokta: İSG eğitimlerinin katılımın zorunlu olduğunu hatırlatın.
• Ek bilgi: İşbirliği, güvenli bir çalışma ortamının anahtarıdır.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bildirmenin bir şikayet değil, bir güvenlik katkısı olduğunu vurgulayın.
• Gerçek örnek: Gözle görülen bir arızayı yetkiliye iletmenin önemini anlatın.
• İnteraktif soru: İşyerinizde gördüğünüz bir tehlikeyi kime bildirirsiniz?
• Kritik nokta: Bildirim sürecinin gizliliği ve hızlı işleyişi önemlidir.
• Ek bilgi: 6331 sayılı Kanun kapsamında bildirim yapmayan çalışanın da sorumluluğu doğabilir.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Ramak kala olaylarını bedava bir ders olarak tanımlayın.
• Gerçek örnek: Bir çalışanın üzerine düşen ancak çarpmayan bir cismi örnek verin.
• İnteraktif soru: Ramak kala ile iş kazası arasındaki temel fark nedir?
• Kritik nokta: Yaralanma olmasa bile olayın nedeninin araştırılması gerekir.
• Ek bilgi: Ramak kala raporları, risk değerlendirmesi sürecini günceller.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Şirketinizdeki bildirim sistemini tanıtın.
• Gerçek örnek: Bildirim formunun nasıl doldurulacağını kısaca gösterin.
• İnteraktif soru: Bildirim kanallarımızdan hangisini kullanmayı tercih edersiniz?
• Kritik nokta: Bildirimlerin yazılı olması izlenebilirlik sağlar.
• Ek bilgi: İSG mevzuatı gereği kayıtlar düzenli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Hata yapmanın değil, hatayı gizlemenin tehlikeli olduğunu belirtin.
• Gerçek örnek: Açık bir iletişim ortamının kazaları nasıl azalttığını anlatın.
• İnteraktif soru: Neden bazı çalışanlar bildirim yapmaktan çekinir?
• Kritik nokta: Suçlayıcı kültürün güvenliği zayıflattığını vurgulayın.
• Ek bilgi: Çalışanların İş Sağlığı ve Güvenliği Eğitimlerinin Usul ve Esasları Hakkında Yönetmelik çerçevesinde katılım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Verilerin sadece bir sayı değil, hayat kurtaran bilgiler olduğunu ifade edin.
• Gerçek örnek: Geçmişte bir ramak kala olayının incelenmesiyle önlenen bir kaza örneği verin.
• İnteraktif soru: Veri toplamanın güvenlik üzerindeki etkisi nedir?
• Kritik nokta: Verilerin gizliliği ve güvenliği korunmalıdır.
• Ek bilgi: İlgili İSG mevzuatı gereği analizler kayıt altında tutulur.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yükümlülüğünün sadece bir kural değil, yasal bir zorunluluk olduğunu belirtin.
• Kritik nokta: İşverenin gözetme borcunu (TBK 417) hatırlatın.
• Ek bilgi: İşveren, İSG önlemlerini maliyet unsuru olarak değil, yatırım olarak görmelidir.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 örneklerin her gün karşılaşılabilecek durumlar olduğunu vurgulayın.
• Gerçek örnek: İşyerinizden bir ramak kala olayını paylaşın.
• İnteraktif soru: Bu senaryolardan hangisi sizin işyerinizde daha sık yaşanıyor?
• Kritik nokta: Küçük görünen olayların büyük sonuçları olabilir.
• Ek bilgi: Ramak kala bildiriminde bulunmak, işin durması anlamına gelmez, iyileştirilmesi anlamına gelir.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Temsilciliğin bir hak olduğunu vurgulayın.
• Gerçek örnek: Seçim süreçlerinin şeffaflığına değinin.
• Kritik nokta: Temsilcinin çalışanlar arasından seçilmesinin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köprü görevi gördüğünü anlatın.
• Gerçek örnek: Bir tehlike bildiriminin nasıl yapıldığını açıklayın.
• Kritik nokta: Temsilcinin yasal koruma altında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işyerindeki karar verici mekanizma olduğunu vurgulayın.
• İnteraktif soru: Kurulun işyerinizde düzenli toplanıp toplanmadığını sorun.
• Kritik nokta: Temsilcinin kurulda çalışanların sesi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Danışmanın yasal bir zorunluluk olduğunu ifade edin.
• Gerçek örnek: Yeni bir ekipman alımında çalışana danışılmasının faydalarını anlatın.
• Kritik nokta: Çalışanın tecrübesinin en büyük veri kaynağı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masa başında değil, sahada yapıldığını anlatın.
• Gerçek örnek: Çalışanın fark ettiği küçük bir riskin kazayı nasıl önlediğini anlatın.
• Kritik nokta: Katılımın gönüllülük değil yasal bir hak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kültürünün herkesin ortak eseri olduğunu belirtin.
• İnteraktif soru: Güvenlik kültürünü geliştirmek için neler yapılabileceğini sorun.
• Kritik nokta: Ramak kala bildirimlerinin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sadece estetik değil, bir güvenlik zorunluluğu olduğunu belirtin.
• Kritik nokta: Atık yönetimi ile hijyen arasındaki bağı vurgulayın.
• İnteraktif soru: İşyerinizdeki temizlik saatleri yeterli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Geçiş yollarındaki engellerin en sık kaza sebebi olduğunu hatırlatın.
• Kritik nokta: Merdiven korkuluklarının standartlara uygun yüksekliği.
• İnteraktif soru: Çalışma alanınızda zemin kaynaklı bir risk gözlemlediniz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Yetersiz aydınlatmanın yorgunluk ve hata payını artırdığını belirtin.
• Kritik nokta: Havalandırma filtrelerinin tıkanmasının sağlık riskleri.
• İnteraktif soru: Çalışma ortamınızdaki havalandırma yeterli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ortak sorumluluk olduğunu vurgulayın.
• Gerçek örnek: Görülen bir tehlikeyi (örn: dökülmüş yağ) bildirmemenin bir kaza riski olduğunu anlatın.
• İnteraktif soru: İşyerinde bir tehlike gördüğünüzde kime başvuruyorsunuz?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Dökülen sıvının anında temizlenmesinin önemini vurgulayın.
• Kritik nokta: Uyarı levhalarının okunabilirliği.
• İnteraktif soru: Islak zemin için bir temizlik setiniz mevcut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Ortak alanların hastalık yayılımındaki rolünü anlatın.
• Kritik nokta: Hijyenik alanların sadece bir hak değil, yasal zorunluluk olduğunu hatırlatın.
• İnteraktif soru: Ortak alanların temizliği konusunda geri bildirim mekanizmanız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 suya erişimin temel bir işçi hakkı olduğunu belirtin.
• Kritik nokta: Su sebillerinin düzenli temizliğinin önemi.
• İnteraktif soru: İçme suyunuzun kalitesinden emin misiniz?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5S'in sadece temizlik değil, bir güvenlik kültürü olduğunu vurgulayın.
• Gerçek örnek: Dağınık bir çalışma masasının aranan ekipmana ulaşmayı zorlaştırdığı bir örnek verin.
• Kritik nokta: Düzenli ortamın kaza riskini %20 oranında azalttığını belirtin.
• Ek bilgi: 5S Japonca kökenli kelimelerin baş harfleridir.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Ayıklamanın bir temizlik değil, bir envanter yönetimi olduğunu belirtin.
• Gerçek örnek: Yürüyüş yolunda bırakılan gereksiz bir kablonun oluşturduğu tehlikeyi anlatın.
• Kritik nokta: Her eşyanın bir yeri olması ve yerinde durması gerektiğini vurgulayın.
• İnteraktif soru: Çalışma alanınızda uzun süredir kullanmadığınız ne var?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Düzenin arama süresini nasıl kısalttığını örnekleyin.
• Gerçek örnek: Bir anahtarı 5 dakika aramak yerine duvarda asılı olduğu yeri bilmenin avantajını anlatın.
• Kritik nokta: Etiketleme sisteminin hata yapmayı nasıl engellediğini vurgulayın.
• Ek bilgi: Düzenleme, ergonomik çalışma şartlarını da iyileştirir.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Temizliğin bir denetim mekanizması olduğunu anlatın.
• Gerçek örnek: Bir makineden sızan yağın temizlenmemesi sonucu yaşanan kayıp düşme vakalarını örnek verin.
• Kritik nokta: Temizliğin sadece temizlikçinin değil, makineyi kullanan operatörün de sorumluluğu olduğunu vurgulayın.
• İnteraktif soru: Makinenizde en son ne zaman bir anormallik fark ettiniz?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Kuralların herkes için geçerli olması gerektiğini vurgulayın.
• Gerçek örnek: Herkesin temizlik malzemesini farklı yere koyduğu bir ortamdaki karmaşayı anlatın.
• Kritik nokta: Standartların görselleştirilmesi (işaretler, renkler) gerektiğini belirtin.
• Ek bilgi: Standartlar, yeni çalışanların işe uyumunu hızlandırır.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Disiplinin ceza değil, bir alışkanlık olduğunu belirtin.
• Gerçek örnek: Bir gün düzenli olup sonraki gün eski haline dönen bir alanı örnek verin.
• Kritik nokta: Yöneticilerin bu konuda rol model olması gerektiğinin altını çizin.
• İnteraktif soru: Bu disiplini nasıl alışkanlık haline getirebiliriz?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5S'in bir güvenlik yönetim sistemi olduğunun altını çizin.
• Gerçek örnek: Düzenli bir depoda forkliftin kaza yapma olasılığının ne kadar düşük olduğunu anlatın.
• Kritik nokta: Düzenin bir maliyet değil, kaza önleyici bir yatırım olduğunu vurgulayın.
• Kapanış: 5S ile daha güvenli bir gelecek için herkesin katılımını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bir kağıt işi değil, yaşamı koruma süreci olduğunu anlatın.
• Kritik nokta: Risklerin dinamik olduğunu, ortam değiştikçe değerlendirmenin yenilenmesi gerektiğini vurgulayın.
• Ek bilgi: Çalışanların risk değerlendirmesi sürecine katılımı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ayrıştırmanın hem yasal bir zorunluluk hem de çevresel bir görev olduğunu vurgulayın.
• Gerçek örnek: Ofislerdeki kağıt atıkların geri dönüşüme kazandırılması.
• Kritik nokta: Karışan atıkların geri dönüşüm değerini yitirdiğini belirtin.
• Ek bilgi: Atık Yönetimi Yönetmeliği detaylarını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Tehlikeli atıkların insan sağlığına etkilerini anlatın.
• Gerçek örnek: Kimyasal atık bidonlarının etiketlenmesi süreci.
• Kritik nokta: Etiketlenmemiş hiçbir atığın depolama alanına alınmaması gerektiğini belirtin.
• Ek bilgi: Atık Yönetimi Yönetmeliği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İstifleme hatalarının kaza nedenleri arasındaki yerine değinin.
• Gerçek örnek: Yanlış istiflenen kolilerin üzerine devrilmesi.
• Kritik nokta: İstiflerin dikliğini kontrol etme yöntemlerini gösterin.
• Ek bilgi: 6331 sayılı kanunun işyeri düzenine ilişkin maddelerini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Raf kapasitesinin aşılmasının sonuçlarını tartışın.
• Gerçek örnek: Yüklenmiş bir rafın bağlantı hataları nedeniyle çökmesi.
• Kritik nokta: Raf kontrollerinin kayıt altına alınması gerektiğini vurgulayın.
• Ek bilgi: Periyodik kontrol periyotlarını yönetmeliklere göre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Geçiş yollarının acil durumlardaki kritik rolünü vurgulayın.
• Gerçek örnek: Yola bırakılan bir kutunun personeli düşürmesi.
• Kritik nokta: Yollara sınır çizen sarı çizgilerin her zaman görünür olması.
• Ek bilgi: İSG kanununda yer alan çalışma ortamı düzeni maddeleri.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işaretlerinin çalışan üzerindeki uyarıcı etkisini anlatın.
• Gerçek örnek: Yanıcı madde deposundaki uyarı tabelasının önemi.
• Kritik nokta: İşaretlerin standartlara uygun olması (renk ve şekil).
• Ek bilgi: Sağlık ve Güvenlik İşaretleri Yönetmeliği eklerini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Kayma ve düşme kazalarının basit gibi görünse de ciddi yaralanmalara yol açabileceğini belirtin.
• Gerçek örnek: Islak zeminlerin veya dağınık koridorların yarattığı risklerden bahsedin.
• İnteraktif soru: İşyerinizde en sık nerede takılma riski yaşıyorsunuz?
• Kritik nokta: Kazaların çoğu önlenebilir niteliktedir.
• Ek bilgi: 6331 sayılı Kanun işverenin sorumluluğunu net bir şekilde çizer.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 yapısının kaza riskindeki rolüne dikkat çekin.
• Gerçek örnek: Dökülen bir yağın yarattığı kayma tehlikesini anlatın.
• İnteraktif soru: İşyerinizde kaygan olduğu bilinen özel bir bölge var mı?
• Kritik nokta: Temizlik esnasında kullanılan uyarı levhalarının önemi.
• Ek bilgi: Yönetmelik gereği zeminlerin kaymaz yapıda olması gereklidir.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Düzenli bir işyerinin güvenli bir işyeri olduğunu vurgulayın.
• Gerçek örnek: Koridora bırakılan bir kutunun insanları nasıl düşürebileceğini anlatın.
• İnteraktif soru: Çalışma alanınızda gereksiz eşyalar var mı?
• Kritik nokta: Yürüme yollarının her zaman boş kalması kuraldır.
• Ek bilgi: 5S gibi düzenleme yöntemlerinden bahsedilebilir.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Kabloların görünmez tuzaklar olduğunu hatırlatın.
• Gerçek örnek: Zeminde dağınık duran bir elektrik kablosunun yarattığı risk.
• İnteraktif soru: Makine parkurunuzda kablolar nasıl sabitleniyor?
• Kritik nokta: Kablo rampalarının kullanımı zorunludur.
• Ek bilgi: İlgili yönetmelikler elektrik hatlarının güvenli geçişini şart koşar.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image" Target="../media/image-100-1.jpeg"/><Relationship Id="rId2" Type="http://schemas.openxmlformats.org/officeDocument/2006/relationships/slideLayout" Target="../slideLayouts/slideLayout1.xml"/><Relationship Id="rId3"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image" Target="../media/image-101-1.jpeg"/><Relationship Id="rId2" Type="http://schemas.openxmlformats.org/officeDocument/2006/relationships/slideLayout" Target="../slideLayouts/slideLayout1.xml"/><Relationship Id="rId3"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image" Target="../media/image-102-1.jpeg"/><Relationship Id="rId2" Type="http://schemas.openxmlformats.org/officeDocument/2006/relationships/slideLayout" Target="../slideLayouts/slideLayout1.xml"/><Relationship Id="rId3"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image" Target="../media/image-103-1.jpeg"/><Relationship Id="rId2" Type="http://schemas.openxmlformats.org/officeDocument/2006/relationships/slideLayout" Target="../slideLayouts/slideLayout1.xml"/><Relationship Id="rId3"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image" Target="../media/image-106-1.jpeg"/><Relationship Id="rId2" Type="http://schemas.openxmlformats.org/officeDocument/2006/relationships/slideLayout" Target="../slideLayouts/slideLayout1.xml"/><Relationship Id="rId3"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image" Target="../media/image-112-1.jpeg"/><Relationship Id="rId2" Type="http://schemas.openxmlformats.org/officeDocument/2006/relationships/slideLayout" Target="../slideLayouts/slideLayout1.xml"/><Relationship Id="rId3"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image" Target="../media/image-113-1.jpeg"/><Relationship Id="rId2" Type="http://schemas.openxmlformats.org/officeDocument/2006/relationships/slideLayout" Target="../slideLayouts/slideLayout1.xml"/><Relationship Id="rId3"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image" Target="../media/image-117-1.jpeg"/><Relationship Id="rId2" Type="http://schemas.openxmlformats.org/officeDocument/2006/relationships/slideLayout" Target="../slideLayouts/slideLayout1.xml"/><Relationship Id="rId3"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image" Target="../media/image-119-1.jpeg"/><Relationship Id="rId2" Type="http://schemas.openxmlformats.org/officeDocument/2006/relationships/slideLayout" Target="../slideLayouts/slideLayout1.xml"/><Relationship Id="rId3"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image" Target="../media/image-127-1.png"/><Relationship Id="rId2" Type="http://schemas.openxmlformats.org/officeDocument/2006/relationships/image" Target="../media/image-127-2.png"/><Relationship Id="rId3" Type="http://schemas.openxmlformats.org/officeDocument/2006/relationships/slideLayout" Target="../slideLayouts/slideLayout1.xml"/><Relationship Id="rId4" Type="http://schemas.openxmlformats.org/officeDocument/2006/relationships/notesSlide" Target="../notesSlides/notesSlide1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e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e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e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jpe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jpe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jpe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jpe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jpeg"/><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jpeg"/><Relationship Id="rId2" Type="http://schemas.openxmlformats.org/officeDocument/2006/relationships/slideLayout" Target="../slideLayouts/slideLayout1.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jpe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jpeg"/><Relationship Id="rId2" Type="http://schemas.openxmlformats.org/officeDocument/2006/relationships/slideLayout" Target="../slideLayouts/slideLayout1.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jpeg"/><Relationship Id="rId2" Type="http://schemas.openxmlformats.org/officeDocument/2006/relationships/slideLayout" Target="../slideLayouts/slideLayout1.xml"/><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jpeg"/><Relationship Id="rId2" Type="http://schemas.openxmlformats.org/officeDocument/2006/relationships/slideLayout" Target="../slideLayouts/slideLayout1.xml"/><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image" Target="../media/image-47-1.jpeg"/><Relationship Id="rId2" Type="http://schemas.openxmlformats.org/officeDocument/2006/relationships/slideLayout" Target="../slideLayouts/slideLayout1.xml"/><Relationship Id="rId3"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image" Target="../media/image-48-1.jpeg"/><Relationship Id="rId2" Type="http://schemas.openxmlformats.org/officeDocument/2006/relationships/slideLayout" Target="../slideLayouts/slideLayout1.xml"/><Relationship Id="rId3"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image" Target="../media/image-49-1.jpeg"/><Relationship Id="rId2" Type="http://schemas.openxmlformats.org/officeDocument/2006/relationships/slideLayout" Target="../slideLayouts/slideLayout1.xml"/><Relationship Id="rId3"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image" Target="../media/image-50-1.jpeg"/><Relationship Id="rId2" Type="http://schemas.openxmlformats.org/officeDocument/2006/relationships/slideLayout" Target="../slideLayouts/slideLayout1.xml"/><Relationship Id="rId3"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image" Target="../media/image-51-1.jpeg"/><Relationship Id="rId2" Type="http://schemas.openxmlformats.org/officeDocument/2006/relationships/slideLayout" Target="../slideLayouts/slideLayout1.xml"/><Relationship Id="rId3"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image" Target="../media/image-52-1.jpeg"/><Relationship Id="rId2" Type="http://schemas.openxmlformats.org/officeDocument/2006/relationships/slideLayout" Target="../slideLayouts/slideLayout1.xml"/><Relationship Id="rId3"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image" Target="../media/image-53-1.jpeg"/><Relationship Id="rId2" Type="http://schemas.openxmlformats.org/officeDocument/2006/relationships/slideLayout" Target="../slideLayouts/slideLayout1.xml"/><Relationship Id="rId3"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image" Target="../media/image-54-1.jpeg"/><Relationship Id="rId2" Type="http://schemas.openxmlformats.org/officeDocument/2006/relationships/slideLayout" Target="../slideLayouts/slideLayout1.xml"/><Relationship Id="rId3"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image" Target="../media/image-56-1.jpeg"/><Relationship Id="rId2" Type="http://schemas.openxmlformats.org/officeDocument/2006/relationships/slideLayout" Target="../slideLayouts/slideLayout1.xml"/><Relationship Id="rId3"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image" Target="../media/image-58-1.jpeg"/><Relationship Id="rId2" Type="http://schemas.openxmlformats.org/officeDocument/2006/relationships/slideLayout" Target="../slideLayouts/slideLayout1.xml"/><Relationship Id="rId3"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image" Target="../media/image-59-1.jpeg"/><Relationship Id="rId2" Type="http://schemas.openxmlformats.org/officeDocument/2006/relationships/slideLayout" Target="../slideLayouts/slideLayout1.xml"/><Relationship Id="rId3"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image" Target="../media/image-60-1.jpeg"/><Relationship Id="rId2" Type="http://schemas.openxmlformats.org/officeDocument/2006/relationships/slideLayout" Target="../slideLayouts/slideLayout1.xml"/><Relationship Id="rId3"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image" Target="../media/image-61-1.jpeg"/><Relationship Id="rId2" Type="http://schemas.openxmlformats.org/officeDocument/2006/relationships/slideLayout" Target="../slideLayouts/slideLayout1.xml"/><Relationship Id="rId3"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image" Target="../media/image-62-1.jpeg"/><Relationship Id="rId2" Type="http://schemas.openxmlformats.org/officeDocument/2006/relationships/slideLayout" Target="../slideLayouts/slideLayout1.xml"/><Relationship Id="rId3"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image" Target="../media/image-63-1.jpeg"/><Relationship Id="rId2" Type="http://schemas.openxmlformats.org/officeDocument/2006/relationships/slideLayout" Target="../slideLayouts/slideLayout1.xml"/><Relationship Id="rId3"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image" Target="../media/image-64-1.jpeg"/><Relationship Id="rId2" Type="http://schemas.openxmlformats.org/officeDocument/2006/relationships/slideLayout" Target="../slideLayouts/slideLayout1.xml"/><Relationship Id="rId3"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image" Target="../media/image-65-1.jpeg"/><Relationship Id="rId2" Type="http://schemas.openxmlformats.org/officeDocument/2006/relationships/slideLayout" Target="../slideLayouts/slideLayout1.xml"/><Relationship Id="rId3"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image" Target="../media/image-66-1.jpeg"/><Relationship Id="rId2" Type="http://schemas.openxmlformats.org/officeDocument/2006/relationships/slideLayout" Target="../slideLayouts/slideLayout1.xml"/><Relationship Id="rId3"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image" Target="../media/image-67-1.jpeg"/><Relationship Id="rId2" Type="http://schemas.openxmlformats.org/officeDocument/2006/relationships/slideLayout" Target="../slideLayouts/slideLayout1.xml"/><Relationship Id="rId3"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image" Target="../media/image-68-1.jpeg"/><Relationship Id="rId2" Type="http://schemas.openxmlformats.org/officeDocument/2006/relationships/slideLayout" Target="../slideLayouts/slideLayout1.xml"/><Relationship Id="rId3"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image" Target="../media/image-70-1.jpeg"/><Relationship Id="rId2" Type="http://schemas.openxmlformats.org/officeDocument/2006/relationships/slideLayout" Target="../slideLayouts/slideLayout1.xml"/><Relationship Id="rId3"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image" Target="../media/image-72-1.jpeg"/><Relationship Id="rId2" Type="http://schemas.openxmlformats.org/officeDocument/2006/relationships/slideLayout" Target="../slideLayouts/slideLayout1.xml"/><Relationship Id="rId3"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image" Target="../media/image-75-1.jpeg"/><Relationship Id="rId2" Type="http://schemas.openxmlformats.org/officeDocument/2006/relationships/slideLayout" Target="../slideLayouts/slideLayout1.xml"/><Relationship Id="rId3"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image" Target="../media/image-77-1.jpeg"/><Relationship Id="rId2" Type="http://schemas.openxmlformats.org/officeDocument/2006/relationships/slideLayout" Target="../slideLayouts/slideLayout1.xml"/><Relationship Id="rId3"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image" Target="../media/image-78-1.jpeg"/><Relationship Id="rId2" Type="http://schemas.openxmlformats.org/officeDocument/2006/relationships/slideLayout" Target="../slideLayouts/slideLayout1.xml"/><Relationship Id="rId3"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image" Target="../media/image-79-1.jpeg"/><Relationship Id="rId2" Type="http://schemas.openxmlformats.org/officeDocument/2006/relationships/slideLayout" Target="../slideLayouts/slideLayout1.xml"/><Relationship Id="rId3"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image" Target="../media/image-80-1.jpeg"/><Relationship Id="rId2" Type="http://schemas.openxmlformats.org/officeDocument/2006/relationships/slideLayout" Target="../slideLayouts/slideLayout1.xml"/><Relationship Id="rId3"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image" Target="../media/image-81-1.jpeg"/><Relationship Id="rId2" Type="http://schemas.openxmlformats.org/officeDocument/2006/relationships/slideLayout" Target="../slideLayouts/slideLayout1.xml"/><Relationship Id="rId3"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image" Target="../media/image-82-1.jpeg"/><Relationship Id="rId2" Type="http://schemas.openxmlformats.org/officeDocument/2006/relationships/slideLayout" Target="../slideLayouts/slideLayout1.xml"/><Relationship Id="rId3"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image" Target="../media/image-83-1.jpeg"/><Relationship Id="rId2" Type="http://schemas.openxmlformats.org/officeDocument/2006/relationships/slideLayout" Target="../slideLayouts/slideLayout1.xml"/><Relationship Id="rId3"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image" Target="../media/image-84-1.jpeg"/><Relationship Id="rId2" Type="http://schemas.openxmlformats.org/officeDocument/2006/relationships/slideLayout" Target="../slideLayouts/slideLayout1.xml"/><Relationship Id="rId3"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image" Target="../media/image-85-1.jpeg"/><Relationship Id="rId2" Type="http://schemas.openxmlformats.org/officeDocument/2006/relationships/slideLayout" Target="../slideLayouts/slideLayout1.xml"/><Relationship Id="rId3"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image" Target="../media/image-86-1.jpeg"/><Relationship Id="rId2" Type="http://schemas.openxmlformats.org/officeDocument/2006/relationships/slideLayout" Target="../slideLayouts/slideLayout1.xml"/><Relationship Id="rId3"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image" Target="../media/image-89-1.jpeg"/><Relationship Id="rId2" Type="http://schemas.openxmlformats.org/officeDocument/2006/relationships/slideLayout" Target="../slideLayouts/slideLayout1.xml"/><Relationship Id="rId3"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image" Target="../media/image-90-1.jpeg"/><Relationship Id="rId2" Type="http://schemas.openxmlformats.org/officeDocument/2006/relationships/slideLayout" Target="../slideLayouts/slideLayout1.xml"/><Relationship Id="rId3"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image" Target="../media/image-91-1.jpeg"/><Relationship Id="rId2" Type="http://schemas.openxmlformats.org/officeDocument/2006/relationships/slideLayout" Target="../slideLayouts/slideLayout1.xml"/><Relationship Id="rId3"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image" Target="../media/image-92-1.jpeg"/><Relationship Id="rId2" Type="http://schemas.openxmlformats.org/officeDocument/2006/relationships/slideLayout" Target="../slideLayouts/slideLayout1.xml"/><Relationship Id="rId3"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image" Target="../media/image-93-1.jpeg"/><Relationship Id="rId2" Type="http://schemas.openxmlformats.org/officeDocument/2006/relationships/slideLayout" Target="../slideLayouts/slideLayout1.xml"/><Relationship Id="rId3"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image" Target="../media/image-94-1.jpeg"/><Relationship Id="rId2" Type="http://schemas.openxmlformats.org/officeDocument/2006/relationships/slideLayout" Target="../slideLayouts/slideLayout1.xml"/><Relationship Id="rId3"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image" Target="../media/image-95-1.jpeg"/><Relationship Id="rId2" Type="http://schemas.openxmlformats.org/officeDocument/2006/relationships/slideLayout" Target="../slideLayouts/slideLayout1.xml"/><Relationship Id="rId3"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image" Target="../media/image-96-1.jpeg"/><Relationship Id="rId2" Type="http://schemas.openxmlformats.org/officeDocument/2006/relationships/slideLayout" Target="../slideLayouts/slideLayout1.xml"/><Relationship Id="rId3"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image" Target="../media/image-97-1.jpeg"/><Relationship Id="rId2" Type="http://schemas.openxmlformats.org/officeDocument/2006/relationships/slideLayout" Target="../slideLayouts/slideLayout1.xml"/><Relationship Id="rId3"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image" Target="../media/image-98-1.jpeg"/><Relationship Id="rId2" Type="http://schemas.openxmlformats.org/officeDocument/2006/relationships/slideLayout" Target="../slideLayouts/slideLayout1.xml"/><Relationship Id="rId3"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image" Target="../media/image-99-1.jpeg"/><Relationship Id="rId2" Type="http://schemas.openxmlformats.org/officeDocument/2006/relationships/slideLayout" Target="../slideLayouts/slideLayout1.xml"/><Relationship Id="rId3"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Temel İSG Eğitimi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ve Cezai Yaptırım Mantığı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hükümlerine aykırı hareket eden işverenlere, ihlalin niteliğine göre 6331 sayılı Kanunun 26. maddesi uyarınca Çalışma ve İş Kurumu (İŞKUR) il müdürünce idari para cezaları uygulanır (iş kazası/meslek hastalığı bildirim cezaları ise SGK il müdürlüğünce).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Yaptırımların temel amacı, işverenlerin yasal sorumluluklarını yerine getirmesini sağlayarak güvenli bir çalışma ortamı oluşturmak ve kazaları caydırıcı yöntemlerle azaltmaktır.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Ayakkabı Seçimi ve Uyarı İşaretleri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kapsamında, tehlikeli bölgeler uygun uyarı levhaları ile işaretlenmelidir.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yaptıkları işin türüne ve zemin özelliklerine uygun, kaymaz tabanlı iş ayakkabıları kullanmalıdır.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Kaygan olduğu bilinen zeminlerde sarı-siyah ikaz şeritleri veya kaygan zemin uyarı tabelaları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Doğru ayakkabı seçimi ve işaretlemelere uymak, kişisel koruma sağlamanın en pratik ve etkili yollarından biridir.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Aydınlatma ve Görünürlük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Yetersiz aydınlatma, yerdeki engellerin fark edilmesini zorlaştırarak takılma ve düşme kazalarına zemin hazırlar.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tüm geçiş yolları yeterli düzeyde aydınlatılmalıdır.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Merdivenler, koridorlar ve çalışma alanları gölgelenmeyecek şekilde ışıklandırılmalı, arızalı lambalar derhal değiştirilmelidir.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İyi bir aydınlatma, sadece kaza riskini azaltmakla kalmaz, aynı zamanda çalışanların göz yorgunluğunu önleyerek odaklanma becerisini artırır.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Kazasının Yasal Tanımı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kazası, 6331 sayılı İş Sağlığı ve Güvenliği Kanunu'na göre, işyerinde veya işin yürütümü nedeniyle meydana gelen ve ölüme veya vücut bütünlüğünün bozulmasına yol açan olaydır.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5510 sayılı Sosyal Sigortalar ve Genel Sağlık Sigortası Kanunu'na göre ise bu durum, sigortalının işyerinde bulunduğu sırada veya işveren tarafından yürütülen iş nedeniyle oluşan olay olarak tanımlanır.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Sayılan Haller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Sigortalının işveren tarafından sağlanan bir taşıtla işe gidip gelmesi sırasında meydana gelen olaylar, iş kazası kapsamında değerlendirilir.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tarafından görevlendirilerek başka bir yere gönderilen sigortalının, asıl işini yapmaksızın geçen sürelerde yaşadığı kazalar da iş kazası sayılır.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Emzikli kadın sigortalının çocuğuna süt vermek için ayrılan zamanlarda meydana gelen kazalar da bu kapsamda yasal güvence altındadır.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Şiddet ve Tür Sınıflandırması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kazaları şiddet derecesine göre hafif yaralanmalı, ağır yaralanmalı veya ölümlü kazalar olarak sınıflandırılır; her bir kaza türü farklı inceleme prosedürleri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Kazalar oluş şekline göre düşme, takılma, ezilme, kimyasal maruziyet veya elektrik çarpması gibi teknik kategorilere ayrılır.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sınıflandırmalar, kök neden analizi yaparak benzer kazaların tekrarlanmasını önlemek amacıyla İSG uzmanları tarafından titizlikle raporlanır.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SGK Bildirim Süresi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meydana geldiğinde, işveren bu durumu 5510 sayılı Sosyal Sigortalar ve Genel Sağlık Sigortası Kanunu'na uygun olarak en geç 3 iş günü içinde SGK'ya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süresi, iş kazasının gerçekleştiği günü takip eden günden itibaren hesaplanmaya başlar; bu süre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Zamanında yapılmayan bildirimler, işverene karşı idari ve hukuki sorumluluklar doğurabilir; bu nedenle bildirim süreçleri titizlikle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Bildirim Yükümlülüğü</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kazanın gerçekleştiği andan itibaren olay yerinde gerekli güvenlik önlemlerini almalı ve kazanın tanıklarını belirleyerek kaza raporu tutmalıdır.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Bildirim süreci, SGK'nın resmi web portalı üzerinden elektronik ortamda gerçekleştirilmeli ve kaza ile ilgili tüm belgeler dosyalanmalıdır.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kaza sonrasında kazanın kök nedenini belirlemek için bir inceleme başlatmalı ve benzer durumların tekrarını önlemek için aksiyon planı hazırlamalıdır.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Bildirmeme Yaptırımı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yükümlülüğünün yerine getirilmemesi durumunda, 6331 sayılı İş Sağlığı ve Güvenliği Kanunu uyarınca işverene idari para cezası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bildirimlerin eksik veya yanlış yapılması, kurumlar tarafından yapılacak denetimlerde işverenin sorumluluğunun ağırlaşmasına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kazasının bildirilmemesi ayrıca sigortalının hak kaybına uğramasına neden olabilir; bu durum hukuki süreçlerde işveren aleyhine delil teşkil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 Hastalığı Tanımı ve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hastalığı, 5510 sayılı Sosyal Sigortalar ve Genel Sağlık Sigortası Kanunu'na göre sigortalının çalıştığı işin niteliğine göre tekrarlanan bir sebeple uğradığı geçici veya sürekli hastalık halidir.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kazasından temel farkı, anlık bir kaza sonucu değil, işin yürütüm şartları veya maruz kalınan etmenler nedeniyle zamanla ortaya çıkan bir sağlık sorunu olmasıdır.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durum, çalışanın mesleki faaliyetleri ile sağlığındaki bozulma arasında doğrudan bir bağlantı olduğunu ifade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 Hastalıkları Listesi ve Yükümlülük Süresi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hastalıkları, ilgili mevzuatta yer alan hastalıklar listesine göre sınıflandırılır ve bu liste hastalıkların tanısında temel referans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hastalığın yasal bir yükümlülük süresi vardır; bu süre, sigortalının meslek hastalığına neden olan işten ayrıldığı tarih ile hastalığın ortaya çıktığı tarih arasındaki süredir.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Yükümlülük süresi, hastalığın türüne göre değişmekte olup tıbbi literatür ve yasal düzenlemeler çerçevesinde belirlenmektedir.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Gözetme Borcu ve İSG Kesişimi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ve 6331 sayılı İSG Kanunu kapsamında işveren, çalışanı gözetme ve koruma borcu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borç, işyerinde gerekli tüm teknik önlemlerin alınmasını ve güvenli bir çalışma ortamının oluşturulmasını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çalışanın bedensel ve ruhsal sağlığını korumak adına tüm iş sağlığı ve güvenliği tedbirlerini eksiksiz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Gözetme borcu ihmal edilirse, işveren meydana gelen iş kazalarından doğrudan hukuki ve cezai olarak sorumlu tutulur.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her türlü risk, işveren tarafından analiz edilmeli ve çalışanların sağlığı her aşamada önceliklendirilmelidir.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 Hastalığı Tespit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hastalığının tespiti, öncelikle yetkili hastanelerden alınan sağlık kurulu raporu ile başlar ve ardından SGK tarafından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çalışanın çalışma ortamı koşulları, maruz kaldığı risk etmenleri ve sağlık geçmişi detaylıca incelenir.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Sosyal Güvenlik Kurumu, sunulan tıbbi belgeleri ve işyeri ortam verilerini ilgili mevzuat hükümleri çerçevesinde inceleyerek meslek hastalığı kararı verir.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Bildirim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meslek hastalığı durumunu öğrendiği tarihten itibaren üç iş günü içinde SGK'ya bildirmekle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yükümlülüğünün yerine getirilmemesi, işveren hakkında idari para cezası uygulanmasına ve hukuki sorumluluğun artmasına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meslek hastalığı tespit edilen çalışanın durumunu takip etmek ve gerekli yasal bildirimleri eksiksiz yapmaktan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ve Hastalık İlişkisi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Meslek hastalığı tanısı konulabilmesi için, çalışanın işyerindeki risk etmenlerine (toz, gürültü, kimyasal, radyasyon) maruz kalması ile oluşan sağlık sorunu arasında illiyet bağı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ortamındaki risk faktörlerinin ölçümü ve sınır değerlerin aşılıp aşılmadığının belirlenmesi, tanı sürecinde en önemli kanıtlardan biridir.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alınan koruyucu önlemlerin yetersizliği, bu ilişkinin kurulmasında belirleyici bir faktör olarak değerlendirilir.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Tetkikler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sağlık gözetimi, meslek hastalıklarının erken teşhisinde kritik bir rol oynar; işe giriş ve periyodik muayeneler bu sürecin temel parçalarıdır.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gereği, riskli işlerde çalışanların düzenli kontrolleri işveren tarafından aksatılmamalıdır.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Erken teşhis, hastalığın ilerlemesini durdurabilir ve çalışanın yaşam kalitesini koruyarak yasal süreçlerin daha kolay yönetilmesini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Hukuki Sorumluluk ve Tazminat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6098 sayılı Türk Borçlar Kanunu gereği işveren, çalışanın uğradığı maddi ve manevi zararları karşılamakla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sonucunda meydana gelen iş göremezlik durumlarında, işveren kusur oranına göre tazminat ödemekle sorumlu tutulabilir.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Tazminat miktarları, çalışanın yaşı, gelir düzeyi ve işverenin kazadaki kusur oranı dikkate alınarak mahkemeler tarafından belirlenir.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Cezai Sorumluluk ve Yasal Yaptırımlar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5237 sayılı Türk Ceza Kanunu kapsamında, iş kazası sonucu oluşan yaralanma veya ölümlü vakalarda işveren hakkında dava açılabilir.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gerekli önlemleri almaması veya ihmali durumunda taksirle yaralama veya öldürme suçları gündeme gelmektedir.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Mahkeme sürecinde işverenin İSG mevzuatına uyumu, alınan tedbirler ve eğitim kayıtları titizlikle incelenerek kusur durumu değerlendirilir.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Sorumluluk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kurallara uymayan işverenlere idari para cezası uygulama yetkisi vermektedir.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arz eden durumlarda iş müfettişleri tarafından işin durdurulması kararı alınabilir ve eksiklik giderilene kadar faaliyet askıya alınabilir.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cezalar, işyerinin tehlike sınıfına ve tespit edilen eksikliğin çalışan sağlığı üzerindeki risk düzeyine göre değişkenlik göstermektedir.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Kusur Oranı ve İlliyet Bağı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kazalarında hukuki sorumluluğun temelinde illiyet bağı, yani kaza ile işverenin ihmali arasındaki doğrudan ilişki yatar.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İşverenin kusur durumu, alınan önlemlerin yeterliliği ve çalışanlara verilen eğitimlerin niteliği üzerinden değerlendirilir.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Bilirkişi raporları, kazanın meydana gelmesinde tarafların kusur oranlarını belirleyerek hukuki sürecin seyrini tayin eder.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Rücu Davaları ve Kurum Hakları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5510 sayılı Sosyal Sigortalar ve Genel Sağlık Sigortası Kanunu gereği, SGK tarafından yapılan harcamalar işverene rücu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Rücu davası, 5510 sayılı Kanunun 21. maddesi gereği işverenin kastı veya iş sağlığı ve güvenliği mevzuatına aykırı bir hareketi (kusuru) tespit edildiği durumlarda kurumun yaptığı ödemeleri geri talep etmesidir.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Kurum, geçici iş göremezlik ödeneklerini ve hastane tedavi giderlerini yasal yollarla işverenden tahsil etme hakkına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Tedbirlerin Hukuki Güvencesi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alınan İSG önlemleri, işverenin sorumluluğunu azaltan veya ortadan kaldıran en etkili savunma mekanizmasıdır.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eğitimi, periyodik kontroller ve risk değerlendirmesi süreçlerinin eksiksiz yürütülmesi, işverenin kusursuzluğunu kanıtlamasına yardımcı olur.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Önleyici yaklaşım, hem çalışan sağlığını koruyarak kazaları engeller hem de işvereni yasal risklere karşı güvence altına alır.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Süreleri ve Kaza Riski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Kanunu'nda belirtilen haftalık 45 saatlik çalışma süresi, yorgunluğu minimize etmek için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ve düzensiz çalışma saatleri, odaklanma kaybına ve reaksiyon süresinin uzamasına yol açarak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sürelerinin mevzuata uygun düzenlenmesi, İSG açısından hayati bir önleyici tedbir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 bir çalışan, işyerindeki tehlikeleri fark etmede zorlanır ve güvensiz davranışlar sergileme eğilimi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saatlerini çalışan sağlığını koruyacak şekilde planlamalı ve dinlenme sürelerine mutlaka riayet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ve Meslek Hastalığı SGK Yardımları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5510 sayılı Sosyal Sigortalar ve Genel Sağlık Sigortası Kanunu kapsamında, iş kazası geçiren çalışanlara geçici iş göremezlik ödeneği verilir.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tedavi süresince gerekli sağlık yardımları sağlanır ve hastane masrafları SGK tarafından karşılanır.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bildirimi, yasal süresi olan 3 iş günü içinde yapılmalıdır; aksi halde hak kaybı ve idari yaptırımlar oluşabilir.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İş Göremezlik Geliri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sonucu meslekte kazanma gücünü en az yüzde 10 oranında kaybeden çalışana sürekli iş göremezlik geliri bağlanır.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Gelir miktarı, çalışanın kazancı ve iş göremezlik derecesine göre 5510 sayılı Kanun esaslarına göre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gelir, çalışanın çalışma gücünü kaybetmesi nedeniyle oluşan ekonomik kaybı telafi etmeyi amaçlar.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Ölüm Halinde Hak Sahiplerine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sonucu ölüm durumunda, geride kalan hak sahiplerine 5510 sayılı Kanun hükümleri uyarınca gelir bağlanır.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Hak sahipleri arasında eş, çocuklar ve anne-baba gibi yasal mirasçılar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Ölüm geliri, vefat eden çalışanın prim ödeme gün sayısına ve kazanç durumuna göre hesaplanır.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Maddi ve Manevi Tazminat Davaları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sonucu oluşan zararlar için 6098 sayılı Türk Borçlar Kanunu kapsamında maddi ve manevi tazminat davası açılabilir.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Maddi tazminat, kaza sonucu oluşan gelir kaybı ve tedavi masraflarını; manevi tazminat ise duyulan acı ve ızdırabı telafi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gözetme borcu gereği işyerinde gerekli tüm tedbirleri almakla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SGK'nın İşverene Rücu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5510 sayılı Kanun uyarınca, iş kazasında işverenin kusuru tespit edilirse, SGK yaptığı ödemeleri işverenden geri isteme (rücu)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Rücu süreci, iş kazasının işverenin ihmali veya yasal mevzuata aykırı davranışları sonucunda gerçekleşmesi durumunda başlar.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rücu davası ile karşı karşıya kalmamak için tüm İSG önlemlerini eksiksiz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Tazminat Hesaplama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Tazminat tutarları hesaplanırken çalışanın yaşı, kaza tarihindeki geliri, kusur oranları ve yaşam beklentisi gibi faktörler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Mahkemeler tarafından atanan bilirkişiler, 6098 sayılı Türk Borçlar Kanunu çerçevesinde hesaplama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Kusur durumu tazminat miktarını doğrudan etkiler; işverenin kusuru ne kadar yüksekse tazminat sorumluluğu da o kadar artar.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Temel İSG Eğitimi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Fazla Çalışma Sınırları ve Sağlık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Kanununa İlişkin Fazla Çalışma ve Fazla Sürelerle Çalışma Yönetmeliği, fazla çalışmanın sağlık etkilerini sınırlamayı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çalışma, çalışanların biyolojik ritmini bozarak dikkat seviyesini olumsuz etkiler ve iş kazalarına kapı aralar.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sınırların üzerinde çalıştırılan işçiler, kronik yorgunluk ve mesleki tükenmişlik riski ile karşı karşıya kalırlar.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fazla çalışma süreçlerinde işçinin sağlık durumunu ve çalışma ortamındaki risk faktörlerini göz önünde bulundurmalıdır.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çalışma, ancak zorunlu hallerde ve işçinin onayıyla, sağlık riskleri minimize edilerek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Yıllık İzin ve Dinlenmenin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Ücretli İzin Yönetmeliği ile sağlanan dinlenme hakları, çalışanların fiziksel ve mental sağlığını yenilemesi için temel bir haktır.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Dinlenmiş bir çalışan, işyerindeki tehlikelere karşı daha duyarlı olur ve güvenli çalışma becerisi yüksek bir performans sergiler.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izinlerin düzenli kullanımı, uzun süreli çalışma stresini azaltır ve işe bağlı psikolojik rahatsızlıkları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yıllık izinlerini zamanında kullanmalarını sağlayarak iş güvenliği kültürüne katkıda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dinlenmiş olması, işyerindeki hata oranını düşürür ve güvenli çalışma ortamının sürekliliğini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ve Tehlikeli İşlerde Güvenlik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kapsamında (eski "ağır ve tehlikeli işler" ayrımı 2012'de kaldırılmış, yerini az tehlikeli / tehlikeli / çok tehlikeli sınıflandırması almıştır), tehlikeli ve çok tehlikeli işlerde çalışacak personelin işin gerektirdiği fiziksel kapasiteye sahip olması şarttır.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işlerde çalışanların, 6331 sayılı Kanunun 15. maddesi gereği işe başlamadan önce sağlık raporu (işe giriş muayenesi) ile sağlık durumlarının uygunluğu belgelendirilmelidir.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bu işlerde çalışanlara özel eğitimler vermeli ve yapılan işin risklerine uygun kişisel koruyucu donanım (KKD) temin etmelidir.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ortamı, periyodik olarak iş hijyeni ölçümleri ile denetlenmeli ve tehlikeler kaynağında yok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Güvenlik kurallarına uyulmaması, bu sektörlerde ciddi yaralanmalara ve kalıcı sağlık sorunlarına yol açabilir.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Grupların Korunması: Kadın, Genç ve Çocuk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kadın, genç ve çocuk çalışanların gelişimlerini ve sağlıklarını korumak için özel düzenlemeler içermektedir.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ve çocuk çalışanların ağır işlerde çalıştırılması yasaklanmış olup, eğitimlerine uygun çalışma koşulları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çalışanlar için gece vardiyası ve ağır iş kısıtlamaları gibi, sağlıklarını koruyan özel İSG önlemleri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çalışan gruplarının maruz kalabileceği riskleri daha dikkatli analiz etmeli ve koruyucu tedbirleri artırmalıdır.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 özel grupların sağlığını tehlikeye atmayacak şekilde düzenlenmeli ve sürekli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İhlali ve Haklı Fesih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uyarınca, işçinin veya işverenin İSG kurallarına uymaması, sözleşmenin haklı nedenle feshi için gerekçe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önlemlerini almazsa işçi, sağlığı tehlikeye girdiği gerekçesiyle sözleşmeyi haklı nedenle feshetme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kendisine verilen İSG eğitimlerine ve KKD kullanım kurallarına uymazsa, işveren için bu durum haklı fesih sebebi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ihlalleri, sadece yasal ceza sebebi değil, iş ilişkisinin devamını imkansız kılan ciddi bir güvensizlik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Taraflar, İSG kurallarını birer hukuki sorumluluk olarak görmeli ve iş sağlığını korumayı öncelik haline getirmelidir.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Genel Yükümlülükleri ve Mevzuat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işveren, çalışanların iş sağlığı ve güvenliğini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ortamındaki riskleri önlemek, mevcut riskleri azaltmak ve gerekli tedbirleri almak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önlemleri, işyerindeki tüm çalışanları kapsayacak şekilde planlanmalı ve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yükümlülüklerini yerine getirirken teknik ve idari tüm süreçleri mevzuata uygun yönetmelidir.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ve Süreklilik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Sağlığı ve Güvenliği Risk Değerlendirmesi Yönetmeliği uyarınca işveren, işyerinde risk değerlendirmesi yaptırmakla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Tehlikeler belirlenmeli, riskler analiz edilmeli ve gerekli kontrol önlemleri planlanmalıdır.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Risk değerlendirmesi, işyerindeki değişiklikler veya yeni makine alımları gibi durumlarda mutlaka güncellenmelidir.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Belirlenen risklerin bertaraf edilmesi için eliminasyon, ikame veya mühendislik önlemleri gibi hiyerarşik adımlar izlenmelidir.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mevzuatı ile ilgili bilgiler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yasal hak ve sorumlulukları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temizliği ve düzeni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 meslek hastalığından doğan hukuki sonuçlar (4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Hizmetlerinin Organizasyonu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gereği işveren, işyerinin tehlike sınıfına ve çalışan sayısına göre İSG profesyonelleri görevlendirmelidir.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iş güvenliği uzmanı ve diğer sağlık personeli görevlendirilerek yasal süreçlerin takibi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profesyoneller, işyerindeki risklerin önlenmesi ve çalışan sağlığının korunması adına işverene rehberlik ederler.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hizmetleri, işverenin yasal sorumluluklarını yerine getirmesinde profesyonel destek mekanizmasıdır.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Çalışanların Bilgilendirilmesi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işyerindeki riskler ve alınması gereken önlemler konusunda çalışanları bilgilendirmelidir.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karşı karşıya oldukları tehlikeler ve bu tehlikelerden korunma yöntemleri hakkında açık ve anlaşılır şekilde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süreçleri, işe giriş aşamasından itibaren düzenli olarak tekrarlanmalı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bilgilendirme, iş kazalarını önlemede çalışanların bilinçli hareket etmesini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Eğitimlerinin Temel Esasları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işveren her çalışana periyodik İSG eğitimleri aldırmakla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Eğitimler, çalışanın işe başlamasından itibaren, iş değişikliği veya yeni teknoloji kullanımı gibi durumlarda yenilenmelidir.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 içerikleri, işyerinin tehlike sınıfına ve çalışanın yaptığı işe özel olarak belirlenmelidir.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Eğitimlerin tamamlandığına dair belgeler, işveren tarafından dosyalanmalı ve denetimlerde sunulmalıdır.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Tetkikler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uyarınca, işveren sağlık gözetimi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yapılan muayeneler ve tetkikler, işin çalışanın sağlığına uygunluğunu kontrol etmek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ağır ve tehlikeli işlerde çalışanlar için periyodik sağlık kontrolleri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meslek hastalıklarının erken teşhisinde temel bir koruyucu hekimlik uygulamasıdır.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Planlaması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Acil Durumlar Hakkında Yönetmelik gereği, işveren acil durum planlarını hazırlamak ve tatbikatları gerçekleştirmekle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Yangın, deprem veya tahliye gerektiren diğer durumlara karşı ekipler kurulmalı ve görevlendirmeler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Acil durum çıkışları her zaman açık tutulmalı, gerekli işaretlemeler mevzuata uygun şekilde yerleştirilmelidir.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yapılan tatbikatlar, olası bir acil durumda çalışanların doğru ve hızlı tepki vermesini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Güvenliğinde Önleme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Kanunu'nda yer alan 9 genel önleme ilkesi, işverenin risk yönetimi stratejisinin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önlenmesi, önlenemeyen risklerin analiz edilmesi ve tehlikelerin kaynağında bertaraf edilmesi en temel ilkelerdir.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kişilere uygun hale getirilmesi ve teknik gelişmelerin takibi, işverenin organizasyonel yükümlülüklerindendir.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önlemleri, kişisel koruma önlemlerine göre her zaman öncelikli olarak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İşyerlerinde Risk Değerlendirmesi Süreci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Sağlığı ve Güvenliği Risk Değerlendirmesi Yönetmeliği uyarınca, işveren tüm tehlikeleri belirlemek ve riskleri analiz etmekle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Risk analizi, işyerindeki fiziksel, kimyasal ve biyolojik tüm risk etmenlerini kapsar; bu süreçte çalışanların görüşleri de mutlaka alınmalıdır.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Değerlendirme sonuçlarına göre belirlenen önleyici tedbirler, iş kazalarını ve meslek hastalıklarını önlemede atılacak ilk ve en kritik adımdır.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Hizmetleri: Uzman ve Hekim Rolleri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Sağlığı ve Güvenliği Hizmetleri Yönetmeliği kapsamında, işveren işyeri hekimi, iş güvenliği uzmanı ve diğer sağlık personeli görevlendirmek zorundadır.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profesyonellerin temel görevi, işyerindeki riskleri rehberlik yoluyla azaltmak, çalışanların sağlık gözetimini yapmak ve güvenli çalışma ortamı sağlamaktır.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bu profesyonellere görevlerini yerine getirebilmeleri için gerekli çalışma ortamını ve zamanı sağlamakla yasal olarak mükelleftir.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Çalışanların İSG Eğitim Esasları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işe girişlerde ve belirli periyotlarda eğitim verilmesi zorunludur.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Eğitimler, işin niteliğine ve tehlike sınıfına uygun olarak hazırlanmalı; çalışanların İSG kültürünü benimsemesini hedeflemelidir.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Eğitimlerin sonunda yapılan ölçme ve değerlendirme ile bilginin kalıcılığı sağlanmalı, tüm eğitim süreçleri kayıt altına alınmalıdır.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Güvenli Kullanım Şartları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Ekipmanlarının Kullanımında Sağlık ve Güvenlik Şartları Yönetmeliği, tüm ekipmanların periyodik kontrollerinin yetkili kişilerce yapılmasını şart koşar.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Ekipmanların kullanımı sırasında güvenlik donanımlarının devre dışı bırakılması kesinlikle yasaktır; her makine sadece amacına uygun olarak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Bakım ve onarım çalışmaları sırasında enerji kaynakları izole edilmeli ve ekipman güvenli bir şekilde kapatılmalıdır (etiketleme ve kilitleme sistemi).</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6331 Sayılı Kanun: Amaç ve Güvenlik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işyerlerinde iş sağlığı ve güvenliğinin sağlanması ve mevcut şartların iyileştirilmesi için tüm tarafların görev, yetki ve sorumluluklarını düzenler.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Kanunun temel amacı, iş kazalarını ve meslek hastalıklarını henüz oluşmadan önlemek için proaktif ve sürdürülebilir bir önleyici güvenlik kültürü oluşturmaktır.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Yönetimi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KKD işveren tarafından ücretsiz sağlanmalı ve kullanımı denetlenmelidir.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 risklerin toplu koruma önlemleriyle önlenemediği durumlarda son çare olarak kullanılmalı ve çalışana uygunluğu mutlaka kontrol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kendilerine verilen KKD'yi kullanım talimatlarına uygun olarak kullanmak ve hasar durumunda işverene bildirmekle yükümlüdür.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Çalışma ve Yük Taşıma Önlemleri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Araçlarla Çalışmalarda Sağlık ve Güvenlik Önlemleri ve Elle Taşıma İşleri Yönetmeliği, kas-iskelet sistemi hastalıklarını önlemeyi hedefler.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araçlarda çalışanlar, ergonomik oturma düzeni ve düzenli molalarla göz ve vücut yorgunluğunu azaltmalıdır.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işlerinde ise yükün ağırlığına ve mesafesine göre uygun kaldırma teknikleri kullanılmalı; mümkünse mekanik destekten faydalanılmalıdır.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Sektörel Uygulamalar ve Yapı İşlerinde İSG</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Yapı İşlerinde İş Sağlığı ve Güvenliği Yönetmeliği, yüksekten düşme ve göçük gibi yüksek riskli durumlar için özel önlemler içermektedir.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Sektörel yönetmelikler, işin doğasına özel tehlikelerle başa çıkmak için ek teknik ve idari güvenlik önlemleri tanımlar.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İşverenler, faaliyet gösterdikleri sektörün gerektirdiği mevzuata tam uyum sağlamak ve sahada gerekli denetimleri eksiksiz yürütmekle sorumludur.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Haftalık Çalışma Süresi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Kanununa İlişkin Çalışma Süreleri Yönetmeliği uyarınca, haftalık yasal çalışma süresi en fazla 45 saattir; bu süre işyerlerinde güvenli çalışma için temel bir sınırdır.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sürelerinin aşılması, çalışanlarda dikkat dağınıklığına ve yorgunluğa yol açarak iş kazası riskini artırır; bu nedenle sürelerin titizlikle takip edilmesi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haftalık çalışma sürelerini dengeleyerek çalışanların fiziksel ve zihinsel sağlığını korumakla yükümlüdür; bu durum verimliliği doğrudan etkileyen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Fazla Çalışma Sınırları ve Kurallar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Kanununa İlişkin Fazla Çalışma ve Fazla Sürelerle Çalışma Yönetmeliği gereği, yıllık toplam fazla çalışma süresi en fazla 270 saat ile sınırlandırılmıştır.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çalışma için çalışandan yazılı onay alınması yasal zorunluluktur; bu onay (25.08.2017 değişikliğiyle) her yıl değil, işe girişte veya ihtiyaç halinde bir kez alınır ve çalışan geri çekene kadar geçerlidir; onaysız fazla çalışma yaptırılamaz.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mesai süreleri, çalışanların dinlenme hakkını kısıtlamamalı ve güvenli çalışma kapasitesini aşmamalıdır; işveren, bu sınırların takibinden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Ara Dinlenmeleri ve Molaların Önemi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4857 sayılı İş Kanunu (madde 68) çerçevesinde, ara dinlenmeleri çalışanların zihinsel ve fiziksel toparlanması için kritik bir güvenlik önlemidir.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Günlük çalışma süresine göre değişen mola süreleri (4 saat ve altı işlerde 15 dakika, 4 saatten fazla ve 7,5 saate kadar işlerde yarım saat, 7,5 saati aşan işlerde 1 saat) kesintisiz verilmelidir; molalar çalışma süresinden sayılmaz.</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Ara dinlenmeleri sırasında işten tamamen uzaklaşmak, dikkat kaybını önler ve vardiya sonuna doğru azalan konsantrasyonu yeniden kazanmaya yardımcı olur.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Çalışması ve Sağlık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Çalışanların Gece Postalarında Çalıştırılma Koşulları Hakkında Yönetmelik uyarınca, gece çalışması 20:00 ile 06:00 saatleri arasındaki süreyi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çalışanlarının işe başlamadan önce ve periyodik olarak sağlık gözetiminden geçirilmesi, biyolojik ritim bozukluklarının tespiti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gece çalışanlarının sağlığını korumak adına uygun aydınlatma, dinlenme alanı ve beslenme koşullarını sağlamakla yükümlüdür; bu, yasal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ve Yorgunluk Yönetimi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vardiya değişimlerini düzenler.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Sürekli vardiya değişimleri, uyku döngüsünü bozarak kronik yorgunluğa neden olabilir; bu durum çalışanların karar verme yetisini olumsuz etkiler.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Vardiya planlamasında çalışanların yeterli süre dinlenmesi sağlanmalı, postalar arası geçişlerde yorgunluğu azaltan düzenlemeler tercih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Yorgunluğun İş Kazalarına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 çalışanların tepki süresini yavaşlatır ve tehlike algısını düşürür; bu durum özellikle makine operasyonlarında doğrudan kaza sebebidir.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Uyku düzensizliği ve aşırı çalışma, dikkat dağınıklığına yol açarak ramak kala olaylarının sıklığını artırır; bu da gizli bir güvenlik riskidir.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yorgunluk seviyelerini takip etmeleri ve riskli durumlarda amirlerine bilgi vermeleri, güvenlik kültürünün bir parçası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Süresi İhlallerinin Sonuçları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 ve dinlenme haklarına aykırı uygulamalar, ilgili mevzuat kapsamında idari para cezalarına ve hukuki yaptırımlara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İhlaller sonucunda meydana gelen iş kazalarında, işverenin çalışma sürelerini aşması kusur oranını artırır ve tazminat yükümlülüğünü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Denetimlerde çalışma sürelerine ilişkin kayıtların (puantaj, vardiya çizelgesi) eksik veya hatalı olması, işverenin yasal sorumluluğunu ağırlaştıran bir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Kanunun Kapsamı: Kimler Dahil?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kamu ve özel sektöre ait bütün işlere ve işyerlerine, bu işyerlerinin işverenleri ile işveren vekillerine ve tüm çalışanlarına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Çırak ve stajyerler de dahil olmak üzere, faaliyet konusu ne olursa olsun tüm çalışanlar kanun kapsamındadır; sadece özel istisnalar (askeri işyerleri gibi) hariç tutulmuştur.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Para Cezalarının Hukuki Temeli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işverene çalışma ortamını güvenli kılma sorumluluğu yükler; bu yükümlülüğün yerine getirilmemesi durumunda idari para cezası uygulanması öngörülmüştür.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Cezaların temel amacı, işverenleri önleyici faaliyetlere teşvik etmek ve iş kazalarını azaltmaktır; cezalar caydırıcılık ilkesine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cezalarında iş müfettişi aykırılığı tespit edip tutanak düzenler; cezayı ise 6331 sayılı Kanunun 26. maddesi uyarınca Çalışma ve İş Kurumu (İŞKUR) il müdürü keser (bildirim cezaları SGK il müdürlüğünce). Ödeme yükümlülüğü doğrudan işverene aittir.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ve Yasal Yükümlülük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her işveren risk değerlendirmesi yapmalı veya yaptırmalıdır; bu süreç, işyerindeki tüm tehlikelerin belirlenmesini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yapılmaması veya eksik yapılması durumunda, ilgili mevzuat kapsamında idari para cezası uygulanır; bu cezalar tehlike sınıfına göre farklılık gösterebilir.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raporunun güncel tutulması işverenin sorumluluğundadır; raporun eksikliği, denetimlerde doğrudan ceza sebebidir.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Uzman ve Hekim Görevlendirme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gereği, işverenler tehlike sınıfına uygun İSG profesyonelleri (uzman, hekim, diğer sağlık personeli) görevlendirmekle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Görevlendirme yapılmaması veya süresinde bildirilmemesi halinde, her ay için ayrı ayrı idari para cezası uygulanmaktadır; bu durum ciddi bir yasal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profesyonellerin görevlerini yerine getirmesi için gerekli süreyi ve ortamı sağlamalıdır; aksi takdirde hizmet alımı yapılmamış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Eğitimlerinin İhmali ve Yaptırımları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işverene çalışanlara düzenli eğitim verme yükümlülüğü getirir; eğitimler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verilmemesi veya eksik verilmesi durumunda, eğitilmeyen her çalışan için ayrı idari para cezası uygulanmaktadır; bu durum işverene büyük bir mali yük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kayıtlarının denetimlerde ibraz edilememesi, eğitimlerin verilmediği şeklinde yorumlanır; bu yüzden tüm eğitim kayıtları düzenli şekilde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İşin Durdurulması Yaptırımı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kapsamında, işyerinde hayati tehlike tespit edilirse, müfettişler tarafından işin durdurulmasına karar verilebilir; bu en ağır idari yaptırımdır.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durdurulması, eksiklikler giderilene kadar üretimin tamamen veya kısmen durması anlamına gelir; bu durum işverene önemli miktarda üretim kaybı yaşatır.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Durdurulan işyerinde çalışmaya devam edilmesi, işverenin hem idari hem de adli sorumluluğunu artırır; bu nedenle durdurma kararlarına titizlikle uyulmalıdır.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Cezai Sorumluluk ve Türk Ceza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sonucu ölüm veya yaralanma meydana gelmesi durumunda, 5237 sayılı Türk Ceza Kanunu hükümleri devreye girer; işveren ve sorumlular hakkında dava açılabilir.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İhmal veya tedbirsizlik sonucu oluşan kazalar, taksirle öldürme veya yaralama suçlarını oluşturabilir; bu süreçte idari cezaların ötesinde hapis cezası yaptırımları söz konusudur.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görevlendirdiği kişilerin sorumluluklarını yerine getirmesini denetlemelidir; aksi halde kusur sorumluluğu doğrudan işverene rücu edebilir.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Tekrarlı İhlaller ve Artan Yaptırımlar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Kanununda idari para cezası, işyerinin tehlike sınıfına ve çalışan sayısına göre artar; ayrıca bazı ihlallerde aykırılığın devam ettiği her ay için ceza yeniden uygulanır (üstel "katlanma" değil, doğrusal birikim). Bu mekanizma caydırıcılığı sürekli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İhlalin devam etmesi veya benzer eksikliklerin tekrar etmesi, işyerinin yüksek risk grubuna alınmasına veya daha sık denetlenmesine yol açabilir; bu süreç yasal takibi zorlaştırır.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idari para cezasını ödemekle yükümlülükten kurtulmaz; tespit edilen eksiklikleri derhal gidermek zorundadır, aksi takdirde ceza aykırılığın devam ettiği her ay için yeniden uygulanır.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Bilgilendirilme Hakkı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uyarınca çalışanların, işyerindeki riskler ve alınması gereken önlemler hakkında bilgilendirilme hakkı vardır.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çalışma ortamındaki tehlikeler, acil durum planları ve yapılması gereken işlemler konusunda çalışanları açıkça bilgilendirmek zorundadır.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bilgilendirme, işe başlamadan önce ve risklerde değişiklik olduğunda mutlaka güncellenerek tekrarlanmalıdır.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Bilgilendirme süreci, çalışanın güvenli bir şekilde işini yapmasını sağlamak için yapılan temel bir yasal sorumluluktur.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karşılaşılabilecek tüm risk faktörleri ve bunlara karşı geliştirilen kontrol önlemleri, çalışanlara anlaşılır bir dille aktarılmalıdır.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Alma ve Gelişim Hakkı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gereğince her çalışan, işe başlamadan önce temel İSG eğitimi alma hakkına sahiptir.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Eğitimler, işyerindeki tehlike sınıfına uygun sürelerde periyodik olarak tekrarlanmalı ve çalışanların mesleki gelişimleri desteklenmelidir.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 içerikleri, işyerine özgü riskler dikkate alınarak hazırlanmalı ve belgelendirilerek çalışanların özlük dosyalarında saklanmalıdır.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eğitimlerin etkinliğini değerlendirmekle ve çalışanların katılımını sağlamakla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 alma hakkı, sadece yasal bir zorunluluk değil, aynı zamanda iş kazalarını önlemede en etkili koruma yöntemidir.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Muayeneler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işe giriş ve periyodik muayenelerin ücretsiz sağlanmasını düzenler.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sağlık durumlarının yaptıkları işe uygunluğunu kontrol ettirme ve meslek hastalıklarına karşı düzenli taramalardan geçme hakkına sahiptir.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hekimi tarafından yapılan bu muayeneler, çalışanın işe devamlılığı ve sağlığını koruma noktasında temel bir güvencedir.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Muayene sonuçları, çalışanın işe uyumunu sağlamak ve gerekli koruyucu sağlık önlemlerini belirlemek için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gözetimi, işyerindeki risklerin çalışan üzerindeki etkilerini izlemek için kritik bir süreçtir.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Tanımlar ve Rol Dağılımı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 kamu veya özel işyerlerinde istihdam edilen kişiyi; işveren ise çalışanı istihdam eden gerçek veya tüzel kişiyi ifade eder.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hekimi ve iş güvenliği uzmanı, işverene rehberlik eden profesyonel personellerdir; işyeri hekimi "İşyeri Hekimi ve Diğer Sağlık Personelinin Görev, Yetki, Sorumluluk ve Eğitimleri Hakkında Yönetmelik", iş güvenliği uzmanı ise "İş Güvenliği Uzmanlarının Görev, Yetki, Sorumluluk ve Eğitimleri Hakkında Yönetmelik" gereği kendi mevzuatına göre görev yapar.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Kayıtları ve Ölçümlere Erişim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kapsamında çalışanlar, işyerinde yapılan ortam ölçümleri ve İSG kayıtlarına erişim hakkına sahiptir.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ortamında yapılan gürültü, toz, kimyasal maruziyet gibi ölçüm sonuçları, çalışanların sağlığını doğrudan etkilediği için şeffaf bir şekilde paylaşılmalıdır.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kayıtlar, işyerinde alınan güvenlik önlemlerinin etkinliğini denetlemek ve iş sağlığı kültürünü geliştirmek amacıyla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ölçüm sonuçlarını ve risk değerlendirme raporlarını çalışan temsilcileri ile paylaşmakla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Verilere erişim, işyerinde güvenli bir çalışma ortamı olup olmadığını kontrol etme hakkınızı temsil eder.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Bildirme ve Katılım Hakkı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gereğince çalışanlar, işyerindeki güvenlik önlemleri hakkında öneri sunma ve görüş bildirme hakkına sahiptir.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İSG ile ilgili konularda çalışanların katılımını sağlamakla ve görüşlerini dikkate almakla yükümlüdür; bu süreç, güvenli çalışma ortamının oluşturulmasında temeldir.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 temsilcileri aracılığıyla veya doğrudan iletilen öneriler, işyerindeki risklerin proaktif bir şekilde yönetilmesine katkı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İşçilerin sürece katılımı, sadece yasal bir hak değil, aynı zamanda güvenlik kültürünün bir parçasıdır.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karşılaşılan ramak kala durumları bildirmek, büyük kazaların önüne geçmek için en önemli katılım adımıdır.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Verilerinin Gizliliği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verileri, kişisel verilerin korunması mevzuatı ve ilgili İSG mevzuatı kapsamında özel nitelikli kişisel veri olarak kabul edilerek titizlikle korunmalıdır.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ve işyeri hekimi, çalışanın tıbbi kayıtlarını üçüncü şahıslarla paylaşamaz; bu bilgilerin gizliliği, çalışanın mahremiyet hakkı açısından yasal bir zorunluluktur.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bilgileri yalnızca işe uygunluk değerlendirmesi ve tedavi süreçlerinde, çalışanın rızası ve tıbbi gereklilik çerçevesinde kullanılabilir.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Çalışanın sağlık durumu hakkında üçüncü taraflara bilgi verilmesi, kişisel verilerin korunması kanununa aykırıdır.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Gizlilik prensibi, çalışan ile işyeri hekimi arasındaki güven ilişkisinin temelidir ve korunması esastır.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Ciddi ve Yakın Tehlike Nedir?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Kanunu'na göre ciddi ve yakın tehlike, çalışanların hayatını veya sağlığını doğrudan tehdit eden, önlem alınmazsa kaçınılmaz sonuçlar doğuracak durumlardır.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durumlar; elektrik kaçakları, yapısal bozukluklar, patlayıcı ortamlar veya kontrolsüz kimyasal sızıntılar gibi anlık riskleri içermektedir.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Tehlikenin varlığı, işin yapıldığı ortamdaki fiziksel veya kimyasal etmenlerin güvenli sınır değerlerin üzerine çıkmasıyla belirlenir.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Çalışmaktan Kaçınma Hakkı Nasıl Kullanılır?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ciddi ve yakın tehlike ile karşılaştıklarında işi durdurarak çalışmaktan kaçınma hakkını kullanabilirler; bu hak 6331 sayılı İSG Kanunu ile güvence altına alınmıştır.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 tehlikeyi fark ettiği anda işi bırakmalı ve durumu derhal işverene veya işyeri temsilcisine bildirmelidir.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hak, çalışanın kendi güvenliğini koruması için yasal bir mekanizma olup, tehlike giderilene kadar çalışmayı reddetme yetkisi verir.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Kaçınma Sürecinde Ücret ve Haklar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Çalışmaktan kaçınma hakkını kullanan işçilerin, bu süre zarfında çalışmadıkları dönem için ücretlerinden kesinti yapılması veya diğer özlük haklarının kısıtlanması yasal olarak mümkün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çalışanın güvenliğini önceliklendirir ve bu hakkı kullanmanın bir cezai yaptırımı olamayacağını açıkça hükme bağlamıştır.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tehlike giderilinceye kadar çalışanın yasal haklarını korumakla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Anında İşyerini Terk Etme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Ciddi ve yakın tehlike durumunda, çalışanın sadece işi bırakması değil, gerekirse güvenli bir alana ulaşmak için işyerini terk etmesi de yasal bir haktır.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 tehlike bölgesinden uzaklaşırken işveren tarafından herhangi bir baskıya veya yaptırıma maruz bırakılamaz; bu durum, can güvenliğinin korunması adına meşru bir eylemdir.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Terk etme süreci, acil durum planlarına uygun olarak ve güvenli çıkış yolları kullanılarak gerçekleştirilmelidir.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Başvuru ve Tespit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ciddi tehlikeyi fark ettiğinde durumu işverene veya iş sağlığı ve güvenliği kuruluna bildirmeli; kurulun acilen toplanarak durumu değerlendirmesini talep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kurulun vereceği karar işveren için bağlayıcıdır; eğer kurul çalışanın talebini haklı bulursa, gerekli önlemler alınana kadar işin durdurulması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 işyerindeki güvenliğin denetim mekanizmalarıyla kalıcı olarak artırılmasına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Çalışmaktan Kaçınma Hakkı Örnekleri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Örneğin, bir fabrikada elektrik panosundan duman gelmesi veya bir inşaatta iskele bağlantılarının gevşek olduğunun fark edilmesi ciddi ve yakın tehlike olarak değerlendirilebilir.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gibi durumlarda çalışan, durumu amirine bildirmeli ve güvenli çalışma ortamı sağlanana kadar işi durdurmalıdır (örneğin; koruyucu tertibatı olmayan makinelerin kullanımı).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İSG Kanunu kapsamında, çalışanın bu sorumluluğu yerine getirmesi iş kazalarını önlemede en etkili koruma yöntemidir.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Talimat ve Güvenlik Kurallarına Uyum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uyarınca çalışanlar, iş sağlığı ve güvenliği ile ilgili tüm talimatlara uymakla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İşyerindeki güvenlik kuralları, kaza riskini azaltmak ve sağlıklı bir çalışma ortamı oluşturmak amacıyla belirlenmiştir.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Kurallara uymamak hem kişisel güvenliğinizi tehlikeye atar hem de yasal yaptırımlara neden olabilir.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Önleme İlkeleri: Hiyerarşik Yaklaşım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Risklerden korunmada temel hiyerarşi; riskin kaynağında yok edilmesi, tehlikelinin tehlikesiz olanla ikame edilmesi ve toplu koruma önlemlerinin kişisel korumaya tercih edilmesidir.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KKD kullanımı ancak diğer teknik ve idari önlemlerin yetersiz kaldığı durumlarda son çare olarak uygulanır.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Kullanımında Yasal Sorumluluklar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çalışanlar kendilerine verilen KKD'leri (baret, eldiven, koruyucu gözlük) amacına uygun kullanmalıdır.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 kullanımı, risklerin önlenemediği durumlarda son savunma hattıdır ve ihmal edilmemelidir.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Donanımların hasarlı olması durumunda hemen yöneticinize bildirmeli ve kullanımını derhal durdurmalısınız.</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Kullanımında Doğru Yöntemler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Ekipmanlarının Kullanımında Sağlık ve Güvenlik Şartları Yönetmeliği, makinelerin yalnızca yetkili kişilerce ve amacına uygun kullanılmasını şart koşar.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Ekipmanları kullanmadan önce kullanım kılavuzunu incelemeli ve gerekli güvenlik kontrollerini yapmalısınız.</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Arızalı veya bakımı yapılmamış makineyi kullanmak, ciddi iş kazalarına ve yaralanmalara yol açabilir.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Donanımlarına Müdahale Yasağı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Makineler üzerindeki koruyucu muhafazalar, sensörler ve acil durdurma butonları, güvenliğiniz için tasarlanmış kritik ekipmanlardır.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donanımları devre dışı bırakmak veya etkisiz hale getirmek, işyerinde çok ağır sonuçlar doğurabilir.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Kanun kapsamında güvenlik donanımlarına müdahale etmek, hem işyeri disiplinini bozar hem de hukuki sorumluluk doğurur.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Kültürü ve Çevresel Sorumluluk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Kanunu'na göre her çalışan, işyerindeki faaliyetlerin kendi ve çalışma arkadaşlarının güvenliğini tehlikeye atmamasını sağlamakla sorumludur.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Güvensiz bir durum fark ettiğinizde bunu yöneticinize bildirmek, işyerinde bir güvenlik kültürü oluşturmanın temelidir.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Başkalarının güvenliğini riske atan davranışlardan kaçınmak, güvenli bir çalışma ortamının vazgeçilmez parçasıdır.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Süreçlerinde İşbirliği Yükümlülüğü</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işverenle ve iş güvenliği uzmanlarıyla işbirliği yaparak, işyerindeki tehlikeleri belirleme ve önleme çalışmalarına aktif olarak katılmalıdır.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Eğitimlere katılım sağlamak, görüş bildirmek ve İSG süreçlerine katkıda bulunmak yasal bir sorumluluktur.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işbirliği, iş kazalarını ve meslek hastalıklarını önlemede en etkili yollardan biridir.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ve Güvensiz Durum Bildirimi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uyarınca, çalışanlar işyerinde tespit ettikleri her türlü tehlikeyi veya güvensiz durumu derhal işverene veya temsilciye bildirmelidir.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Tehlike bildirimi, işyerindeki potansiyel risklerin henüz bir kazaya dönüşmeden kontrol altına alınmasını sağlar; bu süreç, çalışanların güvenliğini korumak için temel bir yasal sorumluluktur.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Bildirilecek durumlar arasında makine arızaları, elektrik kablolarındaki hasarlar, kaygan zeminler veya eksik koruyucu donanımlar gibi somut risk etmenleri yer alır.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Ramak Kala Kavramı ve Önemi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Ramak kala, işyerinde meydana gelen ancak yaralanma veya hasara yol açmayan, ancak gerçekleşme potansiyeli yüksek olan olaylardır; bu durumlar güvenliğin zayıf noktalarını gösterir.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Ramak kala olayları, iş kazalarının öncü göstergeleridir; bu olayların dikkate alınması, gelecekte yaşanabilecek ciddi iş kazalarının önüne geçilmesi için hayati bir fırsattır.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bu tür olayları önemsemesi ve raporlaması, kurumun güvenlik kültürünün geliştiğinin en önemli kanıtlarından biridir.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Bildirim Kanalları ve Süreci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tehlike ve ramak kala bildirimleri, şirket içi belirlenen formlar, dijital sistemler veya doğrudan iş güvenliği uzmanına iletilerek yapılmalıdır (ilgili İSG mevzuatı).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Bildirim süreci, olayın gerçekleştiği yer, zaman, tehlikeli durumun tanımı ve varsa görgü tanıklarını içermelidir; bu bilgiler, kök neden analizi için temel teşkil eder.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Bildirim yaptıktan sonra çalışan, sürecin takibini yapma hakkına sahiptir; işveren, bildirilen durumu değerlendirip gerekli önlemleri almakla yükümlüdür.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Ceza Korkusu Olmadan Bildirim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Güvenlik kültürü, çalışanların hatalarını veya gördükleri riskleri ceza korkusu yaşamadan paylaşabildiği, suçlayıcı olmayan (no-blame) bir ortamı gerektirir.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İşverenler, bildirim yapan çalışanı cezalandırmak yerine, sistemin eksikliklerini gidermeye odaklanmalı; çalışanlar ise dürüst bildirim yaparak iş arkadaşlarının hayatını kurtarabilir.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Bildirimlerin amacı kişileri değil, işyerindeki tehlikeli sistemleri veya süreçleri iyileştirmektir; bu anlayış, tüm çalışanların ortak sorumluluğudur.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Veri Analizi ve Kaza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Toplanan ramak kala verileri, işyerindeki risk eğilimlerini belirlemek için kullanılır; bu veriler sayesinde en çok kaza yaşanan alanlar veya süreçler tespit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İstatistiksel olarak çok sayıda ramak kala olayı, yakında gerçekleşebilecek bir iş kazasının habercisidir; bu nedenle verilerin düzenli izlenmesi, proaktif bir güvenlik yönetimi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verileri kullanarak risk değerlendirmesini güncellemeli ve gerekli mühendislik veya idari önlemleri alarak çalışma ortamını iyileştirmelidir.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Genel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işle ilgili sağlık ve güvenliğini sağlamakla yükümlüdür ve mesleki risklerin önlenmesi için gerekli tüm tedbirleri almak zorundadır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ortamını güvenli hale getirmek, gerekli eğitimleri vermek ve çalışma koşullarını sürekli olarak iyileştirmekle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Örnek Ramak Kala Senaryoları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Yüksekte çalışırken elinden düşen bir aletin, aşağıda çalışan arkadaşının yakınına düşmesi durumunda, çarpma olmasa bile bu olay bir ramak kala olarak bildirilmelidir.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Elektrikli bir el aletini kullanırken kablodan duman çıkması ancak çalışmaya devam edebilmesi, ciddi bir elektrik kazası riski taşıdığı için derhal raporlanmalıdır.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Forkliftin yaya yoluna çok hızlı girmesi veya bir çalışanın üzerine bir cismin devrilmesi ancak son anda kurtulması gibi durumlar, sistemin acil gözden geçirilmesini gerektirir.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Seçimi ve Yasal Süreç</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işyerindeki çalışan sayısına göre belirlenen sayıda çalışan temsilcisi görevlendirmekle yükümlüdür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seçimi, işyerinde çalışanlar arasında seçim veya benzeri bir yöntemle belirlenir; çalışanların katılımı bu sürecin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Seçimle belirlenen temsilciler, çalışanların iş sağlığı ve güvenliği konusundaki taleplerini işverene iletmekle görevlidir.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bu sürecin kurallarını belirler.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Temsilcisinin Görev ve Yetkileri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Temsilci, işyerinde İSG ile ilgili çalışmalara katılır, önerilerde bulunur ve çalışanların görüşlerini işverene aktarır.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Tehlike arz eden durumları işverene veya İSG kuruluna bildirme yetkisine sahiptir; acil durumlarda gerekli önlemlerin alınmasını talep eder.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İSG Kanunu uyarınca temsilci, görevini yerine getirirken işverenden gerekli destek ve imkanları talep edebilir.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Temsilcilik görevi, çalışanın iş sözleşmesi veya statüsünden kaynaklanan haklarını etkilemez; temsilci, görevinden dolayı baskı görmez.</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Kurullarına Aktif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50 ve daha fazla çalışanın bulunduğu işyerlerinde kurulan İSG kurullarında, çalışan temsilcisi doğal üye olarak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kapsamında kurul, işyerindeki İSG önlemlerinin planlanmasında aktif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kurul toplantılarında çalışanların karşılaştığı riskleri dile getirir ve çözüm süreçlerinde aktif görev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kararlarının uygulanmasını takip etmek ve çalışanları bu kararlar konusunda bilgilendirmek temsilcinin temel sorumluluklarındandır.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Danışma ve Görüş Alma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ile ilgili her türlü kararda çalışanların veya temsilcilerinin görüşünü almakla yükümlüdür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ekipman seçimi, çalışma yöntemleri ve yeni teknolojilerin kurulumu gibi konularda çalışanların deneyimlerinden faydalanılmalıdır.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Danışma süreci, çalışanların işyerindeki tehlikeleri daha iyi tanımlamasına ve güvenlik kültürünün oluşmasına doğrudan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danışma için ayrılan zamanın ve ortamın, çalışanların işlerini aksatmayacak şekilde planlanmasını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Değerlendirmesine Çalışan Katılımı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Sağlığı ve Güvenliği Risk Değerlendirmesi Yönetmeliği uyarınca, risk değerlendirmesi yapılırken çalışanların katılımı esastır.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yaptıkları işteki tehlikeleri ve maruz kaldıkları riskleri en iyi bilen kişilerdir; bu nedenle risk tespitinde görüşleri kritiktir.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Risk değerlendirme ekibinde yer alan çalışan temsilcisi, belirlenen risklere karşı geliştirilen önleyici faaliyetleri izleyebilir.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Katılım, sadece risklerin belirlenmesi değil, bu risklerin kontrol altına alınması sürecinde de devam etmelidir.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Katılımcı Güvenlik Kültürü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çalışanların İSG süreçlerine bilinçli katılımı ve sorumluluk alması ile güçlenen bir çalışma ortamıdır.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 çalışanın işbirliği, kaza oranlarını düşürmede ve meslek hastalıklarını önlemede en etkili yöntemdir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öneri sistemlerine katılımı, ramak kala olayların bildirilmesi ve güvenlik eğitimlerine ilgi gösterilmesi kültürü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çalışma bir hak değil, birlikte inşa edilen bir sorumluluktur; her birey kendi ve arkadaşının güvenliğinden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Genel Hijyen ve Temizlik Standartları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tüm çalışma alanları düzenli olarak temizlenmeli ve hijyenik tutulmalıdır.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Çöp ve atıkların birikmesi, hem enfeksiyon riskini artırır hem de hareket alanını kısıtlayarak iş kazalarına davetiye çıkarır.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Temizlik planları oluşturulmalı ve bu planların uygulanması sorumlu personel tarafından periyodik olarak kontrol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Geçiş Yolu ve Merdiven Güvenliği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İşyerindeki geçiş yolları ve zeminler, üzerinde takılmaya neden olacak engellerden arındırılmalı ve daima açık tutulmalıdır.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Merdivenler, yeterli genişlikte olmalı ve düşmeleri önlemek amacıyla mutlaka uygun korkuluklarla donatılmalıdır.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Zemin yüzeyleri, çalışanların kaymasını engelleyecek nitelikte malzemeden yapılmalı ve aşınma durumunda hemen onarılmalıdır.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38912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ve Havalandırma Sistemleri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İşyerinin tüm bölümleri, yapılan işin niteliğine uygun seviyede doğal veya yapay ışıkla aydınlatılmalıdır.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ortamındaki hava kalitesini korumak için havalandırma sistemleri sürekli çalıştırılmalı ve filtreleri düzenli bakımdan geçirilmelidir.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Kimyasal maddelerle çalışılan alanlarda, zararlı gazların tahliyesi için yerel havalandırma sistemlerinin varlığı yasal bir zorunluluktur.</a:t>
            </a:r>
            <a:endParaRPr lang="en-US" sz="2400" dirty="0"/>
          </a:p>
        </p:txBody>
      </p:sp>
      <p:pic>
        <p:nvPicPr>
          <p:cNvPr id="3" name="Image 0" descr="preencoded.png">    </p:cNvPr>
          <p:cNvPicPr>
            <a:picLocks noChangeAspect="1"/>
          </p:cNvPicPr>
          <p:nvPr/>
        </p:nvPicPr>
        <p:blipFill>
          <a:blip r:embed="rId1"/>
          <a:srcRect l="0" r="0" t="0" b="0"/>
          <a:stretch/>
        </p:blipFill>
        <p:spPr>
          <a:xfrm>
            <a:off x="36576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Çalışanların Yükümlülükleri ve Katılımı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eğitimler ve talimatlar doğrultusunda kendilerinin ve diğer kişilerin sağlık ve güvenliğini korumakla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İşyerindeki güvenlik önlemlerine uymak, KKD'leri doğru kullanmak ve karşılaşılan tehlikeleri işverene bildirmek, çalışanın temel sorumlulukları arasındadır (6331 sayılı İSG Kanunu).</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ve Kaygan Zemin Önlemleri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Islak veya kaygan zeminlerin oluştuğu bölgelerde, çalışanları uyarmak amacıyla mutlaka görünür ikaz levhaları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Kaymayı önleyici paspaslar veya özel kaplamalar, yüksek riskli geçiş noktalarına yerleştirilerek kaza olasılığı minimize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Sıvı dökülmesi veya sızıntı durumunda, temizlik derhal yapılmalı ve alan kuruyana kadar girişler kontrollü sağlanmalıdır.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Sosyal Alanlarda Hijyen Kuralları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Yemekhane, tuvalet ve soyunma odaları gibi ortak kullanım alanları, işveren tarafından düzenli olarak dezenfekte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Tuvaletlerin, çalışan sayısına uygun sayıda olması ve cinsiyet ayrımı gözetilerek düzenlenmesi yasal bir gerekliliktir.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Soyunma dolapları, kişisel eşyaların hijyenik ve güvenli bir şekilde muhafaza edilmesine olanak tanıyacak şekilde tasarlanmalıdır.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38912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İçme Suyu ve Sanitasyon</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Çalışanlara sunulan içme suyu, insan sağlığına uygun olmalı ve düzenli aralıklarla kalite kontrollerinden geçirilmelidir.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Su sebilleri veya içme suyu noktaları, kirlenmeyi önleyecek şekilde temiz tutulmalı ve bardak gibi kişisel kullanım ürünleri hijyenik şartlarda sunulmalıdır.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Sanitasyon kurallarına uyum, işyerindeki genel sağlık düzeyini doğrudan yükselten temel unsurlardan biridir.</a:t>
            </a:r>
            <a:endParaRPr lang="en-US" sz="2400" dirty="0"/>
          </a:p>
        </p:txBody>
      </p:sp>
      <p:pic>
        <p:nvPicPr>
          <p:cNvPr id="3" name="Image 0" descr="preencoded.png">    </p:cNvPr>
          <p:cNvPicPr>
            <a:picLocks noChangeAspect="1"/>
          </p:cNvPicPr>
          <p:nvPr/>
        </p:nvPicPr>
        <p:blipFill>
          <a:blip r:embed="rId1"/>
          <a:srcRect l="0" r="0" t="0" b="0"/>
          <a:stretch/>
        </p:blipFill>
        <p:spPr>
          <a:xfrm>
            <a:off x="36576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5S Metodolojisi Nedir ve Amacı Nedir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5S, işyerinde düzen, temizlik ve verimlilik sağlamak amacıyla kullanılan yalın üretim tekniklerinden biridir. Bu yöntem, gereksiz unsurları ayıklayarak çalışma alanını optimize etmeyi ve güvenli bir ortam oluşturmayı hedefler.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ortamının düzenli tutulması işverenin sorumluluğundadır.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5S yönteminin temel amacı, hata payını minimize etmek, iş kazalarını önlemek ve çalışanların motivasyonunu artırarak standart bir çalışma disiplini kazandırmaktır.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Seiri: Ayıklama ve Gereksizlerin Uzaklaştırılması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Ayıklama adımı, çalışma alanında bulunan tüm malzeme ve ekipmanların sınıflandırılmasını ve gerekli olmayanların ortamdan uzaklaştırılmasını ifade eder.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Kullanılmayan, bozuk veya ihtiyaç fazlası olan tüm ekipmanlar iş kazalarına davetiye çıkarır; bu nedenle gereksiz eşyalar çalışma alanından derhal kaldırılmalıdır.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çalışma yolları ve alanları her türlü engelden arındırılmış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Ayıklama süreci, çalışanların sadece ihtiyaç duyduğu araçlara odaklanmasını sağlayarak hem iş hızını artırır hem de takılıp düşme gibi kaza risklerini azaltır.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Seiton: Düzenleme ve Yerleştirme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Düzenleme, ayıklama sonrası kalan gerekli malzemelerin ihtiyaç anında en hızlı şekilde ulaşılabilecek şekilde yerleştirilmesidir.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Her eşyanın kendine ait bir yeri olmalı ve bu yerler etiketlenerek görsel olarak tanımlanmalıdır; böylece aranan ekipman saniyeler içinde bulunabilir.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ekipmanların güvenli ve erişilebilir şekilde depolanmasını şart koşar.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yerleştirme sayesinde, çalışanların yanlış ekipman kullanması engellenir ve iş akışı kesintiye uğramadan devam eder.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Seiso: Temizlik ve Kontrol</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Temizlik, çalışma ortamının sadece görünür yerlerinin değil, makinelerin ve ekipmanların da düzenli olarak temizlenmesi ve incelenmesi sürecidir.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Temizlik sırasında yapılan kontroller, makine üzerindeki yağ sızıntılarını, gevşemiş civataları veya aşınmış parçaları erken fark etmemizi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kapsamında, işyerindeki ekipmanların periyodik bakımı ve temizliği iş güvenliği standartlarının bir parçasıdır.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Temiz bir çalışma ortamı, çalışanların motivasyonunu artırır ve tehlikeli durumların daha kolay fark edilmesine olanak tanır.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Seiketsu: Standartlaştırma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Standartlaştırma, daha önce uygulanan ayıklama, düzenleme ve temizlik adımlarının sürekliliğini sağlamak için kurallar koymaktır.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aşamada yapılan işler, herkes tarafından aynı şekilde uygulanacak bir prosedür haline getirilir; böylece kişiden kişiye değişen uygulamalar ortadan kalkar.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çalışma kurallarının net olması ve çalışanların bu kuralları bilmesi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Standartlar, temizlik ve düzenin geçici bir eylem değil, günlük işin ayrılmaz bir parçası haline gelmesini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Shitsuke: Disiplin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Disiplin, belirlenen 5S standartlarının bir alışkanlık haline getirilmesi ve sürekli olarak uygulanması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adımda, çalışanların 5S kurallarına gönüllü olarak uyması ve bu disiplini bir yaşam tarzı olarak benimsemesi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 güvenliği kurallarına uyulması çalışanın asli görevlerindendir ve süreklilik kuralın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denetimler ve ödüllendirme mekanizmaları, disiplinin yerleşmesine yardımcı olur; böylece işyeri her zaman aynı yüksek standartta kalır.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5S ile Kaza Önleme İlişkisi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5S yöntemi, işyerindeki fiziksel riskleri azaltarak doğrudan iş kazalarını ve meslek hastalıklarını önlemeye yardımcı olur.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ve temiz bir ortamda takılma, düşme, çarpma veya malzeme düşmesi gibi kazalar önemli ölçüde azalır.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Kanunu'na göre işveren, işyerinde riskleri kaynağında önlemekle yükümlüdür; 5S bu yükümlülüğün en pratik aracıdır.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 ve temizlik, çalışanların dikkatini dağıtacak unsurları ortadan kaldırır ve kaza riskinin sürekli düşük kalmasını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işveren, işyerinde risk değerlendirmesi yaptırmakla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 işyerindeki tehlikelerin belirlenmesi, risklerin analiz edilmesi ve kontrol tedbirlerinin planlanarak uygulanmasını içeren sürekli bir döngüdür.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Türleri ve Kaynağında Ayrıştırma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Atıkların kaynağında ayrıştırılması, geri kazanımı destekler ve çevresel kirliliği azaltır (Atık Yönetimi Yönetmeliği). Atıklar; tehlikeli, tehlikesiz ve ambalaj atığı olarak sınıflandırılmalıdır. Her atık türü, kendi rengine uygun konteynerlerde toplanmalı ve karışmaları önlenmelidir.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Atık Yönetimi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Tehlikeli atıklar; patlayıcı, yanıcı veya toksik özellik gösteren maddelerdir ve özel sızdırmaz kaplarda depolanmalıdır (Atık Yönetimi Yönetmeliği). Bu atıklar, yetkili kuruluşlarca taşınmalı ve bertaraf edilmelidir. İşletme içinde bu atıkların bulunduğu alanlar mutlaka etiketlenmeli ve çalışanlar eğitimli olmalıdır.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İstifleme Prensipleri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İstifleme yapılırken malzemelerin ağırlık merkezine dikkat edilmeli ve ağır olanlar alt kısma yerleştirilmelidir (6331 sayılı İş Sağlığı ve Güvenliği Kanunu). İstif yüksekliği, raf kapasitesini aşmamalı ve dengeli olmalıdır. Düzensiz ve aşırı yüksek istifler, devrilme riski yaratarak ciddi iş kazalarına sebebiyet verebilir.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Raf Sistemleri ve Devrilme Önleme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Raf sistemleri, taşıyacakları yükün ağırlığına uygun seçilmeli ve zemine sabitlenmelidir (6331 sayılı İş Sağlığı ve Güvenliği Kanunu). Rafların periyodik kontrolleri yapılarak hasarlı bağlantı elemanları veya eğilmeler vakit kaybetmeden onarılmalıdır. Devrilmeye karşı raf ayakları koruyucularla desteklenmeli, yükleme kapasitesi herkesin görebileceği yerlere asılmalıdır.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Geçiş Yollarının Açık Tutulması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alanlarındaki geçiş yolları, acil durumlarda tahliyeyi engellememek için her zaman boş bırakılmalıdır (6331 sayılı İş Sağlığı ve Güvenliği Kanunu). Yolların üzerine malzeme, atık veya ekipman bırakılması, takılma ve düşme kaynaklı kazalara neden olur. Yolların genişliği, kullanılan iş ekipmanlarının geçişine uygun şekilde planlanmalıdır.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Alanlarında İşaretleme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Depolama alanlarında, depolanan malzemelerin türünü ve risklerini belirten güvenlik işaretleri kullanılmalıdır (Sağlık ve Güvenlik İşaretleri Yönetmeliği). İşaretler, görüşü engelleyen unsurlardan arındırılmış ve net bir şekilde görünür olmalıdır. Uyarı levhaları, çalışanları tehlikelere karşı önceden bilgilendirerek güvenli çalışma kültürüne katkı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 ve Düşme Kazalarının Nedenleri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yaşanan kazaların önemli bir kısmı kayma, takılma ve düşme kaynaklıdır; bu durum hem çalışan sağlığını hem de iş verimliliğini olumsuz etkiler.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uyarınca, işveren işyerinde güvenli bir çalışma ortamı sağlamakla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Kazaların çoğu dikkatsizlik, düzensiz çalışma alanları ve uygun olmayan zemin koşulları nedeniyle meydana gelmektedir.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 bir ortam oluşturmak için tehlike kaynaklarını önceden tespit etmek ve gerekli tedbirleri almak kritik öneme sahiptir.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Zemin Koşulları ve Önlemler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zeminler sağlam, dengeli ve kaymayı önleyecek yapıda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Sıvı dökülmesi veya sızıntı durumunda zeminler hızla temizlenmeli ve temizlik bitene kadar bölgeye giriş engellenmelidir.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Kaygan yüzeylerde kaymayı önleyici bantlar veya özel kaplamalar kullanılmalı, zeminlerin durumu düzenli olarak kontrol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alanındaki zemin bozuklukları, delikler veya aşınmış yüzeyler en kısa sürede onarılmalıdır.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Dağınıklık ve Takılma Tehlikeleri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alanlarında geçiş yollarının boş bırakılması, olası takılma kazalarını önlemek için temel bir gerekliliktir.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acil çıkış yollarının ve çalışma alanlarının düzenli tutulmasını şart koşar.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Malzeme, kutu veya ekipmanların yürüme yolları üzerine bırakılması ciddi bir güvensiz davranıştır.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bir çalışma alanı hem kaza riskini azaltır hem de iş süreçlerinin daha hızlı ilerlemesini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ve Hortum Düzenleme Yöntemleri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alanından geçen kablolar ve hortumlar, çalışanların takılıp düşmesine neden olan en sık karşılaşılan engellerdir.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Kabloların yürüme yolları üzerinden geçirilmesi zorunluysa, mutlaka kablo koruyucu rampalar veya zemin üstü kanallar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Kullanılmayan kablolar ve hortumlar, iş biter bitmez toplanmalı ve depolama alanlarına kaldırılmalıdır.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kablo yönetimi, sadece düşmeleri engellemekle kalmaz, aynı zamanda kabloların zarar görmesini de önleyerek elektrik risklerini azaltır.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127</Slides>
  <Notes>127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127</vt:i4>
      </vt:variant>
    </vt:vector>
  </HeadingPairs>
  <TitlesOfParts>
    <vt:vector size="1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İSG Eğitimi</dc:title>
  <dc:subject>Temel İSG Eğitimi</dc:subject>
  <dc:creator>Riskmatik İSG Platform</dc:creator>
  <cp:lastModifiedBy>Riskmatik İSG Platform</cp:lastModifiedBy>
  <cp:revision>1</cp:revision>
  <dcterms:created xsi:type="dcterms:W3CDTF">2026-07-27T19:36:14Z</dcterms:created>
  <dcterms:modified xsi:type="dcterms:W3CDTF">2026-07-27T19:36:14Z</dcterms:modified>
</cp:coreProperties>
</file>