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slideMasters/slideMaster40.xml" ContentType="application/vnd.openxmlformats-officedocument.presentationml.slideMaster+xml"/>
  <Override PartName="/ppt/slides/slide40.xml" ContentType="application/vnd.openxmlformats-officedocument.presentationml.slide+xml"/>
  <Override PartName="/ppt/slideMasters/slideMaster41.xml" ContentType="application/vnd.openxmlformats-officedocument.presentationml.slideMaster+xml"/>
  <Override PartName="/ppt/slides/slide41.xml" ContentType="application/vnd.openxmlformats-officedocument.presentationml.slide+xml"/>
  <Override PartName="/ppt/slideMasters/slideMaster42.xml" ContentType="application/vnd.openxmlformats-officedocument.presentationml.slideMaster+xml"/>
  <Override PartName="/ppt/slides/slide42.xml" ContentType="application/vnd.openxmlformats-officedocument.presentationml.slide+xml"/>
  <Override PartName="/ppt/slideMasters/slideMaster43.xml" ContentType="application/vnd.openxmlformats-officedocument.presentationml.slideMaster+xml"/>
  <Override PartName="/ppt/slides/slide43.xml" ContentType="application/vnd.openxmlformats-officedocument.presentationml.slide+xml"/>
  <Override PartName="/ppt/slideMasters/slideMaster44.xml" ContentType="application/vnd.openxmlformats-officedocument.presentationml.slideMaster+xml"/>
  <Override PartName="/ppt/slides/slide44.xml" ContentType="application/vnd.openxmlformats-officedocument.presentationml.slide+xml"/>
  <Override PartName="/ppt/slideMasters/slideMaster45.xml" ContentType="application/vnd.openxmlformats-officedocument.presentationml.slideMaster+xml"/>
  <Override PartName="/ppt/slides/slide45.xml" ContentType="application/vnd.openxmlformats-officedocument.presentationml.slide+xml"/>
  <Override PartName="/ppt/slideMasters/slideMaster46.xml" ContentType="application/vnd.openxmlformats-officedocument.presentationml.slideMaster+xml"/>
  <Override PartName="/ppt/slides/slide46.xml" ContentType="application/vnd.openxmlformats-officedocument.presentationml.slide+xml"/>
  <Override PartName="/ppt/slideMasters/slideMaster47.xml" ContentType="application/vnd.openxmlformats-officedocument.presentationml.slideMaster+xml"/>
  <Override PartName="/ppt/slides/slide47.xml" ContentType="application/vnd.openxmlformats-officedocument.presentationml.slide+xml"/>
  <Override PartName="/ppt/slideMasters/slideMaster48.xml" ContentType="application/vnd.openxmlformats-officedocument.presentationml.slideMaster+xml"/>
  <Override PartName="/ppt/slides/slide48.xml" ContentType="application/vnd.openxmlformats-officedocument.presentationml.slide+xml"/>
  <Override PartName="/ppt/slideMasters/slideMaster49.xml" ContentType="application/vnd.openxmlformats-officedocument.presentationml.slideMaster+xml"/>
  <Override PartName="/ppt/slides/slide49.xml" ContentType="application/vnd.openxmlformats-officedocument.presentationml.slide+xml"/>
  <Override PartName="/ppt/slideMasters/slideMaster50.xml" ContentType="application/vnd.openxmlformats-officedocument.presentationml.slideMaster+xml"/>
  <Override PartName="/ppt/slides/slide50.xml" ContentType="application/vnd.openxmlformats-officedocument.presentationml.slide+xml"/>
  <Override PartName="/ppt/slideMasters/slideMaster51.xml" ContentType="application/vnd.openxmlformats-officedocument.presentationml.slideMaster+xml"/>
  <Override PartName="/ppt/slides/slide51.xml" ContentType="application/vnd.openxmlformats-officedocument.presentationml.slide+xml"/>
  <Override PartName="/ppt/slideMasters/slideMaster52.xml" ContentType="application/vnd.openxmlformats-officedocument.presentationml.slideMaster+xml"/>
  <Override PartName="/ppt/slides/slide52.xml" ContentType="application/vnd.openxmlformats-officedocument.presentationml.slide+xml"/>
  <Override PartName="/ppt/slideMasters/slideMaster53.xml" ContentType="application/vnd.openxmlformats-officedocument.presentationml.slideMaster+xml"/>
  <Override PartName="/ppt/slides/slide53.xml" ContentType="application/vnd.openxmlformats-officedocument.presentationml.slide+xml"/>
  <Override PartName="/ppt/slideMasters/slideMaster54.xml" ContentType="application/vnd.openxmlformats-officedocument.presentationml.slideMaster+xml"/>
  <Override PartName="/ppt/slides/slide54.xml" ContentType="application/vnd.openxmlformats-officedocument.presentationml.slide+xml"/>
  <Override PartName="/ppt/slideMasters/slideMaster55.xml" ContentType="application/vnd.openxmlformats-officedocument.presentationml.slideMaster+xml"/>
  <Override PartName="/ppt/slides/slide55.xml" ContentType="application/vnd.openxmlformats-officedocument.presentationml.slide+xml"/>
  <Override PartName="/ppt/slideMasters/slideMaster56.xml" ContentType="application/vnd.openxmlformats-officedocument.presentationml.slideMaster+xml"/>
  <Override PartName="/ppt/slides/slide56.xml" ContentType="application/vnd.openxmlformats-officedocument.presentationml.slide+xml"/>
  <Override PartName="/ppt/slideMasters/slideMaster57.xml" ContentType="application/vnd.openxmlformats-officedocument.presentationml.slideMaster+xml"/>
  <Override PartName="/ppt/slides/slide57.xml" ContentType="application/vnd.openxmlformats-officedocument.presentationml.slide+xml"/>
  <Override PartName="/ppt/slideMasters/slideMaster58.xml" ContentType="application/vnd.openxmlformats-officedocument.presentationml.slideMaster+xml"/>
  <Override PartName="/ppt/slides/slide58.xml" ContentType="application/vnd.openxmlformats-officedocument.presentationml.slide+xml"/>
  <Override PartName="/ppt/slideMasters/slideMaster59.xml" ContentType="application/vnd.openxmlformats-officedocument.presentationml.slideMaster+xml"/>
  <Override PartName="/ppt/slides/slide59.xml" ContentType="application/vnd.openxmlformats-officedocument.presentationml.slide+xml"/>
  <Override PartName="/ppt/slideMasters/slideMaster60.xml" ContentType="application/vnd.openxmlformats-officedocument.presentationml.slideMaster+xml"/>
  <Override PartName="/ppt/slides/slide60.xml" ContentType="application/vnd.openxmlformats-officedocument.presentationml.slide+xml"/>
  <Override PartName="/ppt/slideMasters/slideMaster61.xml" ContentType="application/vnd.openxmlformats-officedocument.presentationml.slideMaster+xml"/>
  <Override PartName="/ppt/slides/slide61.xml" ContentType="application/vnd.openxmlformats-officedocument.presentationml.slide+xml"/>
  <Override PartName="/ppt/slideMasters/slideMaster62.xml" ContentType="application/vnd.openxmlformats-officedocument.presentationml.slideMaster+xml"/>
  <Override PartName="/ppt/slides/slide62.xml" ContentType="application/vnd.openxmlformats-officedocument.presentationml.slide+xml"/>
  <Override PartName="/ppt/slideMasters/slideMaster63.xml" ContentType="application/vnd.openxmlformats-officedocument.presentationml.slideMaster+xml"/>
  <Override PartName="/ppt/slides/slide63.xml" ContentType="application/vnd.openxmlformats-officedocument.presentationml.slide+xml"/>
  <Override PartName="/ppt/slideMasters/slideMaster64.xml" ContentType="application/vnd.openxmlformats-officedocument.presentationml.slideMaster+xml"/>
  <Override PartName="/ppt/slides/slide64.xml" ContentType="application/vnd.openxmlformats-officedocument.presentationml.slide+xml"/>
  <Override PartName="/ppt/slideMasters/slideMaster65.xml" ContentType="application/vnd.openxmlformats-officedocument.presentationml.slideMaster+xml"/>
  <Override PartName="/ppt/slides/slide65.xml" ContentType="application/vnd.openxmlformats-officedocument.presentationml.slide+xml"/>
  <Override PartName="/ppt/slideMasters/slideMaster66.xml" ContentType="application/vnd.openxmlformats-officedocument.presentationml.slideMaster+xml"/>
  <Override PartName="/ppt/slides/slide66.xml" ContentType="application/vnd.openxmlformats-officedocument.presentationml.slide+xml"/>
  <Override PartName="/ppt/slideMasters/slideMaster67.xml" ContentType="application/vnd.openxmlformats-officedocument.presentationml.slideMaster+xml"/>
  <Override PartName="/ppt/slides/slide67.xml" ContentType="application/vnd.openxmlformats-officedocument.presentationml.slide+xml"/>
  <Override PartName="/ppt/slideMasters/slideMaster68.xml" ContentType="application/vnd.openxmlformats-officedocument.presentationml.slideMaster+xml"/>
  <Override PartName="/ppt/slides/slide68.xml" ContentType="application/vnd.openxmlformats-officedocument.presentationml.slide+xml"/>
  <Override PartName="/ppt/slideMasters/slideMaster69.xml" ContentType="application/vnd.openxmlformats-officedocument.presentationml.slideMaster+xml"/>
  <Override PartName="/ppt/slides/slide69.xml" ContentType="application/vnd.openxmlformats-officedocument.presentationml.slide+xml"/>
  <Override PartName="/ppt/slideMasters/slideMaster70.xml" ContentType="application/vnd.openxmlformats-officedocument.presentationml.slideMaster+xml"/>
  <Override PartName="/ppt/slides/slide70.xml" ContentType="application/vnd.openxmlformats-officedocument.presentationml.slide+xml"/>
  <Override PartName="/ppt/slideMasters/slideMaster71.xml" ContentType="application/vnd.openxmlformats-officedocument.presentationml.slideMaster+xml"/>
  <Override PartName="/ppt/slides/slide71.xml" ContentType="application/vnd.openxmlformats-officedocument.presentationml.slide+xml"/>
  <Override PartName="/ppt/slideMasters/slideMaster72.xml" ContentType="application/vnd.openxmlformats-officedocument.presentationml.slideMaster+xml"/>
  <Override PartName="/ppt/slides/slide72.xml" ContentType="application/vnd.openxmlformats-officedocument.presentationml.slide+xml"/>
  <Override PartName="/ppt/slideMasters/slideMaster73.xml" ContentType="application/vnd.openxmlformats-officedocument.presentationml.slideMaster+xml"/>
  <Override PartName="/ppt/slides/slide73.xml" ContentType="application/vnd.openxmlformats-officedocument.presentationml.slide+xml"/>
  <Override PartName="/ppt/slideMasters/slideMaster74.xml" ContentType="application/vnd.openxmlformats-officedocument.presentationml.slideMaster+xml"/>
  <Override PartName="/ppt/slides/slide74.xml" ContentType="application/vnd.openxmlformats-officedocument.presentationml.slide+xml"/>
  <Override PartName="/ppt/slideMasters/slideMaster75.xml" ContentType="application/vnd.openxmlformats-officedocument.presentationml.slideMaster+xml"/>
  <Override PartName="/ppt/slides/slide75.xml" ContentType="application/vnd.openxmlformats-officedocument.presentationml.slide+xml"/>
  <Override PartName="/ppt/slideMasters/slideMaster76.xml" ContentType="application/vnd.openxmlformats-officedocument.presentationml.slideMaster+xml"/>
  <Override PartName="/ppt/slides/slide76.xml" ContentType="application/vnd.openxmlformats-officedocument.presentationml.slide+xml"/>
  <Override PartName="/ppt/slideMasters/slideMaster77.xml" ContentType="application/vnd.openxmlformats-officedocument.presentationml.slideMaster+xml"/>
  <Override PartName="/ppt/slides/slide77.xml" ContentType="application/vnd.openxmlformats-officedocument.presentationml.slide+xml"/>
  <Override PartName="/ppt/slideMasters/slideMaster78.xml" ContentType="application/vnd.openxmlformats-officedocument.presentationml.slideMaster+xml"/>
  <Override PartName="/ppt/slides/slide78.xml" ContentType="application/vnd.openxmlformats-officedocument.presentationml.slide+xml"/>
  <Override PartName="/ppt/slideMasters/slideMaster79.xml" ContentType="application/vnd.openxmlformats-officedocument.presentationml.slideMaster+xml"/>
  <Override PartName="/ppt/slides/slide79.xml" ContentType="application/vnd.openxmlformats-officedocument.presentationml.slide+xml"/>
  <Override PartName="/ppt/slideMasters/slideMaster80.xml" ContentType="application/vnd.openxmlformats-officedocument.presentationml.slideMaster+xml"/>
  <Override PartName="/ppt/slides/slide80.xml" ContentType="application/vnd.openxmlformats-officedocument.presentationml.slide+xml"/>
  <Override PartName="/ppt/slideMasters/slideMaster81.xml" ContentType="application/vnd.openxmlformats-officedocument.presentationml.slideMaster+xml"/>
  <Override PartName="/ppt/slides/slide81.xml" ContentType="application/vnd.openxmlformats-officedocument.presentationml.slide+xml"/>
  <Override PartName="/ppt/slideMasters/slideMaster82.xml" ContentType="application/vnd.openxmlformats-officedocument.presentationml.slideMaster+xml"/>
  <Override PartName="/ppt/slides/slide82.xml" ContentType="application/vnd.openxmlformats-officedocument.presentationml.slide+xml"/>
  <Override PartName="/ppt/slideMasters/slideMaster83.xml" ContentType="application/vnd.openxmlformats-officedocument.presentationml.slideMaster+xml"/>
  <Override PartName="/ppt/slides/slide83.xml" ContentType="application/vnd.openxmlformats-officedocument.presentationml.slide+xml"/>
  <Override PartName="/ppt/slideMasters/slideMaster84.xml" ContentType="application/vnd.openxmlformats-officedocument.presentationml.slideMaster+xml"/>
  <Override PartName="/ppt/slides/slide84.xml" ContentType="application/vnd.openxmlformats-officedocument.presentationml.slide+xml"/>
  <Override PartName="/ppt/slideMasters/slideMaster85.xml" ContentType="application/vnd.openxmlformats-officedocument.presentationml.slideMaster+xml"/>
  <Override PartName="/ppt/slides/slide85.xml" ContentType="application/vnd.openxmlformats-officedocument.presentationml.slide+xml"/>
  <Override PartName="/ppt/slideMasters/slideMaster86.xml" ContentType="application/vnd.openxmlformats-officedocument.presentationml.slideMaster+xml"/>
  <Override PartName="/ppt/slides/slide86.xml" ContentType="application/vnd.openxmlformats-officedocument.presentationml.slide+xml"/>
  <Override PartName="/ppt/slideMasters/slideMaster87.xml" ContentType="application/vnd.openxmlformats-officedocument.presentationml.slideMaster+xml"/>
  <Override PartName="/ppt/slides/slide87.xml" ContentType="application/vnd.openxmlformats-officedocument.presentationml.slide+xml"/>
  <Override PartName="/ppt/slideMasters/slideMaster88.xml" ContentType="application/vnd.openxmlformats-officedocument.presentationml.slideMaster+xml"/>
  <Override PartName="/ppt/slides/slide88.xml" ContentType="application/vnd.openxmlformats-officedocument.presentationml.slide+xml"/>
  <Override PartName="/ppt/slideMasters/slideMaster89.xml" ContentType="application/vnd.openxmlformats-officedocument.presentationml.slideMaster+xml"/>
  <Override PartName="/ppt/slides/slide89.xml" ContentType="application/vnd.openxmlformats-officedocument.presentationml.slide+xml"/>
  <Override PartName="/ppt/slideMasters/slideMaster90.xml" ContentType="application/vnd.openxmlformats-officedocument.presentationml.slideMaster+xml"/>
  <Override PartName="/ppt/slides/slide90.xml" ContentType="application/vnd.openxmlformats-officedocument.presentationml.slide+xml"/>
  <Override PartName="/ppt/slideMasters/slideMaster91.xml" ContentType="application/vnd.openxmlformats-officedocument.presentationml.slideMaster+xml"/>
  <Override PartName="/ppt/slides/slide91.xml" ContentType="application/vnd.openxmlformats-officedocument.presentationml.slide+xml"/>
  <Override PartName="/ppt/slideMasters/slideMaster92.xml" ContentType="application/vnd.openxmlformats-officedocument.presentationml.slideMaster+xml"/>
  <Override PartName="/ppt/slides/slide92.xml" ContentType="application/vnd.openxmlformats-officedocument.presentationml.slide+xml"/>
  <Override PartName="/ppt/slideMasters/slideMaster93.xml" ContentType="application/vnd.openxmlformats-officedocument.presentationml.slideMaster+xml"/>
  <Override PartName="/ppt/slides/slide93.xml" ContentType="application/vnd.openxmlformats-officedocument.presentationml.slide+xml"/>
  <Override PartName="/ppt/slideMasters/slideMaster94.xml" ContentType="application/vnd.openxmlformats-officedocument.presentationml.slideMaster+xml"/>
  <Override PartName="/ppt/slides/slide94.xml" ContentType="application/vnd.openxmlformats-officedocument.presentationml.slide+xml"/>
  <Override PartName="/ppt/slideMasters/slideMaster95.xml" ContentType="application/vnd.openxmlformats-officedocument.presentationml.slideMaster+xml"/>
  <Override PartName="/ppt/slides/slide95.xml" ContentType="application/vnd.openxmlformats-officedocument.presentationml.slide+xml"/>
  <Override PartName="/ppt/slideMasters/slideMaster96.xml" ContentType="application/vnd.openxmlformats-officedocument.presentationml.slideMaster+xml"/>
  <Override PartName="/ppt/slides/slide96.xml" ContentType="application/vnd.openxmlformats-officedocument.presentationml.slide+xml"/>
  <Override PartName="/ppt/slideMasters/slideMaster97.xml" ContentType="application/vnd.openxmlformats-officedocument.presentationml.slideMaster+xml"/>
  <Override PartName="/ppt/slides/slide97.xml" ContentType="application/vnd.openxmlformats-officedocument.presentationml.slide+xml"/>
  <Override PartName="/ppt/slideMasters/slideMaster98.xml" ContentType="application/vnd.openxmlformats-officedocument.presentationml.slideMaster+xml"/>
  <Override PartName="/ppt/slides/slide98.xml" ContentType="application/vnd.openxmlformats-officedocument.presentationml.slide+xml"/>
  <Override PartName="/ppt/slideMasters/slideMaster99.xml" ContentType="application/vnd.openxmlformats-officedocument.presentationml.slideMaster+xml"/>
  <Override PartName="/ppt/slides/slide99.xml" ContentType="application/vnd.openxmlformats-officedocument.presentationml.slide+xml"/>
  <Override PartName="/ppt/slideMasters/slideMaster100.xml" ContentType="application/vnd.openxmlformats-officedocument.presentationml.slideMaster+xml"/>
  <Override PartName="/ppt/slides/slide100.xml" ContentType="application/vnd.openxmlformats-officedocument.presentationml.slide+xml"/>
  <Override PartName="/ppt/slideMasters/slideMaster101.xml" ContentType="application/vnd.openxmlformats-officedocument.presentationml.slideMaster+xml"/>
  <Override PartName="/ppt/slides/slide101.xml" ContentType="application/vnd.openxmlformats-officedocument.presentationml.slide+xml"/>
  <Override PartName="/ppt/slideMasters/slideMaster102.xml" ContentType="application/vnd.openxmlformats-officedocument.presentationml.slideMaster+xml"/>
  <Override PartName="/ppt/slides/slide102.xml" ContentType="application/vnd.openxmlformats-officedocument.presentationml.slide+xml"/>
  <Override PartName="/ppt/slideMasters/slideMaster103.xml" ContentType="application/vnd.openxmlformats-officedocument.presentationml.slideMaster+xml"/>
  <Override PartName="/ppt/slides/slide103.xml" ContentType="application/vnd.openxmlformats-officedocument.presentationml.slide+xml"/>
  <Override PartName="/ppt/slideMasters/slideMaster104.xml" ContentType="application/vnd.openxmlformats-officedocument.presentationml.slideMaster+xml"/>
  <Override PartName="/ppt/slides/slide104.xml" ContentType="application/vnd.openxmlformats-officedocument.presentationml.slide+xml"/>
  <Override PartName="/ppt/slideMasters/slideMaster105.xml" ContentType="application/vnd.openxmlformats-officedocument.presentationml.slideMaster+xml"/>
  <Override PartName="/ppt/slides/slide105.xml" ContentType="application/vnd.openxmlformats-officedocument.presentationml.slide+xml"/>
  <Override PartName="/ppt/slideMasters/slideMaster106.xml" ContentType="application/vnd.openxmlformats-officedocument.presentationml.slideMaster+xml"/>
  <Override PartName="/ppt/slides/slide106.xml" ContentType="application/vnd.openxmlformats-officedocument.presentationml.slide+xml"/>
  <Override PartName="/ppt/slideMasters/slideMaster107.xml" ContentType="application/vnd.openxmlformats-officedocument.presentationml.slideMaster+xml"/>
  <Override PartName="/ppt/slides/slide107.xml" ContentType="application/vnd.openxmlformats-officedocument.presentationml.slide+xml"/>
  <Override PartName="/ppt/slideMasters/slideMaster108.xml" ContentType="application/vnd.openxmlformats-officedocument.presentationml.slideMaster+xml"/>
  <Override PartName="/ppt/slides/slide108.xml" ContentType="application/vnd.openxmlformats-officedocument.presentationml.slide+xml"/>
  <Override PartName="/ppt/slideMasters/slideMaster109.xml" ContentType="application/vnd.openxmlformats-officedocument.presentationml.slideMaster+xml"/>
  <Override PartName="/ppt/slides/slide109.xml" ContentType="application/vnd.openxmlformats-officedocument.presentationml.slide+xml"/>
  <Override PartName="/ppt/slideMasters/slideMaster110.xml" ContentType="application/vnd.openxmlformats-officedocument.presentationml.slideMaster+xml"/>
  <Override PartName="/ppt/slides/slide110.xml" ContentType="application/vnd.openxmlformats-officedocument.presentationml.slide+xml"/>
  <Override PartName="/ppt/slideMasters/slideMaster111.xml" ContentType="application/vnd.openxmlformats-officedocument.presentationml.slideMaster+xml"/>
  <Override PartName="/ppt/slides/slide111.xml" ContentType="application/vnd.openxmlformats-officedocument.presentationml.slide+xml"/>
  <Override PartName="/ppt/slideMasters/slideMaster112.xml" ContentType="application/vnd.openxmlformats-officedocument.presentationml.slideMaster+xml"/>
  <Override PartName="/ppt/slides/slide112.xml" ContentType="application/vnd.openxmlformats-officedocument.presentationml.slide+xml"/>
  <Override PartName="/ppt/slideMasters/slideMaster113.xml" ContentType="application/vnd.openxmlformats-officedocument.presentationml.slideMaster+xml"/>
  <Override PartName="/ppt/slides/slide113.xml" ContentType="application/vnd.openxmlformats-officedocument.presentationml.slide+xml"/>
  <Override PartName="/ppt/slideMasters/slideMaster114.xml" ContentType="application/vnd.openxmlformats-officedocument.presentationml.slideMaster+xml"/>
  <Override PartName="/ppt/slides/slide114.xml" ContentType="application/vnd.openxmlformats-officedocument.presentationml.slide+xml"/>
  <Override PartName="/ppt/slideMasters/slideMaster115.xml" ContentType="application/vnd.openxmlformats-officedocument.presentationml.slideMaster+xml"/>
  <Override PartName="/ppt/slides/slide115.xml" ContentType="application/vnd.openxmlformats-officedocument.presentationml.slide+xml"/>
  <Override PartName="/ppt/slideMasters/slideMaster116.xml" ContentType="application/vnd.openxmlformats-officedocument.presentationml.slideMaster+xml"/>
  <Override PartName="/ppt/slides/slide116.xml" ContentType="application/vnd.openxmlformats-officedocument.presentationml.slide+xml"/>
  <Override PartName="/ppt/slideMasters/slideMaster117.xml" ContentType="application/vnd.openxmlformats-officedocument.presentationml.slideMaster+xml"/>
  <Override PartName="/ppt/slides/slide117.xml" ContentType="application/vnd.openxmlformats-officedocument.presentationml.slide+xml"/>
  <Override PartName="/ppt/slideMasters/slideMaster118.xml" ContentType="application/vnd.openxmlformats-officedocument.presentationml.slideMaster+xml"/>
  <Override PartName="/ppt/slides/slide118.xml" ContentType="application/vnd.openxmlformats-officedocument.presentationml.slide+xml"/>
  <Override PartName="/ppt/slideMasters/slideMaster119.xml" ContentType="application/vnd.openxmlformats-officedocument.presentationml.slideMaster+xml"/>
  <Override PartName="/ppt/slides/slide119.xml" ContentType="application/vnd.openxmlformats-officedocument.presentationml.slide+xml"/>
  <Override PartName="/ppt/slideMasters/slideMaster120.xml" ContentType="application/vnd.openxmlformats-officedocument.presentationml.slideMaster+xml"/>
  <Override PartName="/ppt/slides/slide120.xml" ContentType="application/vnd.openxmlformats-officedocument.presentationml.slide+xml"/>
  <Override PartName="/ppt/slideMasters/slideMaster121.xml" ContentType="application/vnd.openxmlformats-officedocument.presentationml.slideMaster+xml"/>
  <Override PartName="/ppt/slides/slide121.xml" ContentType="application/vnd.openxmlformats-officedocument.presentationml.slide+xml"/>
  <Override PartName="/ppt/slideMasters/slideMaster122.xml" ContentType="application/vnd.openxmlformats-officedocument.presentationml.slideMaster+xml"/>
  <Override PartName="/ppt/slides/slide122.xml" ContentType="application/vnd.openxmlformats-officedocument.presentationml.slide+xml"/>
  <Override PartName="/ppt/slideMasters/slideMaster123.xml" ContentType="application/vnd.openxmlformats-officedocument.presentationml.slideMaster+xml"/>
  <Override PartName="/ppt/slides/slide123.xml" ContentType="application/vnd.openxmlformats-officedocument.presentationml.slide+xml"/>
  <Override PartName="/ppt/slideMasters/slideMaster124.xml" ContentType="application/vnd.openxmlformats-officedocument.presentationml.slideMaster+xml"/>
  <Override PartName="/ppt/slides/slide124.xml" ContentType="application/vnd.openxmlformats-officedocument.presentationml.slide+xml"/>
  <Override PartName="/ppt/slideMasters/slideMaster125.xml" ContentType="application/vnd.openxmlformats-officedocument.presentationml.slideMaster+xml"/>
  <Override PartName="/ppt/slides/slide125.xml" ContentType="application/vnd.openxmlformats-officedocument.presentationml.slide+xml"/>
  <Override PartName="/ppt/slideMasters/slideMaster126.xml" ContentType="application/vnd.openxmlformats-officedocument.presentationml.slideMaster+xml"/>
  <Override PartName="/ppt/slides/slide126.xml" ContentType="application/vnd.openxmlformats-officedocument.presentationml.slide+xml"/>
  <Override PartName="/ppt/slideMasters/slideMaster127.xml" ContentType="application/vnd.openxmlformats-officedocument.presentationml.slideMaster+xml"/>
  <Override PartName="/ppt/slides/slide127.xml" ContentType="application/vnd.openxmlformats-officedocument.presentationml.slide+xml"/>
  <Override PartName="/ppt/slideMasters/slideMaster128.xml" ContentType="application/vnd.openxmlformats-officedocument.presentationml.slideMaster+xml"/>
  <Override PartName="/ppt/slides/slide128.xml" ContentType="application/vnd.openxmlformats-officedocument.presentationml.slide+xml"/>
  <Override PartName="/ppt/slideMasters/slideMaster129.xml" ContentType="application/vnd.openxmlformats-officedocument.presentationml.slideMaster+xml"/>
  <Override PartName="/ppt/slides/slide129.xml" ContentType="application/vnd.openxmlformats-officedocument.presentationml.slide+xml"/>
  <Override PartName="/ppt/slideMasters/slideMaster130.xml" ContentType="application/vnd.openxmlformats-officedocument.presentationml.slideMaster+xml"/>
  <Override PartName="/ppt/slides/slide130.xml" ContentType="application/vnd.openxmlformats-officedocument.presentationml.slide+xml"/>
  <Override PartName="/ppt/slideMasters/slideMaster131.xml" ContentType="application/vnd.openxmlformats-officedocument.presentationml.slideMaster+xml"/>
  <Override PartName="/ppt/slides/slide131.xml" ContentType="application/vnd.openxmlformats-officedocument.presentationml.slide+xml"/>
  <Override PartName="/ppt/slideMasters/slideMaster132.xml" ContentType="application/vnd.openxmlformats-officedocument.presentationml.slideMaster+xml"/>
  <Override PartName="/ppt/slides/slide132.xml" ContentType="application/vnd.openxmlformats-officedocument.presentationml.slide+xml"/>
  <Override PartName="/ppt/slideMasters/slideMaster133.xml" ContentType="application/vnd.openxmlformats-officedocument.presentationml.slideMaster+xml"/>
  <Override PartName="/ppt/slides/slide133.xml" ContentType="application/vnd.openxmlformats-officedocument.presentationml.slide+xml"/>
  <Override PartName="/ppt/slideMasters/slideMaster134.xml" ContentType="application/vnd.openxmlformats-officedocument.presentationml.slideMaster+xml"/>
  <Override PartName="/ppt/slides/slide134.xml" ContentType="application/vnd.openxmlformats-officedocument.presentationml.slide+xml"/>
  <Override PartName="/ppt/slideMasters/slideMaster135.xml" ContentType="application/vnd.openxmlformats-officedocument.presentationml.slideMaster+xml"/>
  <Override PartName="/ppt/slides/slide135.xml" ContentType="application/vnd.openxmlformats-officedocument.presentationml.slide+xml"/>
  <Override PartName="/ppt/slideMasters/slideMaster136.xml" ContentType="application/vnd.openxmlformats-officedocument.presentationml.slideMaster+xml"/>
  <Override PartName="/ppt/slides/slide136.xml" ContentType="application/vnd.openxmlformats-officedocument.presentationml.slide+xml"/>
  <Override PartName="/ppt/slideMasters/slideMaster137.xml" ContentType="application/vnd.openxmlformats-officedocument.presentationml.slideMaster+xml"/>
  <Override PartName="/ppt/slides/slide137.xml" ContentType="application/vnd.openxmlformats-officedocument.presentationml.slide+xml"/>
  <Override PartName="/ppt/slideMasters/slideMaster138.xml" ContentType="application/vnd.openxmlformats-officedocument.presentationml.slideMaster+xml"/>
  <Override PartName="/ppt/slides/slide138.xml" ContentType="application/vnd.openxmlformats-officedocument.presentationml.slide+xml"/>
  <Override PartName="/ppt/slideMasters/slideMaster139.xml" ContentType="application/vnd.openxmlformats-officedocument.presentationml.slideMaster+xml"/>
  <Override PartName="/ppt/slides/slide139.xml" ContentType="application/vnd.openxmlformats-officedocument.presentationml.slide+xml"/>
  <Override PartName="/ppt/slideMasters/slideMaster140.xml" ContentType="application/vnd.openxmlformats-officedocument.presentationml.slideMaster+xml"/>
  <Override PartName="/ppt/slides/slide140.xml" ContentType="application/vnd.openxmlformats-officedocument.presentationml.slide+xml"/>
  <Override PartName="/ppt/slideMasters/slideMaster141.xml" ContentType="application/vnd.openxmlformats-officedocument.presentationml.slideMaster+xml"/>
  <Override PartName="/ppt/slides/slide141.xml" ContentType="application/vnd.openxmlformats-officedocument.presentationml.slide+xml"/>
  <Override PartName="/ppt/slideMasters/slideMaster142.xml" ContentType="application/vnd.openxmlformats-officedocument.presentationml.slideMaster+xml"/>
  <Override PartName="/ppt/slides/slide142.xml" ContentType="application/vnd.openxmlformats-officedocument.presentationml.slide+xml"/>
  <Override PartName="/ppt/slideMasters/slideMaster143.xml" ContentType="application/vnd.openxmlformats-officedocument.presentationml.slideMaster+xml"/>
  <Override PartName="/ppt/slides/slide143.xml" ContentType="application/vnd.openxmlformats-officedocument.presentationml.slide+xml"/>
  <Override PartName="/ppt/slideMasters/slideMaster144.xml" ContentType="application/vnd.openxmlformats-officedocument.presentationml.slideMaster+xml"/>
  <Override PartName="/ppt/slides/slide144.xml" ContentType="application/vnd.openxmlformats-officedocument.presentationml.slide+xml"/>
  <Override PartName="/ppt/slideMasters/slideMaster145.xml" ContentType="application/vnd.openxmlformats-officedocument.presentationml.slideMaster+xml"/>
  <Override PartName="/ppt/slides/slide145.xml" ContentType="application/vnd.openxmlformats-officedocument.presentationml.slide+xml"/>
  <Override PartName="/ppt/slideMasters/slideMaster146.xml" ContentType="application/vnd.openxmlformats-officedocument.presentationml.slideMaster+xml"/>
  <Override PartName="/ppt/slides/slide146.xml" ContentType="application/vnd.openxmlformats-officedocument.presentationml.slide+xml"/>
  <Override PartName="/ppt/slideMasters/slideMaster147.xml" ContentType="application/vnd.openxmlformats-officedocument.presentationml.slideMaster+xml"/>
  <Override PartName="/ppt/slides/slide147.xml" ContentType="application/vnd.openxmlformats-officedocument.presentationml.slide+xml"/>
  <Override PartName="/ppt/slideMasters/slideMaster148.xml" ContentType="application/vnd.openxmlformats-officedocument.presentationml.slideMaster+xml"/>
  <Override PartName="/ppt/slides/slide148.xml" ContentType="application/vnd.openxmlformats-officedocument.presentationml.slide+xml"/>
  <Override PartName="/ppt/slideMasters/slideMaster149.xml" ContentType="application/vnd.openxmlformats-officedocument.presentationml.slideMaster+xml"/>
  <Override PartName="/ppt/slides/slide149.xml" ContentType="application/vnd.openxmlformats-officedocument.presentationml.slide+xml"/>
  <Override PartName="/ppt/slideMasters/slideMaster150.xml" ContentType="application/vnd.openxmlformats-officedocument.presentationml.slideMaster+xml"/>
  <Override PartName="/ppt/slides/slide150.xml" ContentType="application/vnd.openxmlformats-officedocument.presentationml.slide+xml"/>
  <Override PartName="/ppt/slideMasters/slideMaster151.xml" ContentType="application/vnd.openxmlformats-officedocument.presentationml.slideMaster+xml"/>
  <Override PartName="/ppt/slides/slide151.xml" ContentType="application/vnd.openxmlformats-officedocument.presentationml.slide+xml"/>
  <Override PartName="/ppt/slideMasters/slideMaster152.xml" ContentType="application/vnd.openxmlformats-officedocument.presentationml.slideMaster+xml"/>
  <Override PartName="/ppt/slides/slide152.xml" ContentType="application/vnd.openxmlformats-officedocument.presentationml.slide+xml"/>
  <Override PartName="/ppt/slideMasters/slideMaster153.xml" ContentType="application/vnd.openxmlformats-officedocument.presentationml.slideMaster+xml"/>
  <Override PartName="/ppt/slides/slide153.xml" ContentType="application/vnd.openxmlformats-officedocument.presentationml.slide+xml"/>
  <Override PartName="/ppt/slideMasters/slideMaster154.xml" ContentType="application/vnd.openxmlformats-officedocument.presentationml.slideMaster+xml"/>
  <Override PartName="/ppt/slides/slide154.xml" ContentType="application/vnd.openxmlformats-officedocument.presentationml.slide+xml"/>
  <Override PartName="/ppt/slideMasters/slideMaster155.xml" ContentType="application/vnd.openxmlformats-officedocument.presentationml.slideMaster+xml"/>
  <Override PartName="/ppt/slides/slide155.xml" ContentType="application/vnd.openxmlformats-officedocument.presentationml.slide+xml"/>
  <Override PartName="/ppt/slideMasters/slideMaster156.xml" ContentType="application/vnd.openxmlformats-officedocument.presentationml.slideMaster+xml"/>
  <Override PartName="/ppt/slides/slide156.xml" ContentType="application/vnd.openxmlformats-officedocument.presentationml.slide+xml"/>
  <Override PartName="/ppt/slideMasters/slideMaster157.xml" ContentType="application/vnd.openxmlformats-officedocument.presentationml.slideMaster+xml"/>
  <Override PartName="/ppt/slides/slide157.xml" ContentType="application/vnd.openxmlformats-officedocument.presentationml.slide+xml"/>
  <Override PartName="/ppt/slideMasters/slideMaster158.xml" ContentType="application/vnd.openxmlformats-officedocument.presentationml.slideMaster+xml"/>
  <Override PartName="/ppt/slides/slide158.xml" ContentType="application/vnd.openxmlformats-officedocument.presentationml.slide+xml"/>
  <Override PartName="/ppt/slideMasters/slideMaster159.xml" ContentType="application/vnd.openxmlformats-officedocument.presentationml.slideMaster+xml"/>
  <Override PartName="/ppt/slides/slide159.xml" ContentType="application/vnd.openxmlformats-officedocument.presentationml.slide+xml"/>
  <Override PartName="/ppt/slideMasters/slideMaster160.xml" ContentType="application/vnd.openxmlformats-officedocument.presentationml.slideMaster+xml"/>
  <Override PartName="/ppt/slides/slide160.xml" ContentType="application/vnd.openxmlformats-officedocument.presentationml.slide+xml"/>
  <Override PartName="/ppt/slideMasters/slideMaster161.xml" ContentType="application/vnd.openxmlformats-officedocument.presentationml.slideMaster+xml"/>
  <Override PartName="/ppt/slides/slide161.xml" ContentType="application/vnd.openxmlformats-officedocument.presentationml.slide+xml"/>
  <Override PartName="/ppt/slideMasters/slideMaster162.xml" ContentType="application/vnd.openxmlformats-officedocument.presentationml.slideMaster+xml"/>
  <Override PartName="/ppt/slides/slide162.xml" ContentType="application/vnd.openxmlformats-officedocument.presentationml.slide+xml"/>
  <Override PartName="/ppt/slideMasters/slideMaster163.xml" ContentType="application/vnd.openxmlformats-officedocument.presentationml.slideMaster+xml"/>
  <Override PartName="/ppt/slides/slide163.xml" ContentType="application/vnd.openxmlformats-officedocument.presentationml.slide+xml"/>
  <Override PartName="/ppt/slideMasters/slideMaster164.xml" ContentType="application/vnd.openxmlformats-officedocument.presentationml.slideMaster+xml"/>
  <Override PartName="/ppt/slides/slide164.xml" ContentType="application/vnd.openxmlformats-officedocument.presentationml.slide+xml"/>
  <Override PartName="/ppt/slideMasters/slideMaster165.xml" ContentType="application/vnd.openxmlformats-officedocument.presentationml.slideMaster+xml"/>
  <Override PartName="/ppt/slides/slide165.xml" ContentType="application/vnd.openxmlformats-officedocument.presentationml.slide+xml"/>
  <Override PartName="/ppt/slideMasters/slideMaster166.xml" ContentType="application/vnd.openxmlformats-officedocument.presentationml.slideMaster+xml"/>
  <Override PartName="/ppt/slides/slide166.xml" ContentType="application/vnd.openxmlformats-officedocument.presentationml.slide+xml"/>
  <Override PartName="/ppt/slideMasters/slideMaster167.xml" ContentType="application/vnd.openxmlformats-officedocument.presentationml.slideMaster+xml"/>
  <Override PartName="/ppt/slides/slide167.xml" ContentType="application/vnd.openxmlformats-officedocument.presentationml.slide+xml"/>
  <Override PartName="/ppt/slideMasters/slideMaster168.xml" ContentType="application/vnd.openxmlformats-officedocument.presentationml.slideMaster+xml"/>
  <Override PartName="/ppt/slides/slide168.xml" ContentType="application/vnd.openxmlformats-officedocument.presentationml.slide+xml"/>
  <Override PartName="/ppt/slideMasters/slideMaster169.xml" ContentType="application/vnd.openxmlformats-officedocument.presentationml.slideMaster+xml"/>
  <Override PartName="/ppt/slides/slide169.xml" ContentType="application/vnd.openxmlformats-officedocument.presentationml.slide+xml"/>
  <Override PartName="/ppt/slideMasters/slideMaster170.xml" ContentType="application/vnd.openxmlformats-officedocument.presentationml.slideMaster+xml"/>
  <Override PartName="/ppt/slides/slide170.xml" ContentType="application/vnd.openxmlformats-officedocument.presentationml.slide+xml"/>
  <Override PartName="/ppt/slideMasters/slideMaster171.xml" ContentType="application/vnd.openxmlformats-officedocument.presentationml.slideMaster+xml"/>
  <Override PartName="/ppt/slides/slide171.xml" ContentType="application/vnd.openxmlformats-officedocument.presentationml.slide+xml"/>
  <Override PartName="/ppt/slideMasters/slideMaster172.xml" ContentType="application/vnd.openxmlformats-officedocument.presentationml.slideMaster+xml"/>
  <Override PartName="/ppt/slides/slide172.xml" ContentType="application/vnd.openxmlformats-officedocument.presentationml.slide+xml"/>
  <Override PartName="/ppt/slideMasters/slideMaster173.xml" ContentType="application/vnd.openxmlformats-officedocument.presentationml.slideMaster+xml"/>
  <Override PartName="/ppt/slides/slide173.xml" ContentType="application/vnd.openxmlformats-officedocument.presentationml.slide+xml"/>
  <Override PartName="/ppt/slideMasters/slideMaster174.xml" ContentType="application/vnd.openxmlformats-officedocument.presentationml.slideMaster+xml"/>
  <Override PartName="/ppt/slides/slide174.xml" ContentType="application/vnd.openxmlformats-officedocument.presentationml.slide+xml"/>
  <Override PartName="/ppt/slideMasters/slideMaster175.xml" ContentType="application/vnd.openxmlformats-officedocument.presentationml.slideMaster+xml"/>
  <Override PartName="/ppt/slides/slide175.xml" ContentType="application/vnd.openxmlformats-officedocument.presentationml.slide+xml"/>
  <Override PartName="/ppt/slideMasters/slideMaster176.xml" ContentType="application/vnd.openxmlformats-officedocument.presentationml.slideMaster+xml"/>
  <Override PartName="/ppt/slides/slide176.xml" ContentType="application/vnd.openxmlformats-officedocument.presentationml.slide+xml"/>
  <Override PartName="/ppt/slideMasters/slideMaster177.xml" ContentType="application/vnd.openxmlformats-officedocument.presentationml.slideMaster+xml"/>
  <Override PartName="/ppt/slides/slide177.xml" ContentType="application/vnd.openxmlformats-officedocument.presentationml.slide+xml"/>
  <Override PartName="/ppt/slideMasters/slideMaster178.xml" ContentType="application/vnd.openxmlformats-officedocument.presentationml.slideMaster+xml"/>
  <Override PartName="/ppt/slides/slide178.xml" ContentType="application/vnd.openxmlformats-officedocument.presentationml.slide+xml"/>
  <Override PartName="/ppt/slideMasters/slideMaster179.xml" ContentType="application/vnd.openxmlformats-officedocument.presentationml.slideMaster+xml"/>
  <Override PartName="/ppt/slides/slide179.xml" ContentType="application/vnd.openxmlformats-officedocument.presentationml.slide+xml"/>
  <Override PartName="/ppt/slideMasters/slideMaster180.xml" ContentType="application/vnd.openxmlformats-officedocument.presentationml.slideMaster+xml"/>
  <Override PartName="/ppt/slides/slide180.xml" ContentType="application/vnd.openxmlformats-officedocument.presentationml.slide+xml"/>
  <Override PartName="/ppt/slideMasters/slideMaster181.xml" ContentType="application/vnd.openxmlformats-officedocument.presentationml.slideMaster+xml"/>
  <Override PartName="/ppt/slides/slide181.xml" ContentType="application/vnd.openxmlformats-officedocument.presentationml.slide+xml"/>
  <Override PartName="/ppt/slideMasters/slideMaster182.xml" ContentType="application/vnd.openxmlformats-officedocument.presentationml.slideMaster+xml"/>
  <Override PartName="/ppt/slides/slide182.xml" ContentType="application/vnd.openxmlformats-officedocument.presentationml.slide+xml"/>
  <Override PartName="/ppt/slideMasters/slideMaster183.xml" ContentType="application/vnd.openxmlformats-officedocument.presentationml.slideMaster+xml"/>
  <Override PartName="/ppt/slides/slide183.xml" ContentType="application/vnd.openxmlformats-officedocument.presentationml.slide+xml"/>
  <Override PartName="/ppt/slideMasters/slideMaster184.xml" ContentType="application/vnd.openxmlformats-officedocument.presentationml.slideMaster+xml"/>
  <Override PartName="/ppt/slides/slide184.xml" ContentType="application/vnd.openxmlformats-officedocument.presentationml.slide+xml"/>
  <Override PartName="/ppt/slideMasters/slideMaster185.xml" ContentType="application/vnd.openxmlformats-officedocument.presentationml.slideMaster+xml"/>
  <Override PartName="/ppt/slides/slide185.xml" ContentType="application/vnd.openxmlformats-officedocument.presentationml.slide+xml"/>
  <Override PartName="/ppt/slideMasters/slideMaster186.xml" ContentType="application/vnd.openxmlformats-officedocument.presentationml.slideMaster+xml"/>
  <Override PartName="/ppt/slides/slide186.xml" ContentType="application/vnd.openxmlformats-officedocument.presentationml.slide+xml"/>
  <Override PartName="/ppt/slideMasters/slideMaster187.xml" ContentType="application/vnd.openxmlformats-officedocument.presentationml.slideMaster+xml"/>
  <Override PartName="/ppt/slides/slide187.xml" ContentType="application/vnd.openxmlformats-officedocument.presentationml.slide+xml"/>
  <Override PartName="/ppt/slideMasters/slideMaster188.xml" ContentType="application/vnd.openxmlformats-officedocument.presentationml.slideMaster+xml"/>
  <Override PartName="/ppt/slides/slide188.xml" ContentType="application/vnd.openxmlformats-officedocument.presentationml.slide+xml"/>
  <Override PartName="/ppt/slideMasters/slideMaster189.xml" ContentType="application/vnd.openxmlformats-officedocument.presentationml.slideMaster+xml"/>
  <Override PartName="/ppt/slides/slide189.xml" ContentType="application/vnd.openxmlformats-officedocument.presentationml.slide+xml"/>
  <Override PartName="/ppt/slideMasters/slideMaster190.xml" ContentType="application/vnd.openxmlformats-officedocument.presentationml.slideMaster+xml"/>
  <Override PartName="/ppt/slides/slide190.xml" ContentType="application/vnd.openxmlformats-officedocument.presentationml.slide+xml"/>
  <Override PartName="/ppt/slideMasters/slideMaster191.xml" ContentType="application/vnd.openxmlformats-officedocument.presentationml.slideMaster+xml"/>
  <Override PartName="/ppt/slides/slide191.xml" ContentType="application/vnd.openxmlformats-officedocument.presentationml.slide+xml"/>
  <Override PartName="/ppt/slideMasters/slideMaster192.xml" ContentType="application/vnd.openxmlformats-officedocument.presentationml.slideMaster+xml"/>
  <Override PartName="/ppt/slides/slide192.xml" ContentType="application/vnd.openxmlformats-officedocument.presentationml.slide+xml"/>
  <Override PartName="/ppt/slideMasters/slideMaster193.xml" ContentType="application/vnd.openxmlformats-officedocument.presentationml.slideMaster+xml"/>
  <Override PartName="/ppt/slides/slide193.xml" ContentType="application/vnd.openxmlformats-officedocument.presentationml.slide+xml"/>
  <Override PartName="/ppt/slideMasters/slideMaster194.xml" ContentType="application/vnd.openxmlformats-officedocument.presentationml.slideMaster+xml"/>
  <Override PartName="/ppt/slides/slide194.xml" ContentType="application/vnd.openxmlformats-officedocument.presentationml.slide+xml"/>
  <Override PartName="/ppt/slideMasters/slideMaster195.xml" ContentType="application/vnd.openxmlformats-officedocument.presentationml.slideMaster+xml"/>
  <Override PartName="/ppt/slides/slide195.xml" ContentType="application/vnd.openxmlformats-officedocument.presentationml.slide+xml"/>
  <Override PartName="/ppt/slideMasters/slideMaster196.xml" ContentType="application/vnd.openxmlformats-officedocument.presentationml.slideMaster+xml"/>
  <Override PartName="/ppt/slides/slide196.xml" ContentType="application/vnd.openxmlformats-officedocument.presentationml.slide+xml"/>
  <Override PartName="/ppt/slideMasters/slideMaster197.xml" ContentType="application/vnd.openxmlformats-officedocument.presentationml.slideMaster+xml"/>
  <Override PartName="/ppt/slides/slide197.xml" ContentType="application/vnd.openxmlformats-officedocument.presentationml.slide+xml"/>
  <Override PartName="/ppt/slideMasters/slideMaster198.xml" ContentType="application/vnd.openxmlformats-officedocument.presentationml.slideMaster+xml"/>
  <Override PartName="/ppt/slides/slide198.xml" ContentType="application/vnd.openxmlformats-officedocument.presentationml.slide+xml"/>
  <Override PartName="/ppt/slideMasters/slideMaster199.xml" ContentType="application/vnd.openxmlformats-officedocument.presentationml.slideMaster+xml"/>
  <Override PartName="/ppt/slides/slide199.xml" ContentType="application/vnd.openxmlformats-officedocument.presentationml.slide+xml"/>
  <Override PartName="/ppt/slideMasters/slideMaster200.xml" ContentType="application/vnd.openxmlformats-officedocument.presentationml.slideMaster+xml"/>
  <Override PartName="/ppt/slides/slide200.xml" ContentType="application/vnd.openxmlformats-officedocument.presentationml.slide+xml"/>
  <Override PartName="/ppt/slideMasters/slideMaster201.xml" ContentType="application/vnd.openxmlformats-officedocument.presentationml.slideMaster+xml"/>
  <Override PartName="/ppt/slides/slide201.xml" ContentType="application/vnd.openxmlformats-officedocument.presentationml.slide+xml"/>
  <Override PartName="/ppt/slideMasters/slideMaster202.xml" ContentType="application/vnd.openxmlformats-officedocument.presentationml.slideMaster+xml"/>
  <Override PartName="/ppt/slides/slide202.xml" ContentType="application/vnd.openxmlformats-officedocument.presentationml.slide+xml"/>
  <Override PartName="/ppt/slideMasters/slideMaster203.xml" ContentType="application/vnd.openxmlformats-officedocument.presentationml.slideMaster+xml"/>
  <Override PartName="/ppt/slides/slide203.xml" ContentType="application/vnd.openxmlformats-officedocument.presentationml.slide+xml"/>
  <Override PartName="/ppt/slideMasters/slideMaster204.xml" ContentType="application/vnd.openxmlformats-officedocument.presentationml.slideMaster+xml"/>
  <Override PartName="/ppt/slides/slide204.xml" ContentType="application/vnd.openxmlformats-officedocument.presentationml.slide+xml"/>
  <Override PartName="/ppt/slideMasters/slideMaster205.xml" ContentType="application/vnd.openxmlformats-officedocument.presentationml.slideMaster+xml"/>
  <Override PartName="/ppt/slides/slide205.xml" ContentType="application/vnd.openxmlformats-officedocument.presentationml.slide+xml"/>
  <Override PartName="/ppt/slideMasters/slideMaster206.xml" ContentType="application/vnd.openxmlformats-officedocument.presentationml.slideMaster+xml"/>
  <Override PartName="/ppt/slides/slide206.xml" ContentType="application/vnd.openxmlformats-officedocument.presentationml.slide+xml"/>
  <Override PartName="/ppt/slideMasters/slideMaster207.xml" ContentType="application/vnd.openxmlformats-officedocument.presentationml.slideMaster+xml"/>
  <Override PartName="/ppt/slides/slide207.xml" ContentType="application/vnd.openxmlformats-officedocument.presentationml.slide+xml"/>
  <Override PartName="/ppt/slideMasters/slideMaster208.xml" ContentType="application/vnd.openxmlformats-officedocument.presentationml.slideMaster+xml"/>
  <Override PartName="/ppt/slides/slide208.xml" ContentType="application/vnd.openxmlformats-officedocument.presentationml.slide+xml"/>
  <Override PartName="/ppt/slideMasters/slideMaster209.xml" ContentType="application/vnd.openxmlformats-officedocument.presentationml.slideMaster+xml"/>
  <Override PartName="/ppt/slides/slide209.xml" ContentType="application/vnd.openxmlformats-officedocument.presentationml.slide+xml"/>
  <Override PartName="/ppt/slideMasters/slideMaster210.xml" ContentType="application/vnd.openxmlformats-officedocument.presentationml.slideMaster+xml"/>
  <Override PartName="/ppt/slides/slide210.xml" ContentType="application/vnd.openxmlformats-officedocument.presentationml.slide+xml"/>
  <Override PartName="/ppt/slideMasters/slideMaster211.xml" ContentType="application/vnd.openxmlformats-officedocument.presentationml.slideMaster+xml"/>
  <Override PartName="/ppt/slides/slide211.xml" ContentType="application/vnd.openxmlformats-officedocument.presentationml.slide+xml"/>
  <Override PartName="/ppt/slideMasters/slideMaster212.xml" ContentType="application/vnd.openxmlformats-officedocument.presentationml.slideMaster+xml"/>
  <Override PartName="/ppt/slides/slide212.xml" ContentType="application/vnd.openxmlformats-officedocument.presentationml.slide+xml"/>
  <Override PartName="/ppt/slideMasters/slideMaster213.xml" ContentType="application/vnd.openxmlformats-officedocument.presentationml.slideMaster+xml"/>
  <Override PartName="/ppt/slides/slide213.xml" ContentType="application/vnd.openxmlformats-officedocument.presentationml.slide+xml"/>
  <Override PartName="/ppt/slideMasters/slideMaster214.xml" ContentType="application/vnd.openxmlformats-officedocument.presentationml.slideMaster+xml"/>
  <Override PartName="/ppt/slides/slide214.xml" ContentType="application/vnd.openxmlformats-officedocument.presentationml.slide+xml"/>
  <Override PartName="/ppt/slideMasters/slideMaster215.xml" ContentType="application/vnd.openxmlformats-officedocument.presentationml.slideMaster+xml"/>
  <Override PartName="/ppt/slides/slide215.xml" ContentType="application/vnd.openxmlformats-officedocument.presentationml.slide+xml"/>
  <Override PartName="/ppt/slideMasters/slideMaster216.xml" ContentType="application/vnd.openxmlformats-officedocument.presentationml.slideMaster+xml"/>
  <Override PartName="/ppt/slides/slide216.xml" ContentType="application/vnd.openxmlformats-officedocument.presentationml.slide+xml"/>
  <Override PartName="/ppt/slideMasters/slideMaster217.xml" ContentType="application/vnd.openxmlformats-officedocument.presentationml.slideMaster+xml"/>
  <Override PartName="/ppt/slides/slide217.xml" ContentType="application/vnd.openxmlformats-officedocument.presentationml.slide+xml"/>
  <Override PartName="/ppt/slideMasters/slideMaster218.xml" ContentType="application/vnd.openxmlformats-officedocument.presentationml.slideMaster+xml"/>
  <Override PartName="/ppt/slides/slide218.xml" ContentType="application/vnd.openxmlformats-officedocument.presentationml.slide+xml"/>
  <Override PartName="/ppt/slideMasters/slideMaster219.xml" ContentType="application/vnd.openxmlformats-officedocument.presentationml.slideMaster+xml"/>
  <Override PartName="/ppt/slides/slide219.xml" ContentType="application/vnd.openxmlformats-officedocument.presentationml.slide+xml"/>
  <Override PartName="/ppt/slideMasters/slideMaster220.xml" ContentType="application/vnd.openxmlformats-officedocument.presentationml.slideMaster+xml"/>
  <Override PartName="/ppt/slides/slide220.xml" ContentType="application/vnd.openxmlformats-officedocument.presentationml.slide+xml"/>
  <Override PartName="/ppt/slideMasters/slideMaster221.xml" ContentType="application/vnd.openxmlformats-officedocument.presentationml.slideMaster+xml"/>
  <Override PartName="/ppt/slides/slide221.xml" ContentType="application/vnd.openxmlformats-officedocument.presentationml.slide+xml"/>
  <Override PartName="/ppt/slideMasters/slideMaster222.xml" ContentType="application/vnd.openxmlformats-officedocument.presentationml.slideMaster+xml"/>
  <Override PartName="/ppt/slides/slide222.xml" ContentType="application/vnd.openxmlformats-officedocument.presentationml.slide+xml"/>
  <Override PartName="/ppt/slideMasters/slideMaster223.xml" ContentType="application/vnd.openxmlformats-officedocument.presentationml.slideMaster+xml"/>
  <Override PartName="/ppt/slides/slide223.xml" ContentType="application/vnd.openxmlformats-officedocument.presentationml.slide+xml"/>
  <Override PartName="/ppt/slideMasters/slideMaster224.xml" ContentType="application/vnd.openxmlformats-officedocument.presentationml.slideMaster+xml"/>
  <Override PartName="/ppt/slides/slide224.xml" ContentType="application/vnd.openxmlformats-officedocument.presentationml.slide+xml"/>
  <Override PartName="/ppt/slideMasters/slideMaster225.xml" ContentType="application/vnd.openxmlformats-officedocument.presentationml.slideMaster+xml"/>
  <Override PartName="/ppt/slides/slide225.xml" ContentType="application/vnd.openxmlformats-officedocument.presentationml.slide+xml"/>
  <Override PartName="/ppt/slideMasters/slideMaster226.xml" ContentType="application/vnd.openxmlformats-officedocument.presentationml.slideMaster+xml"/>
  <Override PartName="/ppt/slides/slide226.xml" ContentType="application/vnd.openxmlformats-officedocument.presentationml.slide+xml"/>
  <Override PartName="/ppt/slideMasters/slideMaster227.xml" ContentType="application/vnd.openxmlformats-officedocument.presentationml.slideMaster+xml"/>
  <Override PartName="/ppt/slides/slide227.xml" ContentType="application/vnd.openxmlformats-officedocument.presentationml.slide+xml"/>
  <Override PartName="/ppt/slideMasters/slideMaster228.xml" ContentType="application/vnd.openxmlformats-officedocument.presentationml.slideMaster+xml"/>
  <Override PartName="/ppt/slides/slide228.xml" ContentType="application/vnd.openxmlformats-officedocument.presentationml.slide+xml"/>
  <Override PartName="/ppt/slideMasters/slideMaster229.xml" ContentType="application/vnd.openxmlformats-officedocument.presentationml.slideMaster+xml"/>
  <Override PartName="/ppt/slides/slide229.xml" ContentType="application/vnd.openxmlformats-officedocument.presentationml.slide+xml"/>
  <Override PartName="/ppt/slideMasters/slideMaster230.xml" ContentType="application/vnd.openxmlformats-officedocument.presentationml.slideMaster+xml"/>
  <Override PartName="/ppt/slides/slide230.xml" ContentType="application/vnd.openxmlformats-officedocument.presentationml.slide+xml"/>
  <Override PartName="/ppt/slideMasters/slideMaster231.xml" ContentType="application/vnd.openxmlformats-officedocument.presentationml.slideMaster+xml"/>
  <Override PartName="/ppt/slides/slide231.xml" ContentType="application/vnd.openxmlformats-officedocument.presentationml.slide+xml"/>
  <Override PartName="/ppt/slideMasters/slideMaster232.xml" ContentType="application/vnd.openxmlformats-officedocument.presentationml.slideMaster+xml"/>
  <Override PartName="/ppt/slides/slide232.xml" ContentType="application/vnd.openxmlformats-officedocument.presentationml.slide+xml"/>
  <Override PartName="/ppt/slideMasters/slideMaster233.xml" ContentType="application/vnd.openxmlformats-officedocument.presentationml.slideMaster+xml"/>
  <Override PartName="/ppt/slides/slide233.xml" ContentType="application/vnd.openxmlformats-officedocument.presentationml.slide+xml"/>
  <Override PartName="/ppt/slideMasters/slideMaster234.xml" ContentType="application/vnd.openxmlformats-officedocument.presentationml.slideMaster+xml"/>
  <Override PartName="/ppt/slides/slide234.xml" ContentType="application/vnd.openxmlformats-officedocument.presentationml.slide+xml"/>
  <Override PartName="/ppt/slideMasters/slideMaster235.xml" ContentType="application/vnd.openxmlformats-officedocument.presentationml.slideMaster+xml"/>
  <Override PartName="/ppt/slides/slide235.xml" ContentType="application/vnd.openxmlformats-officedocument.presentationml.slide+xml"/>
  <Override PartName="/ppt/slideMasters/slideMaster236.xml" ContentType="application/vnd.openxmlformats-officedocument.presentationml.slideMaster+xml"/>
  <Override PartName="/ppt/slides/slide236.xml" ContentType="application/vnd.openxmlformats-officedocument.presentationml.slide+xml"/>
  <Override PartName="/ppt/slideMasters/slideMaster237.xml" ContentType="application/vnd.openxmlformats-officedocument.presentationml.slideMaster+xml"/>
  <Override PartName="/ppt/slides/slide237.xml" ContentType="application/vnd.openxmlformats-officedocument.presentationml.slide+xml"/>
  <Override PartName="/ppt/slideMasters/slideMaster238.xml" ContentType="application/vnd.openxmlformats-officedocument.presentationml.slideMaster+xml"/>
  <Override PartName="/ppt/slides/slide238.xml" ContentType="application/vnd.openxmlformats-officedocument.presentationml.slide+xml"/>
  <Override PartName="/ppt/slideMasters/slideMaster239.xml" ContentType="application/vnd.openxmlformats-officedocument.presentationml.slideMaster+xml"/>
  <Override PartName="/ppt/slides/slide239.xml" ContentType="application/vnd.openxmlformats-officedocument.presentationml.slide+xml"/>
  <Override PartName="/ppt/slideMasters/slideMaster240.xml" ContentType="application/vnd.openxmlformats-officedocument.presentationml.slideMaster+xml"/>
  <Override PartName="/ppt/slides/slide240.xml" ContentType="application/vnd.openxmlformats-officedocument.presentationml.slide+xml"/>
  <Override PartName="/ppt/slideMasters/slideMaster241.xml" ContentType="application/vnd.openxmlformats-officedocument.presentationml.slideMaster+xml"/>
  <Override PartName="/ppt/slides/slide241.xml" ContentType="application/vnd.openxmlformats-officedocument.presentationml.slide+xml"/>
  <Override PartName="/ppt/slideMasters/slideMaster242.xml" ContentType="application/vnd.openxmlformats-officedocument.presentationml.slideMaster+xml"/>
  <Override PartName="/ppt/slides/slide242.xml" ContentType="application/vnd.openxmlformats-officedocument.presentationml.slide+xml"/>
  <Override PartName="/ppt/slideMasters/slideMaster243.xml" ContentType="application/vnd.openxmlformats-officedocument.presentationml.slideMaster+xml"/>
  <Override PartName="/ppt/slides/slide243.xml" ContentType="application/vnd.openxmlformats-officedocument.presentationml.slide+xml"/>
  <Override PartName="/ppt/slideMasters/slideMaster244.xml" ContentType="application/vnd.openxmlformats-officedocument.presentationml.slideMaster+xml"/>
  <Override PartName="/ppt/slides/slide244.xml" ContentType="application/vnd.openxmlformats-officedocument.presentationml.slide+xml"/>
  <Override PartName="/ppt/slideMasters/slideMaster245.xml" ContentType="application/vnd.openxmlformats-officedocument.presentationml.slideMaster+xml"/>
  <Override PartName="/ppt/slides/slide245.xml" ContentType="application/vnd.openxmlformats-officedocument.presentationml.slide+xml"/>
  <Override PartName="/ppt/slideMasters/slideMaster246.xml" ContentType="application/vnd.openxmlformats-officedocument.presentationml.slideMaster+xml"/>
  <Override PartName="/ppt/slides/slide246.xml" ContentType="application/vnd.openxmlformats-officedocument.presentationml.slide+xml"/>
  <Override PartName="/ppt/slideMasters/slideMaster247.xml" ContentType="application/vnd.openxmlformats-officedocument.presentationml.slideMaster+xml"/>
  <Override PartName="/ppt/slides/slide247.xml" ContentType="application/vnd.openxmlformats-officedocument.presentationml.slide+xml"/>
  <Override PartName="/ppt/slideMasters/slideMaster248.xml" ContentType="application/vnd.openxmlformats-officedocument.presentationml.slideMaster+xml"/>
  <Override PartName="/ppt/slides/slide248.xml" ContentType="application/vnd.openxmlformats-officedocument.presentationml.slide+xml"/>
  <Override PartName="/ppt/slideMasters/slideMaster249.xml" ContentType="application/vnd.openxmlformats-officedocument.presentationml.slideMaster+xml"/>
  <Override PartName="/ppt/slides/slide249.xml" ContentType="application/vnd.openxmlformats-officedocument.presentationml.slide+xml"/>
  <Override PartName="/ppt/slideMasters/slideMaster250.xml" ContentType="application/vnd.openxmlformats-officedocument.presentationml.slideMaster+xml"/>
  <Override PartName="/ppt/slides/slide250.xml" ContentType="application/vnd.openxmlformats-officedocument.presentationml.slide+xml"/>
  <Override PartName="/ppt/slideMasters/slideMaster251.xml" ContentType="application/vnd.openxmlformats-officedocument.presentationml.slideMaster+xml"/>
  <Override PartName="/ppt/slides/slide251.xml" ContentType="application/vnd.openxmlformats-officedocument.presentationml.slide+xml"/>
  <Override PartName="/ppt/slideMasters/slideMaster252.xml" ContentType="application/vnd.openxmlformats-officedocument.presentationml.slideMaster+xml"/>
  <Override PartName="/ppt/slides/slide252.xml" ContentType="application/vnd.openxmlformats-officedocument.presentationml.slide+xml"/>
  <Override PartName="/ppt/slideMasters/slideMaster253.xml" ContentType="application/vnd.openxmlformats-officedocument.presentationml.slideMaster+xml"/>
  <Override PartName="/ppt/slides/slide253.xml" ContentType="application/vnd.openxmlformats-officedocument.presentationml.slide+xml"/>
  <Override PartName="/ppt/slideMasters/slideMaster254.xml" ContentType="application/vnd.openxmlformats-officedocument.presentationml.slideMaster+xml"/>
  <Override PartName="/ppt/slides/slide254.xml" ContentType="application/vnd.openxmlformats-officedocument.presentationml.slide+xml"/>
  <Override PartName="/ppt/slideMasters/slideMaster255.xml" ContentType="application/vnd.openxmlformats-officedocument.presentationml.slideMaster+xml"/>
  <Override PartName="/ppt/slides/slide255.xml" ContentType="application/vnd.openxmlformats-officedocument.presentationml.slide+xml"/>
  <Override PartName="/ppt/slideMasters/slideMaster256.xml" ContentType="application/vnd.openxmlformats-officedocument.presentationml.slideMaster+xml"/>
  <Override PartName="/ppt/slides/slide256.xml" ContentType="application/vnd.openxmlformats-officedocument.presentationml.slide+xml"/>
  <Override PartName="/ppt/slideMasters/slideMaster257.xml" ContentType="application/vnd.openxmlformats-officedocument.presentationml.slideMaster+xml"/>
  <Override PartName="/ppt/slides/slide257.xml" ContentType="application/vnd.openxmlformats-officedocument.presentationml.slide+xml"/>
  <Override PartName="/ppt/slideMasters/slideMaster258.xml" ContentType="application/vnd.openxmlformats-officedocument.presentationml.slideMaster+xml"/>
  <Override PartName="/ppt/slides/slide258.xml" ContentType="application/vnd.openxmlformats-officedocument.presentationml.slide+xml"/>
  <Override PartName="/ppt/slideMasters/slideMaster259.xml" ContentType="application/vnd.openxmlformats-officedocument.presentationml.slideMaster+xml"/>
  <Override PartName="/ppt/slides/slide259.xml" ContentType="application/vnd.openxmlformats-officedocument.presentationml.slide+xml"/>
  <Override PartName="/ppt/slideMasters/slideMaster260.xml" ContentType="application/vnd.openxmlformats-officedocument.presentationml.slideMaster+xml"/>
  <Override PartName="/ppt/slides/slide260.xml" ContentType="application/vnd.openxmlformats-officedocument.presentationml.slide+xml"/>
  <Override PartName="/ppt/slideMasters/slideMaster261.xml" ContentType="application/vnd.openxmlformats-officedocument.presentationml.slideMaster+xml"/>
  <Override PartName="/ppt/slides/slide261.xml" ContentType="application/vnd.openxmlformats-officedocument.presentationml.slide+xml"/>
  <Override PartName="/ppt/slideMasters/slideMaster262.xml" ContentType="application/vnd.openxmlformats-officedocument.presentationml.slideMaster+xml"/>
  <Override PartName="/ppt/slides/slide262.xml" ContentType="application/vnd.openxmlformats-officedocument.presentationml.slide+xml"/>
  <Override PartName="/ppt/slideMasters/slideMaster263.xml" ContentType="application/vnd.openxmlformats-officedocument.presentationml.slideMaster+xml"/>
  <Override PartName="/ppt/slides/slide263.xml" ContentType="application/vnd.openxmlformats-officedocument.presentationml.slide+xml"/>
  <Override PartName="/ppt/slideMasters/slideMaster264.xml" ContentType="application/vnd.openxmlformats-officedocument.presentationml.slideMaster+xml"/>
  <Override PartName="/ppt/slides/slide264.xml" ContentType="application/vnd.openxmlformats-officedocument.presentationml.slide+xml"/>
  <Override PartName="/ppt/slideMasters/slideMaster265.xml" ContentType="application/vnd.openxmlformats-officedocument.presentationml.slideMaster+xml"/>
  <Override PartName="/ppt/slides/slide265.xml" ContentType="application/vnd.openxmlformats-officedocument.presentationml.slide+xml"/>
  <Override PartName="/ppt/slideMasters/slideMaster266.xml" ContentType="application/vnd.openxmlformats-officedocument.presentationml.slideMaster+xml"/>
  <Override PartName="/ppt/slides/slide266.xml" ContentType="application/vnd.openxmlformats-officedocument.presentationml.slide+xml"/>
  <Override PartName="/ppt/slideMasters/slideMaster267.xml" ContentType="application/vnd.openxmlformats-officedocument.presentationml.slideMaster+xml"/>
  <Override PartName="/ppt/slides/slide267.xml" ContentType="application/vnd.openxmlformats-officedocument.presentationml.slide+xml"/>
  <Override PartName="/ppt/slideMasters/slideMaster268.xml" ContentType="application/vnd.openxmlformats-officedocument.presentationml.slideMaster+xml"/>
  <Override PartName="/ppt/slides/slide26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notesSlides/notesSlide195.xml" ContentType="application/vnd.openxmlformats-officedocument.presentationml.notesSlide+xml"/>
  <Override PartName="/ppt/notesSlides/notesSlide196.xml" ContentType="application/vnd.openxmlformats-officedocument.presentationml.notesSlide+xml"/>
  <Override PartName="/ppt/notesSlides/notesSlide197.xml" ContentType="application/vnd.openxmlformats-officedocument.presentationml.notesSlide+xml"/>
  <Override PartName="/ppt/notesSlides/notesSlide198.xml" ContentType="application/vnd.openxmlformats-officedocument.presentationml.notesSlide+xml"/>
  <Override PartName="/ppt/notesSlides/notesSlide199.xml" ContentType="application/vnd.openxmlformats-officedocument.presentationml.notesSlide+xml"/>
  <Override PartName="/ppt/notesSlides/notesSlide200.xml" ContentType="application/vnd.openxmlformats-officedocument.presentationml.notesSlide+xml"/>
  <Override PartName="/ppt/notesSlides/notesSlide201.xml" ContentType="application/vnd.openxmlformats-officedocument.presentationml.notesSlide+xml"/>
  <Override PartName="/ppt/notesSlides/notesSlide202.xml" ContentType="application/vnd.openxmlformats-officedocument.presentationml.notesSlide+xml"/>
  <Override PartName="/ppt/notesSlides/notesSlide203.xml" ContentType="application/vnd.openxmlformats-officedocument.presentationml.notesSlide+xml"/>
  <Override PartName="/ppt/notesSlides/notesSlide204.xml" ContentType="application/vnd.openxmlformats-officedocument.presentationml.notesSlide+xml"/>
  <Override PartName="/ppt/notesSlides/notesSlide205.xml" ContentType="application/vnd.openxmlformats-officedocument.presentationml.notesSlide+xml"/>
  <Override PartName="/ppt/notesSlides/notesSlide206.xml" ContentType="application/vnd.openxmlformats-officedocument.presentationml.notesSlide+xml"/>
  <Override PartName="/ppt/notesSlides/notesSlide207.xml" ContentType="application/vnd.openxmlformats-officedocument.presentationml.notesSlide+xml"/>
  <Override PartName="/ppt/notesSlides/notesSlide208.xml" ContentType="application/vnd.openxmlformats-officedocument.presentationml.notesSlide+xml"/>
  <Override PartName="/ppt/notesSlides/notesSlide209.xml" ContentType="application/vnd.openxmlformats-officedocument.presentationml.notesSlide+xml"/>
  <Override PartName="/ppt/notesSlides/notesSlide210.xml" ContentType="application/vnd.openxmlformats-officedocument.presentationml.notesSlide+xml"/>
  <Override PartName="/ppt/notesSlides/notesSlide211.xml" ContentType="application/vnd.openxmlformats-officedocument.presentationml.notesSlide+xml"/>
  <Override PartName="/ppt/notesSlides/notesSlide212.xml" ContentType="application/vnd.openxmlformats-officedocument.presentationml.notesSlide+xml"/>
  <Override PartName="/ppt/notesSlides/notesSlide213.xml" ContentType="application/vnd.openxmlformats-officedocument.presentationml.notesSlide+xml"/>
  <Override PartName="/ppt/notesSlides/notesSlide214.xml" ContentType="application/vnd.openxmlformats-officedocument.presentationml.notesSlide+xml"/>
  <Override PartName="/ppt/notesSlides/notesSlide215.xml" ContentType="application/vnd.openxmlformats-officedocument.presentationml.notesSlide+xml"/>
  <Override PartName="/ppt/notesSlides/notesSlide216.xml" ContentType="application/vnd.openxmlformats-officedocument.presentationml.notesSlide+xml"/>
  <Override PartName="/ppt/notesSlides/notesSlide217.xml" ContentType="application/vnd.openxmlformats-officedocument.presentationml.notesSlide+xml"/>
  <Override PartName="/ppt/notesSlides/notesSlide218.xml" ContentType="application/vnd.openxmlformats-officedocument.presentationml.notesSlide+xml"/>
  <Override PartName="/ppt/notesSlides/notesSlide219.xml" ContentType="application/vnd.openxmlformats-officedocument.presentationml.notesSlide+xml"/>
  <Override PartName="/ppt/notesSlides/notesSlide220.xml" ContentType="application/vnd.openxmlformats-officedocument.presentationml.notesSlide+xml"/>
  <Override PartName="/ppt/notesSlides/notesSlide221.xml" ContentType="application/vnd.openxmlformats-officedocument.presentationml.notesSlide+xml"/>
  <Override PartName="/ppt/notesSlides/notesSlide222.xml" ContentType="application/vnd.openxmlformats-officedocument.presentationml.notesSlide+xml"/>
  <Override PartName="/ppt/notesSlides/notesSlide223.xml" ContentType="application/vnd.openxmlformats-officedocument.presentationml.notesSlide+xml"/>
  <Override PartName="/ppt/notesSlides/notesSlide224.xml" ContentType="application/vnd.openxmlformats-officedocument.presentationml.notesSlide+xml"/>
  <Override PartName="/ppt/notesSlides/notesSlide225.xml" ContentType="application/vnd.openxmlformats-officedocument.presentationml.notesSlide+xml"/>
  <Override PartName="/ppt/notesSlides/notesSlide226.xml" ContentType="application/vnd.openxmlformats-officedocument.presentationml.notesSlide+xml"/>
  <Override PartName="/ppt/notesSlides/notesSlide227.xml" ContentType="application/vnd.openxmlformats-officedocument.presentationml.notesSlide+xml"/>
  <Override PartName="/ppt/notesSlides/notesSlide228.xml" ContentType="application/vnd.openxmlformats-officedocument.presentationml.notesSlide+xml"/>
  <Override PartName="/ppt/notesSlides/notesSlide229.xml" ContentType="application/vnd.openxmlformats-officedocument.presentationml.notesSlide+xml"/>
  <Override PartName="/ppt/notesSlides/notesSlide230.xml" ContentType="application/vnd.openxmlformats-officedocument.presentationml.notesSlide+xml"/>
  <Override PartName="/ppt/notesSlides/notesSlide231.xml" ContentType="application/vnd.openxmlformats-officedocument.presentationml.notesSlide+xml"/>
  <Override PartName="/ppt/notesSlides/notesSlide232.xml" ContentType="application/vnd.openxmlformats-officedocument.presentationml.notesSlide+xml"/>
  <Override PartName="/ppt/notesSlides/notesSlide233.xml" ContentType="application/vnd.openxmlformats-officedocument.presentationml.notesSlide+xml"/>
  <Override PartName="/ppt/notesSlides/notesSlide234.xml" ContentType="application/vnd.openxmlformats-officedocument.presentationml.notesSlide+xml"/>
  <Override PartName="/ppt/notesSlides/notesSlide235.xml" ContentType="application/vnd.openxmlformats-officedocument.presentationml.notesSlide+xml"/>
  <Override PartName="/ppt/notesSlides/notesSlide236.xml" ContentType="application/vnd.openxmlformats-officedocument.presentationml.notesSlide+xml"/>
  <Override PartName="/ppt/notesSlides/notesSlide237.xml" ContentType="application/vnd.openxmlformats-officedocument.presentationml.notesSlide+xml"/>
  <Override PartName="/ppt/notesSlides/notesSlide238.xml" ContentType="application/vnd.openxmlformats-officedocument.presentationml.notesSlide+xml"/>
  <Override PartName="/ppt/notesSlides/notesSlide239.xml" ContentType="application/vnd.openxmlformats-officedocument.presentationml.notesSlide+xml"/>
  <Override PartName="/ppt/notesSlides/notesSlide240.xml" ContentType="application/vnd.openxmlformats-officedocument.presentationml.notesSlide+xml"/>
  <Override PartName="/ppt/notesSlides/notesSlide241.xml" ContentType="application/vnd.openxmlformats-officedocument.presentationml.notesSlide+xml"/>
  <Override PartName="/ppt/notesSlides/notesSlide242.xml" ContentType="application/vnd.openxmlformats-officedocument.presentationml.notesSlide+xml"/>
  <Override PartName="/ppt/notesSlides/notesSlide243.xml" ContentType="application/vnd.openxmlformats-officedocument.presentationml.notesSlide+xml"/>
  <Override PartName="/ppt/notesSlides/notesSlide244.xml" ContentType="application/vnd.openxmlformats-officedocument.presentationml.notesSlide+xml"/>
  <Override PartName="/ppt/notesSlides/notesSlide245.xml" ContentType="application/vnd.openxmlformats-officedocument.presentationml.notesSlide+xml"/>
  <Override PartName="/ppt/notesSlides/notesSlide246.xml" ContentType="application/vnd.openxmlformats-officedocument.presentationml.notesSlide+xml"/>
  <Override PartName="/ppt/notesSlides/notesSlide247.xml" ContentType="application/vnd.openxmlformats-officedocument.presentationml.notesSlide+xml"/>
  <Override PartName="/ppt/notesSlides/notesSlide248.xml" ContentType="application/vnd.openxmlformats-officedocument.presentationml.notesSlide+xml"/>
  <Override PartName="/ppt/notesSlides/notesSlide249.xml" ContentType="application/vnd.openxmlformats-officedocument.presentationml.notesSlide+xml"/>
  <Override PartName="/ppt/notesSlides/notesSlide250.xml" ContentType="application/vnd.openxmlformats-officedocument.presentationml.notesSlide+xml"/>
  <Override PartName="/ppt/notesSlides/notesSlide251.xml" ContentType="application/vnd.openxmlformats-officedocument.presentationml.notesSlide+xml"/>
  <Override PartName="/ppt/notesSlides/notesSlide252.xml" ContentType="application/vnd.openxmlformats-officedocument.presentationml.notesSlide+xml"/>
  <Override PartName="/ppt/notesSlides/notesSlide253.xml" ContentType="application/vnd.openxmlformats-officedocument.presentationml.notesSlide+xml"/>
  <Override PartName="/ppt/notesSlides/notesSlide254.xml" ContentType="application/vnd.openxmlformats-officedocument.presentationml.notesSlide+xml"/>
  <Override PartName="/ppt/notesSlides/notesSlide255.xml" ContentType="application/vnd.openxmlformats-officedocument.presentationml.notesSlide+xml"/>
  <Override PartName="/ppt/notesSlides/notesSlide256.xml" ContentType="application/vnd.openxmlformats-officedocument.presentationml.notesSlide+xml"/>
  <Override PartName="/ppt/notesSlides/notesSlide257.xml" ContentType="application/vnd.openxmlformats-officedocument.presentationml.notesSlide+xml"/>
  <Override PartName="/ppt/notesSlides/notesSlide258.xml" ContentType="application/vnd.openxmlformats-officedocument.presentationml.notesSlide+xml"/>
  <Override PartName="/ppt/notesSlides/notesSlide259.xml" ContentType="application/vnd.openxmlformats-officedocument.presentationml.notesSlide+xml"/>
  <Override PartName="/ppt/notesSlides/notesSlide260.xml" ContentType="application/vnd.openxmlformats-officedocument.presentationml.notesSlide+xml"/>
  <Override PartName="/ppt/notesSlides/notesSlide261.xml" ContentType="application/vnd.openxmlformats-officedocument.presentationml.notesSlide+xml"/>
  <Override PartName="/ppt/notesSlides/notesSlide262.xml" ContentType="application/vnd.openxmlformats-officedocument.presentationml.notesSlide+xml"/>
  <Override PartName="/ppt/notesSlides/notesSlide263.xml" ContentType="application/vnd.openxmlformats-officedocument.presentationml.notesSlide+xml"/>
  <Override PartName="/ppt/notesSlides/notesSlide264.xml" ContentType="application/vnd.openxmlformats-officedocument.presentationml.notesSlide+xml"/>
  <Override PartName="/ppt/notesSlides/notesSlide265.xml" ContentType="application/vnd.openxmlformats-officedocument.presentationml.notesSlide+xml"/>
  <Override PartName="/ppt/notesSlides/notesSlide266.xml" ContentType="application/vnd.openxmlformats-officedocument.presentationml.notesSlide+xml"/>
  <Override PartName="/ppt/notesSlides/notesSlide267.xml" ContentType="application/vnd.openxmlformats-officedocument.presentationml.notesSlide+xml"/>
  <Override PartName="/ppt/notesSlides/notesSlide26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 id="367" r:id="rId113"/>
    <p:sldId id="368" r:id="rId114"/>
    <p:sldId id="369" r:id="rId115"/>
    <p:sldId id="370" r:id="rId116"/>
    <p:sldId id="371" r:id="rId117"/>
    <p:sldId id="372" r:id="rId118"/>
    <p:sldId id="373" r:id="rId119"/>
    <p:sldId id="374" r:id="rId120"/>
    <p:sldId id="375" r:id="rId121"/>
    <p:sldId id="376" r:id="rId122"/>
    <p:sldId id="377" r:id="rId123"/>
    <p:sldId id="378" r:id="rId124"/>
    <p:sldId id="379" r:id="rId125"/>
    <p:sldId id="380" r:id="rId126"/>
    <p:sldId id="381" r:id="rId127"/>
    <p:sldId id="382" r:id="rId128"/>
    <p:sldId id="383" r:id="rId129"/>
    <p:sldId id="384" r:id="rId130"/>
    <p:sldId id="385" r:id="rId131"/>
    <p:sldId id="386" r:id="rId132"/>
    <p:sldId id="387" r:id="rId133"/>
    <p:sldId id="388" r:id="rId134"/>
    <p:sldId id="389" r:id="rId135"/>
    <p:sldId id="390" r:id="rId136"/>
    <p:sldId id="391" r:id="rId137"/>
    <p:sldId id="392" r:id="rId138"/>
    <p:sldId id="393" r:id="rId139"/>
    <p:sldId id="394" r:id="rId140"/>
    <p:sldId id="395" r:id="rId141"/>
    <p:sldId id="396" r:id="rId142"/>
    <p:sldId id="397" r:id="rId143"/>
    <p:sldId id="398" r:id="rId144"/>
    <p:sldId id="399" r:id="rId145"/>
    <p:sldId id="400" r:id="rId146"/>
    <p:sldId id="401" r:id="rId147"/>
    <p:sldId id="402" r:id="rId148"/>
    <p:sldId id="403" r:id="rId149"/>
    <p:sldId id="404" r:id="rId150"/>
    <p:sldId id="405" r:id="rId151"/>
    <p:sldId id="406" r:id="rId152"/>
    <p:sldId id="407" r:id="rId153"/>
    <p:sldId id="408" r:id="rId154"/>
    <p:sldId id="409" r:id="rId155"/>
    <p:sldId id="410" r:id="rId156"/>
    <p:sldId id="411" r:id="rId157"/>
    <p:sldId id="412" r:id="rId158"/>
    <p:sldId id="413" r:id="rId159"/>
    <p:sldId id="414" r:id="rId160"/>
    <p:sldId id="415" r:id="rId161"/>
    <p:sldId id="416" r:id="rId162"/>
    <p:sldId id="417" r:id="rId163"/>
    <p:sldId id="418" r:id="rId164"/>
    <p:sldId id="419" r:id="rId165"/>
    <p:sldId id="420" r:id="rId166"/>
    <p:sldId id="421" r:id="rId167"/>
    <p:sldId id="422" r:id="rId168"/>
    <p:sldId id="423" r:id="rId169"/>
    <p:sldId id="424" r:id="rId170"/>
    <p:sldId id="425" r:id="rId171"/>
    <p:sldId id="426" r:id="rId172"/>
    <p:sldId id="427" r:id="rId173"/>
    <p:sldId id="428" r:id="rId174"/>
    <p:sldId id="429" r:id="rId175"/>
    <p:sldId id="430" r:id="rId176"/>
    <p:sldId id="431" r:id="rId177"/>
    <p:sldId id="432" r:id="rId178"/>
    <p:sldId id="433" r:id="rId179"/>
    <p:sldId id="434" r:id="rId180"/>
    <p:sldId id="435" r:id="rId181"/>
    <p:sldId id="436" r:id="rId182"/>
    <p:sldId id="437" r:id="rId183"/>
    <p:sldId id="438" r:id="rId184"/>
    <p:sldId id="439" r:id="rId185"/>
    <p:sldId id="440" r:id="rId186"/>
    <p:sldId id="441" r:id="rId187"/>
    <p:sldId id="442" r:id="rId188"/>
    <p:sldId id="443" r:id="rId189"/>
    <p:sldId id="444" r:id="rId190"/>
    <p:sldId id="445" r:id="rId191"/>
    <p:sldId id="446" r:id="rId192"/>
    <p:sldId id="447" r:id="rId193"/>
    <p:sldId id="448" r:id="rId194"/>
    <p:sldId id="449" r:id="rId195"/>
    <p:sldId id="450" r:id="rId196"/>
    <p:sldId id="451" r:id="rId197"/>
    <p:sldId id="452" r:id="rId198"/>
    <p:sldId id="453" r:id="rId199"/>
    <p:sldId id="454" r:id="rId200"/>
    <p:sldId id="455" r:id="rId201"/>
    <p:sldId id="456" r:id="rId202"/>
    <p:sldId id="457" r:id="rId203"/>
    <p:sldId id="458" r:id="rId204"/>
    <p:sldId id="459" r:id="rId205"/>
    <p:sldId id="460" r:id="rId206"/>
    <p:sldId id="461" r:id="rId207"/>
    <p:sldId id="462" r:id="rId208"/>
    <p:sldId id="463" r:id="rId209"/>
    <p:sldId id="464" r:id="rId210"/>
    <p:sldId id="465" r:id="rId211"/>
    <p:sldId id="466" r:id="rId212"/>
    <p:sldId id="467" r:id="rId213"/>
    <p:sldId id="468" r:id="rId214"/>
    <p:sldId id="469" r:id="rId215"/>
    <p:sldId id="470" r:id="rId216"/>
    <p:sldId id="471" r:id="rId217"/>
    <p:sldId id="472" r:id="rId218"/>
    <p:sldId id="473" r:id="rId219"/>
    <p:sldId id="474" r:id="rId220"/>
    <p:sldId id="475" r:id="rId221"/>
    <p:sldId id="476" r:id="rId222"/>
    <p:sldId id="477" r:id="rId223"/>
    <p:sldId id="478" r:id="rId224"/>
    <p:sldId id="479" r:id="rId225"/>
    <p:sldId id="480" r:id="rId226"/>
    <p:sldId id="481" r:id="rId227"/>
    <p:sldId id="482" r:id="rId228"/>
    <p:sldId id="483" r:id="rId229"/>
    <p:sldId id="484" r:id="rId230"/>
    <p:sldId id="485" r:id="rId231"/>
    <p:sldId id="486" r:id="rId232"/>
    <p:sldId id="487" r:id="rId233"/>
    <p:sldId id="488" r:id="rId234"/>
    <p:sldId id="489" r:id="rId235"/>
    <p:sldId id="490" r:id="rId236"/>
    <p:sldId id="491" r:id="rId237"/>
    <p:sldId id="492" r:id="rId238"/>
    <p:sldId id="493" r:id="rId239"/>
    <p:sldId id="494" r:id="rId240"/>
    <p:sldId id="495" r:id="rId241"/>
    <p:sldId id="496" r:id="rId242"/>
    <p:sldId id="497" r:id="rId243"/>
    <p:sldId id="498" r:id="rId244"/>
    <p:sldId id="499" r:id="rId245"/>
    <p:sldId id="500" r:id="rId246"/>
    <p:sldId id="501" r:id="rId247"/>
    <p:sldId id="502" r:id="rId248"/>
    <p:sldId id="503" r:id="rId249"/>
    <p:sldId id="504" r:id="rId250"/>
    <p:sldId id="505" r:id="rId251"/>
    <p:sldId id="506" r:id="rId252"/>
    <p:sldId id="507" r:id="rId253"/>
    <p:sldId id="508" r:id="rId254"/>
    <p:sldId id="509" r:id="rId255"/>
    <p:sldId id="510" r:id="rId256"/>
    <p:sldId id="511" r:id="rId257"/>
    <p:sldId id="512" r:id="rId258"/>
    <p:sldId id="513" r:id="rId259"/>
    <p:sldId id="514" r:id="rId260"/>
    <p:sldId id="515" r:id="rId261"/>
    <p:sldId id="516" r:id="rId262"/>
    <p:sldId id="517" r:id="rId263"/>
    <p:sldId id="518" r:id="rId264"/>
    <p:sldId id="519" r:id="rId265"/>
    <p:sldId id="520" r:id="rId266"/>
    <p:sldId id="521" r:id="rId267"/>
    <p:sldId id="522" r:id="rId268"/>
    <p:sldId id="523" r:id="rId269"/>
  </p:sldIdLst>
  <p:notesMasterIdLst>
    <p:notesMasterId r:id="rId270"/>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00" Type="http://schemas.openxmlformats.org/officeDocument/2006/relationships/slide" Target="slides/slide99.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120" Type="http://schemas.openxmlformats.org/officeDocument/2006/relationships/slide" Target="slides/slide119.xml"/><Relationship Id="rId121" Type="http://schemas.openxmlformats.org/officeDocument/2006/relationships/slide" Target="slides/slide120.xml"/><Relationship Id="rId122" Type="http://schemas.openxmlformats.org/officeDocument/2006/relationships/slide" Target="slides/slide121.xml"/><Relationship Id="rId123" Type="http://schemas.openxmlformats.org/officeDocument/2006/relationships/slide" Target="slides/slide122.xml"/><Relationship Id="rId124" Type="http://schemas.openxmlformats.org/officeDocument/2006/relationships/slide" Target="slides/slide123.xml"/><Relationship Id="rId125" Type="http://schemas.openxmlformats.org/officeDocument/2006/relationships/slide" Target="slides/slide124.xml"/><Relationship Id="rId126" Type="http://schemas.openxmlformats.org/officeDocument/2006/relationships/slide" Target="slides/slide125.xml"/><Relationship Id="rId127" Type="http://schemas.openxmlformats.org/officeDocument/2006/relationships/slide" Target="slides/slide126.xml"/><Relationship Id="rId128" Type="http://schemas.openxmlformats.org/officeDocument/2006/relationships/slide" Target="slides/slide127.xml"/><Relationship Id="rId129" Type="http://schemas.openxmlformats.org/officeDocument/2006/relationships/slide" Target="slides/slide128.xml"/><Relationship Id="rId130" Type="http://schemas.openxmlformats.org/officeDocument/2006/relationships/slide" Target="slides/slide129.xml"/><Relationship Id="rId131" Type="http://schemas.openxmlformats.org/officeDocument/2006/relationships/slide" Target="slides/slide130.xml"/><Relationship Id="rId132" Type="http://schemas.openxmlformats.org/officeDocument/2006/relationships/slide" Target="slides/slide131.xml"/><Relationship Id="rId133" Type="http://schemas.openxmlformats.org/officeDocument/2006/relationships/slide" Target="slides/slide132.xml"/><Relationship Id="rId134" Type="http://schemas.openxmlformats.org/officeDocument/2006/relationships/slide" Target="slides/slide133.xml"/><Relationship Id="rId135" Type="http://schemas.openxmlformats.org/officeDocument/2006/relationships/slide" Target="slides/slide134.xml"/><Relationship Id="rId136" Type="http://schemas.openxmlformats.org/officeDocument/2006/relationships/slide" Target="slides/slide135.xml"/><Relationship Id="rId137" Type="http://schemas.openxmlformats.org/officeDocument/2006/relationships/slide" Target="slides/slide136.xml"/><Relationship Id="rId138" Type="http://schemas.openxmlformats.org/officeDocument/2006/relationships/slide" Target="slides/slide137.xml"/><Relationship Id="rId139" Type="http://schemas.openxmlformats.org/officeDocument/2006/relationships/slide" Target="slides/slide138.xml"/><Relationship Id="rId140" Type="http://schemas.openxmlformats.org/officeDocument/2006/relationships/slide" Target="slides/slide139.xml"/><Relationship Id="rId141" Type="http://schemas.openxmlformats.org/officeDocument/2006/relationships/slide" Target="slides/slide140.xml"/><Relationship Id="rId142" Type="http://schemas.openxmlformats.org/officeDocument/2006/relationships/slide" Target="slides/slide141.xml"/><Relationship Id="rId143" Type="http://schemas.openxmlformats.org/officeDocument/2006/relationships/slide" Target="slides/slide142.xml"/><Relationship Id="rId144" Type="http://schemas.openxmlformats.org/officeDocument/2006/relationships/slide" Target="slides/slide143.xml"/><Relationship Id="rId145" Type="http://schemas.openxmlformats.org/officeDocument/2006/relationships/slide" Target="slides/slide144.xml"/><Relationship Id="rId146" Type="http://schemas.openxmlformats.org/officeDocument/2006/relationships/slide" Target="slides/slide145.xml"/><Relationship Id="rId147" Type="http://schemas.openxmlformats.org/officeDocument/2006/relationships/slide" Target="slides/slide146.xml"/><Relationship Id="rId148" Type="http://schemas.openxmlformats.org/officeDocument/2006/relationships/slide" Target="slides/slide147.xml"/><Relationship Id="rId149" Type="http://schemas.openxmlformats.org/officeDocument/2006/relationships/slide" Target="slides/slide148.xml"/><Relationship Id="rId150" Type="http://schemas.openxmlformats.org/officeDocument/2006/relationships/slide" Target="slides/slide149.xml"/><Relationship Id="rId151" Type="http://schemas.openxmlformats.org/officeDocument/2006/relationships/slide" Target="slides/slide150.xml"/><Relationship Id="rId152" Type="http://schemas.openxmlformats.org/officeDocument/2006/relationships/slide" Target="slides/slide151.xml"/><Relationship Id="rId153" Type="http://schemas.openxmlformats.org/officeDocument/2006/relationships/slide" Target="slides/slide152.xml"/><Relationship Id="rId154" Type="http://schemas.openxmlformats.org/officeDocument/2006/relationships/slide" Target="slides/slide153.xml"/><Relationship Id="rId155" Type="http://schemas.openxmlformats.org/officeDocument/2006/relationships/slide" Target="slides/slide154.xml"/><Relationship Id="rId156" Type="http://schemas.openxmlformats.org/officeDocument/2006/relationships/slide" Target="slides/slide155.xml"/><Relationship Id="rId157" Type="http://schemas.openxmlformats.org/officeDocument/2006/relationships/slide" Target="slides/slide156.xml"/><Relationship Id="rId158" Type="http://schemas.openxmlformats.org/officeDocument/2006/relationships/slide" Target="slides/slide157.xml"/><Relationship Id="rId159" Type="http://schemas.openxmlformats.org/officeDocument/2006/relationships/slide" Target="slides/slide158.xml"/><Relationship Id="rId160" Type="http://schemas.openxmlformats.org/officeDocument/2006/relationships/slide" Target="slides/slide159.xml"/><Relationship Id="rId161" Type="http://schemas.openxmlformats.org/officeDocument/2006/relationships/slide" Target="slides/slide160.xml"/><Relationship Id="rId162" Type="http://schemas.openxmlformats.org/officeDocument/2006/relationships/slide" Target="slides/slide161.xml"/><Relationship Id="rId163" Type="http://schemas.openxmlformats.org/officeDocument/2006/relationships/slide" Target="slides/slide162.xml"/><Relationship Id="rId164" Type="http://schemas.openxmlformats.org/officeDocument/2006/relationships/slide" Target="slides/slide163.xml"/><Relationship Id="rId165" Type="http://schemas.openxmlformats.org/officeDocument/2006/relationships/slide" Target="slides/slide164.xml"/><Relationship Id="rId166" Type="http://schemas.openxmlformats.org/officeDocument/2006/relationships/slide" Target="slides/slide165.xml"/><Relationship Id="rId167" Type="http://schemas.openxmlformats.org/officeDocument/2006/relationships/slide" Target="slides/slide166.xml"/><Relationship Id="rId168" Type="http://schemas.openxmlformats.org/officeDocument/2006/relationships/slide" Target="slides/slide167.xml"/><Relationship Id="rId169" Type="http://schemas.openxmlformats.org/officeDocument/2006/relationships/slide" Target="slides/slide168.xml"/><Relationship Id="rId170" Type="http://schemas.openxmlformats.org/officeDocument/2006/relationships/slide" Target="slides/slide169.xml"/><Relationship Id="rId171" Type="http://schemas.openxmlformats.org/officeDocument/2006/relationships/slide" Target="slides/slide170.xml"/><Relationship Id="rId172" Type="http://schemas.openxmlformats.org/officeDocument/2006/relationships/slide" Target="slides/slide171.xml"/><Relationship Id="rId173" Type="http://schemas.openxmlformats.org/officeDocument/2006/relationships/slide" Target="slides/slide172.xml"/><Relationship Id="rId174" Type="http://schemas.openxmlformats.org/officeDocument/2006/relationships/slide" Target="slides/slide173.xml"/><Relationship Id="rId175" Type="http://schemas.openxmlformats.org/officeDocument/2006/relationships/slide" Target="slides/slide174.xml"/><Relationship Id="rId176" Type="http://schemas.openxmlformats.org/officeDocument/2006/relationships/slide" Target="slides/slide175.xml"/><Relationship Id="rId177" Type="http://schemas.openxmlformats.org/officeDocument/2006/relationships/slide" Target="slides/slide176.xml"/><Relationship Id="rId178" Type="http://schemas.openxmlformats.org/officeDocument/2006/relationships/slide" Target="slides/slide177.xml"/><Relationship Id="rId179" Type="http://schemas.openxmlformats.org/officeDocument/2006/relationships/slide" Target="slides/slide178.xml"/><Relationship Id="rId180" Type="http://schemas.openxmlformats.org/officeDocument/2006/relationships/slide" Target="slides/slide179.xml"/><Relationship Id="rId181" Type="http://schemas.openxmlformats.org/officeDocument/2006/relationships/slide" Target="slides/slide180.xml"/><Relationship Id="rId182" Type="http://schemas.openxmlformats.org/officeDocument/2006/relationships/slide" Target="slides/slide181.xml"/><Relationship Id="rId183" Type="http://schemas.openxmlformats.org/officeDocument/2006/relationships/slide" Target="slides/slide182.xml"/><Relationship Id="rId184" Type="http://schemas.openxmlformats.org/officeDocument/2006/relationships/slide" Target="slides/slide183.xml"/><Relationship Id="rId185" Type="http://schemas.openxmlformats.org/officeDocument/2006/relationships/slide" Target="slides/slide184.xml"/><Relationship Id="rId186" Type="http://schemas.openxmlformats.org/officeDocument/2006/relationships/slide" Target="slides/slide185.xml"/><Relationship Id="rId187" Type="http://schemas.openxmlformats.org/officeDocument/2006/relationships/slide" Target="slides/slide186.xml"/><Relationship Id="rId188" Type="http://schemas.openxmlformats.org/officeDocument/2006/relationships/slide" Target="slides/slide187.xml"/><Relationship Id="rId189" Type="http://schemas.openxmlformats.org/officeDocument/2006/relationships/slide" Target="slides/slide188.xml"/><Relationship Id="rId190" Type="http://schemas.openxmlformats.org/officeDocument/2006/relationships/slide" Target="slides/slide189.xml"/><Relationship Id="rId191" Type="http://schemas.openxmlformats.org/officeDocument/2006/relationships/slide" Target="slides/slide190.xml"/><Relationship Id="rId192" Type="http://schemas.openxmlformats.org/officeDocument/2006/relationships/slide" Target="slides/slide191.xml"/><Relationship Id="rId193" Type="http://schemas.openxmlformats.org/officeDocument/2006/relationships/slide" Target="slides/slide192.xml"/><Relationship Id="rId194" Type="http://schemas.openxmlformats.org/officeDocument/2006/relationships/slide" Target="slides/slide193.xml"/><Relationship Id="rId195" Type="http://schemas.openxmlformats.org/officeDocument/2006/relationships/slide" Target="slides/slide194.xml"/><Relationship Id="rId196" Type="http://schemas.openxmlformats.org/officeDocument/2006/relationships/slide" Target="slides/slide195.xml"/><Relationship Id="rId197" Type="http://schemas.openxmlformats.org/officeDocument/2006/relationships/slide" Target="slides/slide196.xml"/><Relationship Id="rId198" Type="http://schemas.openxmlformats.org/officeDocument/2006/relationships/slide" Target="slides/slide197.xml"/><Relationship Id="rId199" Type="http://schemas.openxmlformats.org/officeDocument/2006/relationships/slide" Target="slides/slide198.xml"/><Relationship Id="rId200" Type="http://schemas.openxmlformats.org/officeDocument/2006/relationships/slide" Target="slides/slide199.xml"/><Relationship Id="rId201" Type="http://schemas.openxmlformats.org/officeDocument/2006/relationships/slide" Target="slides/slide200.xml"/><Relationship Id="rId202" Type="http://schemas.openxmlformats.org/officeDocument/2006/relationships/slide" Target="slides/slide201.xml"/><Relationship Id="rId203" Type="http://schemas.openxmlformats.org/officeDocument/2006/relationships/slide" Target="slides/slide202.xml"/><Relationship Id="rId204" Type="http://schemas.openxmlformats.org/officeDocument/2006/relationships/slide" Target="slides/slide203.xml"/><Relationship Id="rId205" Type="http://schemas.openxmlformats.org/officeDocument/2006/relationships/slide" Target="slides/slide204.xml"/><Relationship Id="rId206" Type="http://schemas.openxmlformats.org/officeDocument/2006/relationships/slide" Target="slides/slide205.xml"/><Relationship Id="rId207" Type="http://schemas.openxmlformats.org/officeDocument/2006/relationships/slide" Target="slides/slide206.xml"/><Relationship Id="rId208" Type="http://schemas.openxmlformats.org/officeDocument/2006/relationships/slide" Target="slides/slide207.xml"/><Relationship Id="rId209" Type="http://schemas.openxmlformats.org/officeDocument/2006/relationships/slide" Target="slides/slide208.xml"/><Relationship Id="rId210" Type="http://schemas.openxmlformats.org/officeDocument/2006/relationships/slide" Target="slides/slide209.xml"/><Relationship Id="rId211" Type="http://schemas.openxmlformats.org/officeDocument/2006/relationships/slide" Target="slides/slide210.xml"/><Relationship Id="rId212" Type="http://schemas.openxmlformats.org/officeDocument/2006/relationships/slide" Target="slides/slide211.xml"/><Relationship Id="rId213" Type="http://schemas.openxmlformats.org/officeDocument/2006/relationships/slide" Target="slides/slide212.xml"/><Relationship Id="rId214" Type="http://schemas.openxmlformats.org/officeDocument/2006/relationships/slide" Target="slides/slide213.xml"/><Relationship Id="rId215" Type="http://schemas.openxmlformats.org/officeDocument/2006/relationships/slide" Target="slides/slide214.xml"/><Relationship Id="rId216" Type="http://schemas.openxmlformats.org/officeDocument/2006/relationships/slide" Target="slides/slide215.xml"/><Relationship Id="rId217" Type="http://schemas.openxmlformats.org/officeDocument/2006/relationships/slide" Target="slides/slide216.xml"/><Relationship Id="rId218" Type="http://schemas.openxmlformats.org/officeDocument/2006/relationships/slide" Target="slides/slide217.xml"/><Relationship Id="rId219" Type="http://schemas.openxmlformats.org/officeDocument/2006/relationships/slide" Target="slides/slide218.xml"/><Relationship Id="rId220" Type="http://schemas.openxmlformats.org/officeDocument/2006/relationships/slide" Target="slides/slide219.xml"/><Relationship Id="rId221" Type="http://schemas.openxmlformats.org/officeDocument/2006/relationships/slide" Target="slides/slide220.xml"/><Relationship Id="rId222" Type="http://schemas.openxmlformats.org/officeDocument/2006/relationships/slide" Target="slides/slide221.xml"/><Relationship Id="rId223" Type="http://schemas.openxmlformats.org/officeDocument/2006/relationships/slide" Target="slides/slide222.xml"/><Relationship Id="rId224" Type="http://schemas.openxmlformats.org/officeDocument/2006/relationships/slide" Target="slides/slide223.xml"/><Relationship Id="rId225" Type="http://schemas.openxmlformats.org/officeDocument/2006/relationships/slide" Target="slides/slide224.xml"/><Relationship Id="rId226" Type="http://schemas.openxmlformats.org/officeDocument/2006/relationships/slide" Target="slides/slide225.xml"/><Relationship Id="rId227" Type="http://schemas.openxmlformats.org/officeDocument/2006/relationships/slide" Target="slides/slide226.xml"/><Relationship Id="rId228" Type="http://schemas.openxmlformats.org/officeDocument/2006/relationships/slide" Target="slides/slide227.xml"/><Relationship Id="rId229" Type="http://schemas.openxmlformats.org/officeDocument/2006/relationships/slide" Target="slides/slide228.xml"/><Relationship Id="rId230" Type="http://schemas.openxmlformats.org/officeDocument/2006/relationships/slide" Target="slides/slide229.xml"/><Relationship Id="rId231" Type="http://schemas.openxmlformats.org/officeDocument/2006/relationships/slide" Target="slides/slide230.xml"/><Relationship Id="rId232" Type="http://schemas.openxmlformats.org/officeDocument/2006/relationships/slide" Target="slides/slide231.xml"/><Relationship Id="rId233" Type="http://schemas.openxmlformats.org/officeDocument/2006/relationships/slide" Target="slides/slide232.xml"/><Relationship Id="rId234" Type="http://schemas.openxmlformats.org/officeDocument/2006/relationships/slide" Target="slides/slide233.xml"/><Relationship Id="rId235" Type="http://schemas.openxmlformats.org/officeDocument/2006/relationships/slide" Target="slides/slide234.xml"/><Relationship Id="rId236" Type="http://schemas.openxmlformats.org/officeDocument/2006/relationships/slide" Target="slides/slide235.xml"/><Relationship Id="rId237" Type="http://schemas.openxmlformats.org/officeDocument/2006/relationships/slide" Target="slides/slide236.xml"/><Relationship Id="rId238" Type="http://schemas.openxmlformats.org/officeDocument/2006/relationships/slide" Target="slides/slide237.xml"/><Relationship Id="rId239" Type="http://schemas.openxmlformats.org/officeDocument/2006/relationships/slide" Target="slides/slide238.xml"/><Relationship Id="rId240" Type="http://schemas.openxmlformats.org/officeDocument/2006/relationships/slide" Target="slides/slide239.xml"/><Relationship Id="rId241" Type="http://schemas.openxmlformats.org/officeDocument/2006/relationships/slide" Target="slides/slide240.xml"/><Relationship Id="rId242" Type="http://schemas.openxmlformats.org/officeDocument/2006/relationships/slide" Target="slides/slide241.xml"/><Relationship Id="rId243" Type="http://schemas.openxmlformats.org/officeDocument/2006/relationships/slide" Target="slides/slide242.xml"/><Relationship Id="rId244" Type="http://schemas.openxmlformats.org/officeDocument/2006/relationships/slide" Target="slides/slide243.xml"/><Relationship Id="rId245" Type="http://schemas.openxmlformats.org/officeDocument/2006/relationships/slide" Target="slides/slide244.xml"/><Relationship Id="rId246" Type="http://schemas.openxmlformats.org/officeDocument/2006/relationships/slide" Target="slides/slide245.xml"/><Relationship Id="rId247" Type="http://schemas.openxmlformats.org/officeDocument/2006/relationships/slide" Target="slides/slide246.xml"/><Relationship Id="rId248" Type="http://schemas.openxmlformats.org/officeDocument/2006/relationships/slide" Target="slides/slide247.xml"/><Relationship Id="rId249" Type="http://schemas.openxmlformats.org/officeDocument/2006/relationships/slide" Target="slides/slide248.xml"/><Relationship Id="rId250" Type="http://schemas.openxmlformats.org/officeDocument/2006/relationships/slide" Target="slides/slide249.xml"/><Relationship Id="rId251" Type="http://schemas.openxmlformats.org/officeDocument/2006/relationships/slide" Target="slides/slide250.xml"/><Relationship Id="rId252" Type="http://schemas.openxmlformats.org/officeDocument/2006/relationships/slide" Target="slides/slide251.xml"/><Relationship Id="rId253" Type="http://schemas.openxmlformats.org/officeDocument/2006/relationships/slide" Target="slides/slide252.xml"/><Relationship Id="rId254" Type="http://schemas.openxmlformats.org/officeDocument/2006/relationships/slide" Target="slides/slide253.xml"/><Relationship Id="rId255" Type="http://schemas.openxmlformats.org/officeDocument/2006/relationships/slide" Target="slides/slide254.xml"/><Relationship Id="rId256" Type="http://schemas.openxmlformats.org/officeDocument/2006/relationships/slide" Target="slides/slide255.xml"/><Relationship Id="rId257" Type="http://schemas.openxmlformats.org/officeDocument/2006/relationships/slide" Target="slides/slide256.xml"/><Relationship Id="rId258" Type="http://schemas.openxmlformats.org/officeDocument/2006/relationships/slide" Target="slides/slide257.xml"/><Relationship Id="rId259" Type="http://schemas.openxmlformats.org/officeDocument/2006/relationships/slide" Target="slides/slide258.xml"/><Relationship Id="rId260" Type="http://schemas.openxmlformats.org/officeDocument/2006/relationships/slide" Target="slides/slide259.xml"/><Relationship Id="rId261" Type="http://schemas.openxmlformats.org/officeDocument/2006/relationships/slide" Target="slides/slide260.xml"/><Relationship Id="rId262" Type="http://schemas.openxmlformats.org/officeDocument/2006/relationships/slide" Target="slides/slide261.xml"/><Relationship Id="rId263" Type="http://schemas.openxmlformats.org/officeDocument/2006/relationships/slide" Target="slides/slide262.xml"/><Relationship Id="rId264" Type="http://schemas.openxmlformats.org/officeDocument/2006/relationships/slide" Target="slides/slide263.xml"/><Relationship Id="rId265" Type="http://schemas.openxmlformats.org/officeDocument/2006/relationships/slide" Target="slides/slide264.xml"/><Relationship Id="rId266" Type="http://schemas.openxmlformats.org/officeDocument/2006/relationships/slide" Target="slides/slide265.xml"/><Relationship Id="rId267" Type="http://schemas.openxmlformats.org/officeDocument/2006/relationships/slide" Target="slides/slide266.xml"/><Relationship Id="rId268" Type="http://schemas.openxmlformats.org/officeDocument/2006/relationships/slide" Target="slides/slide267.xml"/><Relationship Id="rId269" Type="http://schemas.openxmlformats.org/officeDocument/2006/relationships/slide" Target="slides/slide268.xml"/><Relationship Id="rId270" Type="http://schemas.openxmlformats.org/officeDocument/2006/relationships/notesMaster" Target="notesMasters/notesMaster1.xml"/><Relationship Id="rId271" Type="http://schemas.openxmlformats.org/officeDocument/2006/relationships/presProps" Target="presProps.xml"/><Relationship Id="rId272" Type="http://schemas.openxmlformats.org/officeDocument/2006/relationships/viewProps" Target="viewProps.xml"/><Relationship Id="rId273" Type="http://schemas.openxmlformats.org/officeDocument/2006/relationships/theme" Target="theme/theme1.xml"/><Relationship Id="rId27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0.xml"/>
		</Relationships>
</file>

<file path=ppt/notesSlides/_rels/notesSlide1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1.xml"/>
		</Relationships>
</file>

<file path=ppt/notesSlides/_rels/notesSlide1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2.xml"/>
		</Relationships>
</file>

<file path=ppt/notesSlides/_rels/notesSlide1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3.xml"/>
		</Relationships>
</file>

<file path=ppt/notesSlides/_rels/notesSlide1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4.xml"/>
		</Relationships>
</file>

<file path=ppt/notesSlides/_rels/notesSlide1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5.xml"/>
		</Relationships>
</file>

<file path=ppt/notesSlides/_rels/notesSlide10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6.xml"/>
		</Relationships>
</file>

<file path=ppt/notesSlides/_rels/notesSlide10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7.xml"/>
		</Relationships>
</file>

<file path=ppt/notesSlides/_rels/notesSlide10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8.xml"/>
		</Relationships>
</file>

<file path=ppt/notesSlides/_rels/notesSlide10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9.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0.xml"/>
		</Relationships>
</file>

<file path=ppt/notesSlides/_rels/notesSlide1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1.xml"/>
		</Relationships>
</file>

<file path=ppt/notesSlides/_rels/notesSlide1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2.xml"/>
		</Relationships>
</file>

<file path=ppt/notesSlides/_rels/notesSlide1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3.xml"/>
		</Relationships>
</file>

<file path=ppt/notesSlides/_rels/notesSlide1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4.xml"/>
		</Relationships>
</file>

<file path=ppt/notesSlides/_rels/notesSlide1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5.xml"/>
		</Relationships>
</file>

<file path=ppt/notesSlides/_rels/notesSlide1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6.xml"/>
		</Relationships>
</file>

<file path=ppt/notesSlides/_rels/notesSlide1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7.xml"/>
		</Relationships>
</file>

<file path=ppt/notesSlides/_rels/notesSlide1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8.xml"/>
		</Relationships>
</file>

<file path=ppt/notesSlides/_rels/notesSlide1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9.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0.xml"/>
		</Relationships>
</file>

<file path=ppt/notesSlides/_rels/notesSlide1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1.xml"/>
		</Relationships>
</file>

<file path=ppt/notesSlides/_rels/notesSlide1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2.xml"/>
		</Relationships>
</file>

<file path=ppt/notesSlides/_rels/notesSlide1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3.xml"/>
		</Relationships>
</file>

<file path=ppt/notesSlides/_rels/notesSlide1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4.xml"/>
		</Relationships>
</file>

<file path=ppt/notesSlides/_rels/notesSlide1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5.xml"/>
		</Relationships>
</file>

<file path=ppt/notesSlides/_rels/notesSlide1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6.xml"/>
		</Relationships>
</file>

<file path=ppt/notesSlides/_rels/notesSlide1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7.xml"/>
		</Relationships>
</file>

<file path=ppt/notesSlides/_rels/notesSlide1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8.xml"/>
		</Relationships>
</file>

<file path=ppt/notesSlides/_rels/notesSlide1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9.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0.xml"/>
		</Relationships>
</file>

<file path=ppt/notesSlides/_rels/notesSlide1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1.xml"/>
		</Relationships>
</file>

<file path=ppt/notesSlides/_rels/notesSlide1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2.xml"/>
		</Relationships>
</file>

<file path=ppt/notesSlides/_rels/notesSlide1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3.xml"/>
		</Relationships>
</file>

<file path=ppt/notesSlides/_rels/notesSlide1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4.xml"/>
		</Relationships>
</file>

<file path=ppt/notesSlides/_rels/notesSlide1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5.xml"/>
		</Relationships>
</file>

<file path=ppt/notesSlides/_rels/notesSlide1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6.xml"/>
		</Relationships>
</file>

<file path=ppt/notesSlides/_rels/notesSlide1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7.xml"/>
		</Relationships>
</file>

<file path=ppt/notesSlides/_rels/notesSlide1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8.xml"/>
		</Relationships>
</file>

<file path=ppt/notesSlides/_rels/notesSlide1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9.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0.xml"/>
		</Relationships>
</file>

<file path=ppt/notesSlides/_rels/notesSlide1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1.xml"/>
		</Relationships>
</file>

<file path=ppt/notesSlides/_rels/notesSlide1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2.xml"/>
		</Relationships>
</file>

<file path=ppt/notesSlides/_rels/notesSlide1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3.xml"/>
		</Relationships>
</file>

<file path=ppt/notesSlides/_rels/notesSlide1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4.xml"/>
		</Relationships>
</file>

<file path=ppt/notesSlides/_rels/notesSlide1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5.xml"/>
		</Relationships>
</file>

<file path=ppt/notesSlides/_rels/notesSlide1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6.xml"/>
		</Relationships>
</file>

<file path=ppt/notesSlides/_rels/notesSlide1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7.xml"/>
		</Relationships>
</file>

<file path=ppt/notesSlides/_rels/notesSlide1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8.xml"/>
		</Relationships>
</file>

<file path=ppt/notesSlides/_rels/notesSlide1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9.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0.xml"/>
		</Relationships>
</file>

<file path=ppt/notesSlides/_rels/notesSlide1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1.xml"/>
		</Relationships>
</file>

<file path=ppt/notesSlides/_rels/notesSlide1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2.xml"/>
		</Relationships>
</file>

<file path=ppt/notesSlides/_rels/notesSlide1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3.xml"/>
		</Relationships>
</file>

<file path=ppt/notesSlides/_rels/notesSlide1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4.xml"/>
		</Relationships>
</file>

<file path=ppt/notesSlides/_rels/notesSlide1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5.xml"/>
		</Relationships>
</file>

<file path=ppt/notesSlides/_rels/notesSlide1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6.xml"/>
		</Relationships>
</file>

<file path=ppt/notesSlides/_rels/notesSlide1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7.xml"/>
		</Relationships>
</file>

<file path=ppt/notesSlides/_rels/notesSlide1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8.xml"/>
		</Relationships>
</file>

<file path=ppt/notesSlides/_rels/notesSlide1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9.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0.xml"/>
		</Relationships>
</file>

<file path=ppt/notesSlides/_rels/notesSlide1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1.xml"/>
		</Relationships>
</file>

<file path=ppt/notesSlides/_rels/notesSlide1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2.xml"/>
		</Relationships>
</file>

<file path=ppt/notesSlides/_rels/notesSlide1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3.xml"/>
		</Relationships>
</file>

<file path=ppt/notesSlides/_rels/notesSlide1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4.xml"/>
		</Relationships>
</file>

<file path=ppt/notesSlides/_rels/notesSlide1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5.xml"/>
		</Relationships>
</file>

<file path=ppt/notesSlides/_rels/notesSlide1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6.xml"/>
		</Relationships>
</file>

<file path=ppt/notesSlides/_rels/notesSlide1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7.xml"/>
		</Relationships>
</file>

<file path=ppt/notesSlides/_rels/notesSlide1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8.xml"/>
		</Relationships>
</file>

<file path=ppt/notesSlides/_rels/notesSlide1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9.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0.xml"/>
		</Relationships>
</file>

<file path=ppt/notesSlides/_rels/notesSlide1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1.xml"/>
		</Relationships>
</file>

<file path=ppt/notesSlides/_rels/notesSlide1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2.xml"/>
		</Relationships>
</file>

<file path=ppt/notesSlides/_rels/notesSlide1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3.xml"/>
		</Relationships>
</file>

<file path=ppt/notesSlides/_rels/notesSlide1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4.xml"/>
		</Relationships>
</file>

<file path=ppt/notesSlides/_rels/notesSlide1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5.xml"/>
		</Relationships>
</file>

<file path=ppt/notesSlides/_rels/notesSlide1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6.xml"/>
		</Relationships>
</file>

<file path=ppt/notesSlides/_rels/notesSlide1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7.xml"/>
		</Relationships>
</file>

<file path=ppt/notesSlides/_rels/notesSlide1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8.xml"/>
		</Relationships>
</file>

<file path=ppt/notesSlides/_rels/notesSlide1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9.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0.xml"/>
		</Relationships>
</file>

<file path=ppt/notesSlides/_rels/notesSlide1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1.xml"/>
		</Relationships>
</file>

<file path=ppt/notesSlides/_rels/notesSlide1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2.xml"/>
		</Relationships>
</file>

<file path=ppt/notesSlides/_rels/notesSlide1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3.xml"/>
		</Relationships>
</file>

<file path=ppt/notesSlides/_rels/notesSlide1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4.xml"/>
		</Relationships>
</file>

<file path=ppt/notesSlides/_rels/notesSlide1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5.xml"/>
		</Relationships>
</file>

<file path=ppt/notesSlides/_rels/notesSlide1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6.xml"/>
		</Relationships>
</file>

<file path=ppt/notesSlides/_rels/notesSlide1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7.xml"/>
		</Relationships>
</file>

<file path=ppt/notesSlides/_rels/notesSlide1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8.xml"/>
		</Relationships>
</file>

<file path=ppt/notesSlides/_rels/notesSlide1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9.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1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0.xml"/>
		</Relationships>
</file>

<file path=ppt/notesSlides/_rels/notesSlide1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1.xml"/>
		</Relationships>
</file>

<file path=ppt/notesSlides/_rels/notesSlide1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2.xml"/>
		</Relationships>
</file>

<file path=ppt/notesSlides/_rels/notesSlide1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3.xml"/>
		</Relationships>
</file>

<file path=ppt/notesSlides/_rels/notesSlide1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4.xml"/>
		</Relationships>
</file>

<file path=ppt/notesSlides/_rels/notesSlide1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5.xml"/>
		</Relationships>
</file>

<file path=ppt/notesSlides/_rels/notesSlide1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6.xml"/>
		</Relationships>
</file>

<file path=ppt/notesSlides/_rels/notesSlide1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7.xml"/>
		</Relationships>
</file>

<file path=ppt/notesSlides/_rels/notesSlide1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8.xml"/>
		</Relationships>
</file>

<file path=ppt/notesSlides/_rels/notesSlide1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0.xml"/>
		</Relationships>
</file>

<file path=ppt/notesSlides/_rels/notesSlide2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1.xml"/>
		</Relationships>
</file>

<file path=ppt/notesSlides/_rels/notesSlide2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2.xml"/>
		</Relationships>
</file>

<file path=ppt/notesSlides/_rels/notesSlide2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3.xml"/>
		</Relationships>
</file>

<file path=ppt/notesSlides/_rels/notesSlide2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4.xml"/>
		</Relationships>
</file>

<file path=ppt/notesSlides/_rels/notesSlide2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5.xml"/>
		</Relationships>
</file>

<file path=ppt/notesSlides/_rels/notesSlide20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6.xml"/>
		</Relationships>
</file>

<file path=ppt/notesSlides/_rels/notesSlide20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7.xml"/>
		</Relationships>
</file>

<file path=ppt/notesSlides/_rels/notesSlide20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8.xml"/>
		</Relationships>
</file>

<file path=ppt/notesSlides/_rels/notesSlide20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9.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0.xml"/>
		</Relationships>
</file>

<file path=ppt/notesSlides/_rels/notesSlide2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1.xml"/>
		</Relationships>
</file>

<file path=ppt/notesSlides/_rels/notesSlide2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2.xml"/>
		</Relationships>
</file>

<file path=ppt/notesSlides/_rels/notesSlide2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3.xml"/>
		</Relationships>
</file>

<file path=ppt/notesSlides/_rels/notesSlide2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4.xml"/>
		</Relationships>
</file>

<file path=ppt/notesSlides/_rels/notesSlide2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5.xml"/>
		</Relationships>
</file>

<file path=ppt/notesSlides/_rels/notesSlide2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6.xml"/>
		</Relationships>
</file>

<file path=ppt/notesSlides/_rels/notesSlide2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7.xml"/>
		</Relationships>
</file>

<file path=ppt/notesSlides/_rels/notesSlide2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8.xml"/>
		</Relationships>
</file>

<file path=ppt/notesSlides/_rels/notesSlide2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9.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0.xml"/>
		</Relationships>
</file>

<file path=ppt/notesSlides/_rels/notesSlide2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1.xml"/>
		</Relationships>
</file>

<file path=ppt/notesSlides/_rels/notesSlide2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2.xml"/>
		</Relationships>
</file>

<file path=ppt/notesSlides/_rels/notesSlide2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3.xml"/>
		</Relationships>
</file>

<file path=ppt/notesSlides/_rels/notesSlide2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4.xml"/>
		</Relationships>
</file>

<file path=ppt/notesSlides/_rels/notesSlide2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5.xml"/>
		</Relationships>
</file>

<file path=ppt/notesSlides/_rels/notesSlide2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6.xml"/>
		</Relationships>
</file>

<file path=ppt/notesSlides/_rels/notesSlide2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7.xml"/>
		</Relationships>
</file>

<file path=ppt/notesSlides/_rels/notesSlide2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8.xml"/>
		</Relationships>
</file>

<file path=ppt/notesSlides/_rels/notesSlide2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9.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0.xml"/>
		</Relationships>
</file>

<file path=ppt/notesSlides/_rels/notesSlide2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1.xml"/>
		</Relationships>
</file>

<file path=ppt/notesSlides/_rels/notesSlide2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2.xml"/>
		</Relationships>
</file>

<file path=ppt/notesSlides/_rels/notesSlide2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3.xml"/>
		</Relationships>
</file>

<file path=ppt/notesSlides/_rels/notesSlide2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4.xml"/>
		</Relationships>
</file>

<file path=ppt/notesSlides/_rels/notesSlide2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5.xml"/>
		</Relationships>
</file>

<file path=ppt/notesSlides/_rels/notesSlide2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6.xml"/>
		</Relationships>
</file>

<file path=ppt/notesSlides/_rels/notesSlide2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7.xml"/>
		</Relationships>
</file>

<file path=ppt/notesSlides/_rels/notesSlide2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8.xml"/>
		</Relationships>
</file>

<file path=ppt/notesSlides/_rels/notesSlide2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9.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0.xml"/>
		</Relationships>
</file>

<file path=ppt/notesSlides/_rels/notesSlide2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1.xml"/>
		</Relationships>
</file>

<file path=ppt/notesSlides/_rels/notesSlide2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2.xml"/>
		</Relationships>
</file>

<file path=ppt/notesSlides/_rels/notesSlide2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3.xml"/>
		</Relationships>
</file>

<file path=ppt/notesSlides/_rels/notesSlide2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4.xml"/>
		</Relationships>
</file>

<file path=ppt/notesSlides/_rels/notesSlide2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5.xml"/>
		</Relationships>
</file>

<file path=ppt/notesSlides/_rels/notesSlide2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6.xml"/>
		</Relationships>
</file>

<file path=ppt/notesSlides/_rels/notesSlide2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7.xml"/>
		</Relationships>
</file>

<file path=ppt/notesSlides/_rels/notesSlide2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8.xml"/>
		</Relationships>
</file>

<file path=ppt/notesSlides/_rels/notesSlide2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9.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0.xml"/>
		</Relationships>
</file>

<file path=ppt/notesSlides/_rels/notesSlide2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1.xml"/>
		</Relationships>
</file>

<file path=ppt/notesSlides/_rels/notesSlide2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2.xml"/>
		</Relationships>
</file>

<file path=ppt/notesSlides/_rels/notesSlide2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3.xml"/>
		</Relationships>
</file>

<file path=ppt/notesSlides/_rels/notesSlide2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4.xml"/>
		</Relationships>
</file>

<file path=ppt/notesSlides/_rels/notesSlide2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5.xml"/>
		</Relationships>
</file>

<file path=ppt/notesSlides/_rels/notesSlide2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6.xml"/>
		</Relationships>
</file>

<file path=ppt/notesSlides/_rels/notesSlide2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7.xml"/>
		</Relationships>
</file>

<file path=ppt/notesSlides/_rels/notesSlide2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8.xml"/>
		</Relationships>
</file>

<file path=ppt/notesSlides/_rels/notesSlide2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9.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0.xml"/>
		</Relationships>
</file>

<file path=ppt/notesSlides/_rels/notesSlide2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1.xml"/>
		</Relationships>
</file>

<file path=ppt/notesSlides/_rels/notesSlide2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2.xml"/>
		</Relationships>
</file>

<file path=ppt/notesSlides/_rels/notesSlide2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3.xml"/>
		</Relationships>
</file>

<file path=ppt/notesSlides/_rels/notesSlide2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4.xml"/>
		</Relationships>
</file>

<file path=ppt/notesSlides/_rels/notesSlide2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5.xml"/>
		</Relationships>
</file>

<file path=ppt/notesSlides/_rels/notesSlide2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6.xml"/>
		</Relationships>
</file>

<file path=ppt/notesSlides/_rels/notesSlide2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7.xml"/>
		</Relationships>
</file>

<file path=ppt/notesSlides/_rels/notesSlide2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8.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xml"/>
		</Relationships>
</file>

<file path=ppt/notesSlides/_rels/notesSlide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xml"/>
		</Relationships>
</file>

<file path=ppt/notesSlides/_rels/notesSlide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xml"/>
		</Relationships>
</file>

<file path=ppt/notesSlides/_rels/notesSlide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xml"/>
		</Relationships>
</file>

<file path=ppt/notesSlides/_rels/notesSlide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xml"/>
		</Relationships>
</file>

<file path=ppt/notesSlides/_rels/notesSlide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xml"/>
		</Relationships>
</file>

<file path=ppt/notesSlides/_rels/notesSlide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xml"/>
		</Relationships>
</file>

<file path=ppt/notesSlides/_rels/notesSlide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xml"/>
		</Relationships>
</file>

<file path=ppt/notesSlides/_rels/notesSlide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xml"/>
		</Relationships>
</file>

<file path=ppt/notesSlides/_rels/notesSlide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xml"/>
		</Relationships>
</file>

<file path=ppt/notesSlides/_rels/notesSlide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xml"/>
		</Relationships>
</file>

<file path=ppt/notesSlides/_rels/notesSlide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xml"/>
		</Relationships>
</file>

<file path=ppt/notesSlides/_rels/notesSlide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xml"/>
		</Relationships>
</file>

<file path=ppt/notesSlides/_rels/notesSlide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xml"/>
		</Relationships>
</file>

<file path=ppt/notesSlides/_rels/notesSlide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xml"/>
		</Relationships>
</file>

<file path=ppt/notesSlides/_rels/notesSlide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xml"/>
		</Relationships>
</file>

<file path=ppt/notesSlides/_rels/notesSlide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xml"/>
		</Relationships>
</file>

<file path=ppt/notesSlides/_rels/notesSlide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xml"/>
		</Relationships>
</file>

<file path=ppt/notesSlides/_rels/notesSlide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9.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0.xml"/>
		</Relationships>
</file>

<file path=ppt/notesSlides/_rels/notesSlide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1.xml"/>
		</Relationships>
</file>

<file path=ppt/notesSlides/_rels/notesSlide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2.xml"/>
		</Relationships>
</file>

<file path=ppt/notesSlides/_rels/notesSlide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3.xml"/>
		</Relationships>
</file>

<file path=ppt/notesSlides/_rels/notesSlide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4.xml"/>
		</Relationships>
</file>

<file path=ppt/notesSlides/_rels/notesSlide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5.xml"/>
		</Relationships>
</file>

<file path=ppt/notesSlides/_rels/notesSlide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6.xml"/>
		</Relationships>
</file>

<file path=ppt/notesSlides/_rels/notesSlide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7.xml"/>
		</Relationships>
</file>

<file path=ppt/notesSlides/_rels/notesSlide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8.xml"/>
		</Relationships>
</file>

<file path=ppt/notesSlides/_rels/notesSlide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9.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0.xml"/>
		</Relationships>
</file>

<file path=ppt/notesSlides/_rels/notesSlide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1.xml"/>
		</Relationships>
</file>

<file path=ppt/notesSlides/_rels/notesSlide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2.xml"/>
		</Relationships>
</file>

<file path=ppt/notesSlides/_rels/notesSlide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3.xml"/>
		</Relationships>
</file>

<file path=ppt/notesSlides/_rels/notesSlide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4.xml"/>
		</Relationships>
</file>

<file path=ppt/notesSlides/_rels/notesSlide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5.xml"/>
		</Relationships>
</file>

<file path=ppt/notesSlides/_rels/notesSlide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6.xml"/>
		</Relationships>
</file>

<file path=ppt/notesSlides/_rels/notesSlide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7.xml"/>
		</Relationships>
</file>

<file path=ppt/notesSlides/_rels/notesSlide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8.xml"/>
		</Relationships>
</file>

<file path=ppt/notesSlides/_rels/notesSlide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9.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0.xml"/>
		</Relationships>
</file>

<file path=ppt/notesSlides/_rels/notesSlide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1.xml"/>
		</Relationships>
</file>

<file path=ppt/notesSlides/_rels/notesSlide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2.xml"/>
		</Relationships>
</file>

<file path=ppt/notesSlides/_rels/notesSlide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3.xml"/>
		</Relationships>
</file>

<file path=ppt/notesSlides/_rels/notesSlide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4.xml"/>
		</Relationships>
</file>

<file path=ppt/notesSlides/_rels/notesSlide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5.xml"/>
		</Relationships>
</file>

<file path=ppt/notesSlides/_rels/notesSlide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6.xml"/>
		</Relationships>
</file>

<file path=ppt/notesSlides/_rels/notesSlide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7.xml"/>
		</Relationships>
</file>

<file path=ppt/notesSlides/_rels/notesSlide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8.xml"/>
		</Relationships>
</file>

<file path=ppt/notesSlides/_rels/notesSlide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9.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_rels/notesSlide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0.xml"/>
		</Relationships>
</file>

<file path=ppt/notesSlides/_rels/notesSlide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1.xml"/>
		</Relationships>
</file>

<file path=ppt/notesSlides/_rels/notesSlide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2.xml"/>
		</Relationships>
</file>

<file path=ppt/notesSlides/_rels/notesSlide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3.xml"/>
		</Relationships>
</file>

<file path=ppt/notesSlides/_rels/notesSlide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4.xml"/>
		</Relationships>
</file>

<file path=ppt/notesSlides/_rels/notesSlide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5.xml"/>
		</Relationships>
</file>

<file path=ppt/notesSlides/_rels/notesSlide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6.xml"/>
		</Relationships>
</file>

<file path=ppt/notesSlides/_rels/notesSlide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7.xml"/>
		</Relationships>
</file>

<file path=ppt/notesSlides/_rels/notesSlide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8.xml"/>
		</Relationships>
</file>

<file path=ppt/notesSlides/_rels/notesSlide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Hoş geldiniz! Bugün Yangın ve Patlama Tehlikeleri eğitimimize başlıyoruz. Katılımcıları selamlayın ve eğitimin amacını kısaca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Yanlış söndürme maddesi kullanımının tehlikelerini anlatın.
• Gercek ornek: Elektrik yangınlarında su kullanmanın yaratacağı riski örnekleyin.
• Kritik nokta: Sınıflandırmanın söndürücü seçimiyle doğrudan ilişkisini vurgulayın.
• Ek bilgi: Binaların Yangından Korunması Hakkında Yönetmelik sınıflandırma kriterlerini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Sigara ateşinin patlayıcı ortamlardaki etkisini vurgulayın.
• Gerçek örnek: Yanıcı gaz bulunan bir ortamda sigaranın yaratabileceği felaket senaryosunu kısaca anlatın.
• Kritik nokta: Yasak bölgelerin risk değerlendirmesi ile belirlenmesi zorunludur.
• Kapanış: Yasakların sadece kağıt üzerinde değil, sahada da uygulanması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İşaretlerin neden yasal bir zorunluluk olduğunu açıklayın.
• Kritik nokta: İşaretlerin standartlara (renk, boyut) uygun olması gerektiğini belirtin.
• İnteraktif soru: İşyerinizdeki sigara içilmez işaretlerini hatırlıyor musunuz?
• Kapanış: İşaretlerin bakımı ve temizliğinin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Güvenli alanların yangın riskini nasıl azalttığını açıklayın.
• Kritik nokta: İzmaritlerin çöp kutusuna değil, özel metal tablaya atılması hayati önem taşır.
• İnteraktif soru: İşyerinizdeki sigara içme alanı yangın güvenliğine uygun mu?
• Kapanış: Alanların temizliği ve periyodik atık yönetimini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Denetimin bir ceza aracı değil, bir koruma aracı olduğunu açıklayın.
• Kritik nokta: Kural ihlallerinin raporlanması ve önleyici yaklaşım.
• İnteraktif soru: Bir kural ihlali gördüğünüzde ne yapmalısınız?
• Kapanış: Güvenlik kültürünün herkesin sorumluluğu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Sıcak iş izin formunun bir bürokrasi değil, koruyucu bir bariyer olduğunu vurgulayın.
• Gerçek örnek: Geçmişte izinsiz yapılan kaynak işlerinde yaşanan kıvılcım sıçraması vakalarından bahsedin.
• İnteraktif soru: Çalışma alanında izinsiz kaynak yapıldığını görseniz ne yaparsınız?
• Kritik nokta: İzin formunun yetkili kişi tarafından imzalanması yasal sorumluluğu belirler.
• Ek bilgi: İzin belgesini çalışma alanında görünür bir noktada tutun.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Gözcülük görevinin hayati önemini açıklayın.
• Gerçek örnek: Gözcünün fark ettiği küçük bir kıvılcımın büyük bir yangını nasıl önlediğini anlatın.
• İnteraktif soru: Gözcü olarak hangi durumlarda çalışmayı durdurmalısınız?
• Kritik nokta: Gözcü, asla kaynakçıya yardım eden bir personel değildir; sadece gözlemcidir.
• Ek bilgi: İş bittikten sonra en az 30 dakika daha gözlem yapılması kuralını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Söndürücünün varlığı kadar, doğru tipte olmasının da önemli olduğunu vurgulayın.
• Gerçek örnek: Yanlış tip söndürücü kullanımı (örneğin elektrik yangınına su ile müdahale) konusundaki riskleri anlatın.
• İnteraktif soru: Çalıştığınız alandaki söndürücülerin son bakım tarihini biliyor musunuz?
• Kritik nokta: Söndürücülerin önünün malzeme ile kapatılmaması en sık rastlanan ihlaldir.
• Ek bilgi: PASS (Çek, Hedefle, Sık, Süpür) tekniğini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Temizliğin sadece bir düzen değil, bir yangın önleme yöntemi olduğunu belirtin.
• Gerçek örnek: Toz birikintilerinin statik elektrik veya kıvılcım ile nasıl patlayıcı etki yarattığını açıklayın.
• İnteraktif soru: Çalışma alanınızda yanıcı maddeyi nasıl izole edersiniz?
• Kritik nokta: Yangına dayanıklı örtülerin yırtık veya delik olmaması gerekir.
• Ek bilgi: Havalandırmanın yetersiz olduğu kapalı alanlarda çalışma prosedürlerine ayrıca dikkat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Elektrik panolarının bir fabrikanın kalbi olduğunu vurgulayın.
• Gerçek örnek: Gevşek bir bağlantının yarattığı arkın nasıl yangına dönüştüğünü anlatın.
• İnteraktif soru: Bakım kayıtlarını düzenli tutan var mı?
• Kritik nokta: Bakım öncesi mutlaka enerji kesilmelidir.
• Ek bilgi: Bakım formlarını standart hale getirin.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Aşırı yüklenmenin sessiz bir yangın sebebi olduğunu belirtin.
• Gerçek örnek: Yanlış sigorta değişimi sonucu oluşan kablo yanıklarını tarif edin.
• İnteraktif soru: Panoya izinsiz cihaz ekleyenleri nasıl tespit edersiniz?
• Kritik nokta: Sigorta kapasiteleri asla değiştirilmemelidir.
• Ek bilgi: Yük analiz raporlarını düzenli hazırlayın.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Teknik önlemlerin (sprinkler) idari önlemlerle (tatbikat) birleşmesi gerektiğini vurgulayın.
• Gercek ornek: Düzenli istiflemenin yangın yayılımını nasıl engellediğini açıklayın.
• Kritik nokta: Yangın bölmelerinin önemini anlatın.
• Ek bilgi: 6331 sayılı İş Sağlığı ve Güvenliği Kanunu kapsamında acil durum planlarının gerekliliğini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Tozun sadece kir değil, bir iletken olduğunu vurgulayın.
• Gerçek örnek: İletken tozun kısa devre yaptığı bir vaka anlatın.
• İnteraktif soru: Panolarınızda toz birikimi var mı?
• Kritik nokta: Temizlikte basınçlı havaya dikkat edin, tozları içeri itmeyin.
• Ek bilgi: IP sınıfları hakkında kısa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Termal kameranın gözümüzün görmediğini gördüğünü anlatın.
• Gerçek örnek: Bir sıcak nokta tespitinin olası bir yangını nasıl önlediğini anlatın.
• İnteraktif soru: İşletmenizde termal tarama yapılıyor mu?
• Kritik nokta: Tarama yapan kişinin uzmanlığı çok önemlidir.
• Ek bilgi: Termal raporlarını yıllık olarak karşılaştırın.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Yanıcı madde depolamada fiziksel ayrımın önemini vurgulayın.
• Gerçek örnek: Yangın duvarlarının alevlerin yayılmasını nasıl engellediğini açıklayın.
• İnteraktif soru: Depolama alanınızda sıvı dökülmelerine karşı ne tür önlemler var?
• Kritik nokta: Havuzlama sisteminin dökülen kimyasalı nasıl hapsettiğini belirtin.
• Ek bilgi: Depo girişindeki güvenlik levhalarının yasal zorunluluk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Gaz birikiminin neden olduğu patlama riskini açıklayın.
• Gerçek örnek: Ex-proof motorların neden kullanıldığını kıvılcım riski üzerinden anlatın.
• İnteraktif soru: Depolama alanınızda gaz dedektörü olduğunu biliyor musunuz?
• Kritik nokta: Havalandırmanın sadece tavan değil, zemin seviyesinde de gerekli olduğunu vurgulayın.
• Ek bilgi: Havalandırma sisteminin periyodik bakım kayıtlarını tutmanın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İşyerindeki yangın yükünün azaltılmasının önemini belirtin.
• Gerçek örnek: Çalışma sahasında bırakılan fazla kimyasalın kaza anında nasıl bir risk oluşturduğunu anlatın.
• İnteraktif soru: Çalıştığınız bölgede ihtiyacınızdan fazla kimyasal depolanıyor mu?
• Kritik nokta: FIFO prensibinin hem güvenlik hem verimlilik için gerekli olduğunu vurgulayın.
• Ek bilgi: Yangın yükü hesabı için uzman desteği almanın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Kimyasal uyumsuzluğun yarattığı gizli tehlikelere dikkat çekin.
• Gerçek örnek: Yanlışlıkla yan yana konulan iki kimyasalın oluşturabileceği zehirli gaz veya alevlenmeyi anlatın.
• İnteraktif soru: MSDS formlarının nerede tutulduğunu biliyor musunuz?
• Kritik nokta: Uyumluluk matrisinin depolama alanında asılı olması gerektiğini belirtin.
• Ek bilgi: Etiketi olmayan kimyasalların asla depolanmaması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Düzenin sadece estetik değil, bir güvenlik prosedürü olduğunu belirtin.
• Gerçek örnek: Depo içerisinde acil çıkış önünün kapatılmasının sonuçlarını tartışın.
• İnteraktif soru: İşyerinizde acil çıkış yolunu kapatan en sık karşılaştığınız engel nedir?
• Kritik nokta: Düzenin bir defalık değil, vardiya sonu rutini olması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depolanan atıkların kimyasal yangın başlatma riskini açıklayın.
• Gerçek örnek: Yağlı bezlerin uygunsuz atık kutusuna atılmasıyla çıkan bir yangın senaryosu anlatın.
• İnteraktif soru: İşyerinizde tehlikeli ve tehlikesiz atık kutularını ayırt edebiliyor musunuz?
• Kritik nokta: Metal konteyner kullanımının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Toz birikiminin patlayıcı bir ortam yaratabileceğini hatırlatın.
• Gerçek örnek: Havalandırma kanallarında biriken tozun yangını nasıl taşıdığını anlatın.
• İnteraktif soru: Makine altlarınızda biriken tozları en son ne zaman temizlediniz?
• Kritik nokta: Isı kaynakları ile yanıcı maddeler arasındaki mesafe kuralını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Temizliğin bir önleyici bakım olduğunu ifade edin.
• Gerçek örnek: Temizlik ekipmanlarının yanlış kullanımı sonucu hasar gören bir yangın alarmı örneği verin.
• İnteraktif soru: Temizlik planınızın bir parçası olarak hangi alanları daha sık denetlemeliyiz?
• Kritik nokta: Temizliğin kayıt altına alınmasının hukuki değerini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Kacin yollarinin neden hayati oneme sahip oldugunu vurgulayin.
• Gercek ornek: Depolama alanlarinda koridorlara birakilan paletlerin acil durumda nasil kaza riskini artirdigini anlatın.
• Interaktif soru: Calistiginiz alanda kacin yolunu kapatan bir engel gordugunuzde ne yaparsiniz?
• Kritik nokta: Kacin yollarinin depo olarak kullanilmasi kesinlikle yasaktir.
• Ek bilgi: Gunluk temizlik kontrollerine kacin yollarini da dahil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Yanmaz malzeme kavramını Binaların Yangından Korunması Hakkında Yönetmelik çerçevesinde açıklayın.
• Gerçek örnek: Beton ve çelik yapıların yangındaki davranışlarını örneklerle anlatın.
• İnteraktif soru: Çalıştığınız ortamda yanmazlık sertifikası olan malzemeleri hiç kontrol ettiniz mi?
• Kritik nokta: Malzeme sertifikasının güncel olması gerektiğini vurgulayın.
• Ek bilgi: Yapı malzemelerinin yanmazlık sınıflarını (A1, A2 vb.) kısaca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Kimyasal alev geciktiricilerin yanma reaksiyonunu nasıl yavaşlattığını özetleyin.
• Gerçek örnek: Kablo yalıtımlarında kullanılan geciktiricilerin olası bir kısa devrede yangını nasıl sınırladığını anlatın.
• İnteraktif soru: Alev geciktirici malzemelerin duman toksisitesi üzerindeki etkisi hakkında ne düşünüyorsunuz?
• Kritik nokta: Katkı maddelerinin zamanla etkisini yitirebileceğini unutmayın.
• Ek bilgi: Endüstriyel standartlara uyumun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Yangın bölmelerinin amacını ve Binaların Yangından Korunması Hakkında Yönetmelik atıfını yapın.
• Gerçek örnek: Havalandırma kanallarındaki yangın damperlerinin hayati önemini anlatın.
• İnteraktif soru: Bulunduğunuz binada yangın kapılarının önünün açık olup olmadığını hiç kontrol ettiniz mi?
• Kritik nokta: Yangın kapılarının takozlanmaması veya sürekli açık bırakılmaması gerektiğini vurgulayın.
• Ek bilgi: REI standartlarının ne anlama geldiğini kısaca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Malzeme seçiminin 6331 sayılı İSG Kanunu ile bağlantılı olduğunu belirtin.
• Gerçek örnek: Sertifikasız malzeme kullanımının denetimlerde yarattığı hukuki sorunları anlatın.
• İnteraktif soru: Satın alma süreçlerinde yangın dayanım belgelerini sorguluyor musunuz?
• Kritik nokta: Malzemenin sadece yangın direnci değil, duman toksisitesinin de önemli olduğunu vurgulayın.
• Ek bilgi: Malzeme seçimi ve risk değerlendirmesi arasındaki ilişkiyi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Yanıcı maddenin yangın üçgenindeki yerini vurgulayın.
• Gerçek örnek: Depolama alanlarındaki yanlış istifleme örneklerinden bahsedin.
• İnteraktif soru: İşyerinizde en tehlikeli yanıcı madde hangisidir?
• Kritik nokta: Güvenlik Bilgi Formlarını okumanın önemi.
• Ek bilgi: Binaların Yangından Korunması Hakkında Yönetmelik gerekliliklerine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Oksijenin yanma için neden zorunlu olduğunu açıklayın.
• Gerçek örnek: Havalandırması bozuk bir depoda gaz birikimi riskini anlatın.
• İnteraktif soru: Oksijen seviyesinin yükselmesi neden tehlikelidir?
• Kritik nokta: Patlayıcı Ortamların Tehlikelerinden Korunması Hakkında Yönetmelik atfı.
• Ek bilgi: Boğma yöntemi ile yangın söndürme mantığını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Isı kaynağının yanma üçgenindeki tetikleyici rolünü belirtin.
• Gerçek örnek: Bakımsız bir elektrik panosunun neden olduğu yangın riski.
• İnteraktif soru: İşyerinde en çok hangi ısı kaynakları ile çalışıyorsunuz?
• Kritik nokta: Sıcak çalışma izin prosedürlerinin uygulanması.
• Ek bilgi: Statik elektrik topraklamasının teknik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Yangın tetrahedronu kavramını açıklayın.
• Gerçek örnek: Kimyasal yangınlarda neden özel söndürücü seçilmesi gerektiği.
• İnteraktif soru: Yangını söndürmek için hangi bileşeni hedeflemek en kolaydır?
• Kritik nokta: Zincirleme reaksiyonun kontrol edilmesinin önemi.
• Ek bilgi: Yangın tetrahedronu ile üçgeni arasındaki fark.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 sınıfı yangınların ev ve ofis ortamlarında en sık karşılaşılan tür olduğunu belirtin.
• Gerçek örnek: Kağıt ve ahşap atıklarının bulunduğu bir depoda çıkan yangını örnek verin.
• İnteraktif soru: Suyla söndürmenin neden her yangında uygun olmadığını sorun.
• Kritik nokta: Közlerin tam olarak söndüğünden emin olunması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Sıvı yangınlarının hızla yayılma riskinden bahsedin.
• Gerçek örnek: Bir atölyede dökülen tinerin alev alması durumunu anlatın.
• İnteraktif soru: Neden sıvı yangınlarına su dökülmemesi gerektiğini tartışın.
• Kritik nokta: Sızıntı kaynağının kapatılmasının hayati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Gorsel isaretlerin panik aninda tek rehberimiz oldugunu belirtin.
• Gercek ornek: Elektrik kesintisinde isikli tabelalarin calisip calismadiginin kontrolunun onemini anlatın.
• Interaktif soru: Bulundugunuz katta en yakin acil cikisi gosteren isareti gorebiliyor musunuz?
• Kritik nokta: Isaretlerin uzerini herhangi bir afis veya uyari ile kapatmayin.
• Ek bilgi: Yonlendirme levhalarinin standartlara uygun olup olmadigini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Gaz yangınlarının görünmez bir tehlike olduğunu belirtin.
• Gerçek örnek: Bir mutfak tüpü veya doğal gaz tesisatı sızıntısını örnek verin.
• İnteraktif soru: Gaz akışı kesilmeden alev söndürülürse ne olur?
• Kritik nokta: Patlama riskine karşı tahliye önceliğini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 ve F sınıfı yangınların özel uzmanlık gerektirdiğini belirtin.
• Gerçek örnek: Bir endüstriyel mutfakta oluşan yağ yangını senaryosunu anlatın.
• İnteraktif soru: Neden metal yangınlarına su dökülmemesi gerektiğini sorun.
• Kritik nokta: Özel ekipmanların işyerinde hazır bulundurulması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Alevli yanmanın en çok bilinen yanma türü olduğunu vurgulayın.
• Gercek ornek: Fabrika ortamında bir kablo tutuşmasının nasıl alevli yangına dönüştüğünü anlatın.
• Interaktif soru: Alevli bir yangında ilk yapılması gereken nedir?
• Kritik nokta: Havalandırmanın yangını nasıl beslediğine dikkat çekin.
• Ek bilgi: Binaların Yangından Korunması Hakkında Yönetmelik maddelerine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Kor halindeki yanmanın sinsi doğasını anlatın.
• Gercek ornek: Depolanan kumaş balyalarının içten içe yanması durumunu örnek verin.
• Interaktif soru: Kor halindeki bir yangın nasıl tespit edilir?
• Kritik nokta: Duman dedektörlerinin önemini vurgulayın.
• Ek bilgi: 6331 sayılı Kanun kapsamındaki işyeri güvenliği önlemlerinden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Parıldamanın patlama öncesi bir uyarı olduğunu belirtin.
• Gercek ornek: Un fabrikalarında toz birikimi sonucu oluşan küçük parlamaları anlatın.
• Interaktif soru: Statik elektrik parlamaya nasıl neden olur?
• Kritik nokta: Topraklamanın hayati önemini vurgulayın.
• Ek bilgi: Çalışanların Patlayıcı Ortamların Tehlikelerinden Korunması Hakkında Yönetmelik maddelerini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Patlayıcı yanmanın fiziksel etkilerini açıklayın.
• Gercek ornek: Yanlış depolanan kimyasalların yol açtığı patlamalardan bahsedin.
• Interaktif soru: Patlamadan korunma dokümanı nedir ve ne zaman hazırlanır?
• Kritik nokta: ATEX ekipman kullanımının zorunluluğunu vurgulayın.
• Ek bilgi: Basınç tahliye sistemlerinin çalışma prensibini kısaca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Parlama noktasının bir sıvının alev alma eğilimini gösteren temel ölçüt olduğunu belirtin.
• Kritik nokta: MSDS formlarının önemini vurgulayın ve her çalışanın bu belgelere ulaşabilmesi gerektiğini söyleyin.
• Gerçek örnek: Depolama alanlarında sıcaklık izleme cihazlarının nasıl kullanıldığını anlatın.
• İnteraktif soru: Çalıştığınız bölümde parlama noktası düşük hangi kimyasalları kullanıyorsunuz?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Tutuşma sıcaklığının kıvılcım gerektirmeyen tehlikeli bir durum olduğunu vurgulayın.
• Kritik nokta: Sıcak yüzeylerin ve ekipmanların sınıflandırılmasının yasal zorunluluk olduğunu belirtin.
• Gerçek örnek: Hatalı çalışan bir motorun çevreye yaydığı ısının nasıl bir yangın riski oluşturabileceğini açıklayın.
• İnteraktif soru: Çalışma alanınızda dokunduğunuzda çok sıcak olan yüzeyler var mı, varsa bunları nasıl kontrol ediyorsunuz?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LEL değerinin patlama için gereken minimum gaz konsantrasyonu olduğunu açıklayın.
• Kritik nokta: Gaz dedektörlerinin kalibrasyonunun neden hayati olduğunu anlatın.
• Gerçek örnek: Kapalı alan çalışmalarında gaz dedektörü kullanmayan bir ekibin karşı karşıya kaldığı risklerden bahsedin.
• İnteraktif soru: İşyerinizde gaz dedektörleri hangi sıklıkla test ediliyor?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UEL sınırının üzerindeki karışımların neden patlamadığını oksijen yetersizliği ile açıklayın.
• Kritik nokta: Seyrelmenin (taze hava girişi) tehlikeli bir sürece nasıl dönüşebileceğine dikkat çekin.
• Gerçek örnek: Havalandırma sistemi arızalanan bir tankın içindeki gaz değişimini örnekleyin.
• İnteraktif soru: Gaz ölçüm cihazlarınız hem LEL hem de UEL değerlerini gösterebiliyor mu?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Koridor genisliklerinin sadece bir mimari detay degil, guvenlik unsuru oldugunu vurgulayin.
• Gercek ornek: Yeni bir tezgah kurarken kacin yolunu ne kadar daralttigimizi hesaplamanin onemi.
• Interaktif soru: Calisma alaninizda kacin yolunu daraltan bir degisiklik yapildi mi?
• Kritik nokta: Koridor genislikleri yonetmelik sinirlarinin altina dusmemelidir.
• Ek bilgi: Degisiklik yaparken mimari planlari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Isının katılar üzerinden nasıl yol aldığını vurgulayın.
• Gerçek örnek: Duvar içinden geçen metal boruların yan odayı nasıl ısıtabileceğini anlatın.
• İnteraktif soru: İşyerinizdeki metal yapı elemanlarının ısı kaynaklarına yakınlığını kontrol ettiniz mi?
• Kritik nokta: Yangın durdurucu dolguların (firestop) önemi.
• Ek bilgi: İletim hızı malzemenin cinsine göre değişir.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Dumanın neden yukarı çıktığını ve nasıl yayıldığını açıklayın.
• Gerçek örnek: Havalandırma kanallarının yangını nasıl beslediğini belirtin.
• İnteraktif soru: İşyerindeki duman tahliye kapaklarının yerini biliyor musunuz?
• Kritik nokta: Dumanın ısıdan daha hızlı öldürücü olduğu.
• Ek bilgi: Konveksiyon yangının yatay ve dikey yayılımında ana etkendir.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Işınımın temas gerektirmediğini belirtin (Güneş örneği).
• Gerçek örnek: Yan yana iki binadan birindeki yangının diğerini nasıl tutuşturduğu.
• İnteraktif soru: İşyerinizin çevresindeki yanıcı materyaller ışınım riski taşıyor mu?
• Kritik nokta: Uzaklık mesafesinin önemi.
• Ek bilgi: Radyasyon etkisi yansıyan yüzeylerde daha da artar.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Kıvılcımların neden olduğu ani sıçramalara değinin.
• Gerçek örnek: Kaynak yaparken etrafın temizlenmemesi sonucu çıkan yangınlar.
• İnteraktif soru: İşyerinde sıcak çalışma izni prosedürünü uyguluyor musunuz?
• Kritik nokta: Sıcak çalışma sahası temizliği.
• Ek bilgi: Sıçrama kontrolü en kolay ancak en çok ihmal edilen önlemdir.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Karbonmonoksitin neden sessiz katil olarak adlandırıldığını açıklayın.
• Gerçek örnek: Kapalı bir garajda çalışan bir jeneratörün nasıl tehlike yaratabileceğini anlatın.
• İnteraktif soru: Çalıştığınız ortamda CO dedektörü olup olmadığını kontrol ettiniz mi?
• Kritik nokta: CO'nun kokusuz olması nedeniyle hissedilemeyeceğini vurgulayın.
• Ek bilgi: 6331 sayılı kanun kapsamında ortam ölçümlerinin önemini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Karbondioksitin boğucu özelliğini açıklayın.
• Gerçek örnek: Yangın sırasında dumanın neden olduğu oksijen azlığını anlatın.
• İnteraktif soru: İşyerinizdeki acil çıkış tabelalarının yerlerini biliyor musunuz?
• Kritik nokta: Oksijen azlığının karar verme yetisini nasıl etkilediğini vurgulayın.
• Ek bilgi: Havalandırma sistemlerinin periyodik bakımının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Sentetik materyallerin yanarken çıkardığı gazların tehlikesini belirtin.
• Gerçek örnek: Plastik fabrikası yangınlarında HCN riskini anlatın.
• İnteraktif soru: İşyerinizde hangi tür plastik veya sentetik malzeme ağırlıklı depolanıyor?
• Kritik nokta: Standart toz maskelerinin bu gazlara karşı korumasız olduğunu netleştirin.
• Ek bilgi: Solunum cihazı kullanımının hayati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HCl'nin asidik ve tahriş edici etkisini açıklayın.
• Gerçek örnek: PVC boru veya kablo yangınlarının oluşturduğu keskin duman.
• İnteraktif soru: İşyerinizde kimyasal koruyucu ekipmanların yerini biliyor musunuz?
• Kritik nokta: HCl'nin göz ve solunum yollarına verdiği anlık zararın kalıcılığı.
• Ek bilgi: Kimyasal acil durum prosedürlerine uyum.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Parlama noktasının yangın riski ile doğrudan ilişkisini açıklayın.
• Gerçek örnek: Oda sıcaklığında buharlaşan uçucu sıvıların tehlikesine değinin.
• İnteraktif soru: İşyerinizdeki sıvıların parlama noktalarını biliyor musunuz?
• Kritik nokta: Parlama noktası düşük maddelerin statik elektrikten nasıl etkilendiğini vurgulayın.
• Ek bilgi: Laboratuvar test raporlarının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Yanıcı sıvı kategorilerinin neden önemli olduğunu açıklayın.
• Gerçek örnek: Çok parlayıcı sıvıların dökülme durumunda yarattığı ani riskleri anlatın.
• İnteraktif soru: İşyerinizde en çok hangi kategoride yanıcı sıvı kullanıyorsunuz?
• Kritik nokta: Kategori değişimlerinin depolama önlemlerini nasıl değiştirdiğini vurgulayın.
• Ek bilgi: Mevzuatın kategorilere göre yükümlülüklerini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Panik aninda kilitli kapi ile karsilasmanin felaketle sonuclanabilecegini belirtin.
• Gercek ornek: Panik barin nasil calistigini ve neden onemli oldugunu gosterin.
• Interaktif soru: Acil cikis kapisinin onune hic malzeme konuldugunu gordunuz mu?
• Kritik nokta: Kapilar disaridan kilitlenemez, ancak iceriden kolayca acilmalidir.
• Ek bilgi: Kapi mekanizmalarinin yaglanmasi ve bakimi duzenli yapilmalidir.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Depolama alanlarının tasarımının yangın güvenliği için önemini belirtin.
• Gerçek örnek: Topraklama yapılmayan bir varilde statik elektrik boşalması sonucu oluşan yangını anlatın.
• İnteraktif soru: Depolama alanınızda topraklama hattı var mı?
• Kritik nokta: Uyumsuz maddelerin bir arada depolanmasının patlama riski oluşturduğunu vurgulayın.
• Ek bilgi: Havalandırma sistemlerinin periyodik kontrolüne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SDS'nin sadece bir evrak değil, hayat kurtarıcı bir kılavuz olduğunu belirtin.
• Gerçek örnek: Bir dökülme anında SDS'deki talimatların uygulanmasının önemini anlatın.
• İnteraktif soru: En son ne zaman bir kimyasalın SDS'sini incelediniz?
• Kritik nokta: SDS'lerin güncel olması ve kolay erişilebilir olması gerektiğini vurgulayın.
• Ek bilgi: Çalışanların SDS okuryazarlığını artırmanın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Gazların yoğunluğuna göre sızıntı davranışlarının farklı olduğunu vurgulayın.
• Gerçek örnek: Havalandırma menfezlerinin yanlış yere konulmasının neden olduğu birikme risklerini anlatın.
• Kritik nokta: LPG için zemin havalandırması, doğalgaz için tavan havalandırmasının hayati önemini belirtin.
• Mevzuat: Patlayıcı ortamların sınıflandırılmasında bu özelliklerin önemini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Küçük bir sızıntının nasıl büyük bir patlayıcı ortama dönüşebileceğini anlatın.
• İnteraktif soru: İşyerinizde gaz kokusu alsanız ilk ne yaparsınız?
• Kritik nokta: Sızıntı anında asla elektrik anahtarına dokunulmaması gerektiğini vurgulayın.
• Ek bilgi: Sızdırmazlık testlerinin kayıtlarının tutulması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Görünmeyen tehlike olan statik elektriğin önemini anlatın.
• Gerçek örnek: Yanlış ekipman kullanımının yol açtığı bir kaza senaryosunu tartışın.
• Kritik nokta: Ex-proof ekipmanların sertifikalı olması gerektiğini vurgulayın.
• Ek bilgi: Sıcak çalışma izni prosedürlerinin işleyişini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Dedektörlerin sadece birer cihaz değil, bir güvenlik kalkanı olduğunu belirtin.
• İnteraktif soru: İşyerinizdeki gaz alarmı çalsa ne yapacağınızı biliyor musunuz?
• Kritik nokta: Kalibrasyonu yapılmamış bir dedektörün sahte güven hissi vereceğini vurgulayın.
• Ek bilgi: Otomatik kesme vanalarının çalışma prensibini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Yanıcı maddelerin neden ayrı bir alanda tutulması gerektiğini vurgulayın.
• Gerçek örnek: Depo bölmelerinin yangına dayanıklılık sürelerinden bahsedin.
• İnteraktif soru: İşyerinizdeki depolama alanları yönetmeliğe uygun mu?
• Kritik nokta: Havalandırma sisteminin toz birikimini önlemedeki hayati rolü.</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Sıcaklık ve nemin kimyasal tepkimeler üzerindeki etkisini açıklayın.
• Gerçek örnek: Uygunsuz sıcaklıkta depolanan bir maddenin bozunma süreci.
• İnteraktif soru: Depo alanlarında sıcaklık takibi için hangi yöntemleri kullanıyorsunuz?
• Kritik nokta: Ölçüm kayıtlarının denetimlerdeki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Fazla stokun yangın anında nasıl bir risk oluşturduğunu anlatın.
• Gerçek örnek: Stok yönetimi hatası sonucu yaşanan bir kaza senaryosu.
• İnteraktif soru: Stok fazlası maddeleri nasıl yönetiyorsunuz?
• Kritik nokta: FIFO (ilk giren ilk çıkar) yönteminin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Kimyasal uyumsuzluğun getirdiği gizli tehlikeleri açıklayın.
• Gerçek örnek: Uyumsuz iki maddenin karıştığı bir kaza durumu.
• İnteraktif soru: Güvenlik bilgi formlarını (GBF) ne sıklıkla inceliyorsunuz?
• Kritik nokta: Uyumsuzluk matrisinin depo planlamasındaki rehberliği.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Elektrik yangınlarının genellikle gözle görülmeyen noktalardan başladığını belirtin.
• Gerçek örnek: Çoklu prizlere bağlanan ısıtıcıların prizi nasıl erittiğinden bahsedin.
• İnteraktif soru: Çalışma alanınızda kablo kalabalığı veya priz aşırı yüklenmesi görüyor musunuz?
• Kritik nokta: Sigorta kutusundaki kapasiteyi asla artırmayın; tesisatın kendisi risk altındadır.
• Ek bilgi: Elektrik İç Tesisleri Yönetmeliği standartlarına uymanın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aerosol kutularının sadece birer sprey değil, aslında küçük çaplı birer basınçlı bomba olduğunu vurgulayın. Gerçek örnek olarak delinmiş bir kutunun nasıl aniden parlayabileceğini anlatın. Kritik nokta, kutu üzerindeki etiketlerin okunmasıdır. Ek bilgi olarak sızıntı durumunda yapılacak ilk müdahale prosedüründen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Isı kaynaklarının aerosol ürünleri üzerindeki fiziksel etkisini açıklayın. Gerçek örnek olarak yaz aylarında araç içinde bırakılan aerosol kutularının durumunu verin. İnteraktif soru olarak, çalışma ortamınızda bu maddelerin en yakın olduğu ısı kaynağı nedir diye sorun. Kritik nokta, statik elektrik riskidir.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BLEVE kavramını basitçe fiziksel patlama olarak açıklayın. Gerçek örnek olarak bir yangın sırasında basınçlı kapların çıkardığı sesi anlatın. Kritik nokta, patlama anındaki mermi etkisidir. Ek bilgi olarak yangın durumunda o alandan uzaklaşmanın hayat kurtarıcı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Depolama alanındaki havalandırmanın neden hayati olduğunu açıklayın. Gerçek örnek olarak hatalı istifleme sonucu düşen kutuların yarattığı riski anlatın. İnteraktif soru olarak, depolama alanınızda Ex-proof ekipman var mı diye sorun. Kritik nokta, boş kutuların hala tehlikeli olduğudur.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GBF dokümanlarının işyerindeki önemini vurgulayın.
• Gerçek örnek: Depoda bulunan bir kimyasalın GBF dosyasını gösterin.
• İnteraktif soru: Çalıştığınız bölümde kullandığınız kimyasalların GBF'sini nerede bulabileceğinizi biliyor musunuz?
• Kritik nokta: GBF'lerin güncel olması hayati önem taşır.
• Ek bilgi: 16 bölümün içeriği hakkında kısa bir özet geçin.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Piktogramların evrensel dilini anlatın.
• Gerçek örnek: Yaygın kullanılan alev sembolü ve anlamını açıklayın.
• İnteraktif soru: Etiketi silinmiş bir kimyasal kapla karşılaşırsanız ne yaparsınız?
• Kritik nokta: Piktogramların okunabilirliği kaza önlemede ilk adımdır.
• Ek bilgi: Yönetmelik standartlarına uygun etiketleme yapılması şarttır.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 ve P kodlarının teknik terminolojideki yerini açıklayın.
• Gerçek örnek: Yaygın bir H kodunun anlamını sınıfa sorun.
• İnteraktif soru: P ifadesi neyi anlatır?
• Kritik nokta: İfadelerin KKD seçimiyle doğrudan ilişkisi vardır.
• Ek bilgi: Kod listesinin GBF dokümanının içinde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Yasal sorumlulukları hatırlatın.
• Gerçek örnek: Eğitim kayıtlarının nasıl tutulması gerektiğini anlatın.
• İnteraktif soru: Acil bir durumda GBF'ye ulaşmak için ne kadar süreniz var?
• Kritik nokta: Bilgiye erişim hakkı çalışanın temel hakkıdır.
• Ek bilgi: İSG denetimlerinde bu dokümanlar ilk sırada kontrol edilir.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Ambalaj seçiminin kimyasal uyumluluk ile doğrudan ilişkisini vurgulayın.
• Gerçek örnek: Çatlamış bir plastik bidonun sızıntı yapma riskini anlatın.
• İnteraktif soru: Deponuzda hiç korozyona uğramış kap gördünüz mü?
• Kritik nokta: Kapak sistemlerinin sızdırmazlığı hayat kurtarır.
• Ek bilgi: Ambalajların malzeme güvenlik bilgi formuna uygunluğunu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Etiketlerin bir kimyasalın kimliği olduğunu belirtin.
• Gerçek örnek: Etiketi silinmiş bir bidonun yarattığı belirsizliği anlatın.
• İnteraktif soru: Etiketlerdeki piktogramları herkes tanıyor mu?
• Kritik nokta: Etiket okunabilirliği acil durumda müdahale hızını artırır.
• Ek bilgi: Etiketleri her zaman orijinal ve temiz tutun.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Yalıtımın elektrik tesisatının görünmez güvenlik kalkanı olduğunu vurgulayın.
• Gerçek örnek: Nemli ortamda kalmış eski kabloların nasıl kısa devre yaptığını anlatın.
• İnteraktif soru: İşyerinizde dış kılıfı soyulmuş veya deforme olmuş kablo fark ettiniz mi?
• Kritik nokta: Yalıtım direnci ölçümü sadece bir kağıt parçası değil, hayati bir kontrol mekanizmasıdır.
• Ek bilgi: Elektrik İç Tesisleri Yönetmeliği yalıtım periyodlarına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ADR kurallarının uluslararası standartlar olduğunu hatırlatın.
• Gerçek örnek: Yanlış paketleme nedeniyle nakliye sırasında yaşanan bir sızıntıyı örnek verin.
• İnteraktif soru: Taşıma sırasında sürücülerin en çok dikkat etmesi gereken nokta nedir?
• Kritik nokta: Dokümantasyonun doğruluğu yasal sorumluluğu belirler.
• Ek bilgi: ADR sertifikası olmayan sürücülere yanıcı madde taşıtmayın.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istiflemenin yangın riskini nasıl katladığını açıklayın.
• Gerçek örnek: Birbiriyle tepkimeye giren iki kimyasalın yarattığı riskleri anlatın.
• İnteraktif soru: Deponuzda uyumsuz maddeler yan yana duruyor mu?
• Kritik nokta: İkincil koruma havuzları sızıntının yayılmasını engeller.
• Ek bilgi: Uyumluluk tablosunu deponun görünür bir yerine asın.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Gazların kapalı alanlarda birikme riskini vurgulayın.
• Gerçek örnek: Doğalgaz veya solvent buharlarının yoğunluk farklarını anlatın.
• İnteraktif soru: Çalıştığınız ortamda gaz dedektörü var mı, nerede konumlanmış?
• Kritik nokta: Havalandırma menfezlerinin konumu gazın yoğunluğuna göre değişir.
• Ek bilgi: ATEX sertifikasyonunun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Toz patlamalarının sanılandan çok daha şiddetli olabileceğini belirtin.
• Gerçek örnek: Un veya metal tozu birikiminin yarattığı tehlikeyi anlatın.
• İnteraktif soru: İşyerinizde toz birikimi olan bölgeler var mı?
• Kritik nokta: İkincil patlama riski için temizlik prosedürleri.
• Ek bilgi: Tozla Mücadele Yönetmeliği gerekliliklerini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Patlama aralığının (LEL-UEL) ne anlama geldiğini açıklayın.
• Gerçek örnek: Farklı gazların patlama aralıklarının genişliğini karşılaştırın.
• İnteraktif soru: Gaz dedektörü kullanıyorsanız alarm seviyeleri hangi LEL değerine ayarlı?
• Kritik nokta: LEL altındaki güvenli çalışma bölgesi.
• Ek bilgi: Çalışanların Patlayıcı Ortamların Tehlikelerinden Korunması Hakkında Yönetmelik atfı.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Patlama üçgenini hatırlatın.
• Gerçek örnek: Statik elektriğin neden olduğu kıvılcımlar.
• İnteraktif soru: İşyerinizdeki potansiyel ateşleme kaynakları nelerdir?
• Kritik nokta: Proses güvenliğinin önemi.
• Ek bilgi: Binaların Yangından Korunması Hakkında Yönetmelik kapsamındaki genel kurallar.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Patlayıcı ortamların çalışan sağlığı üzerindeki kritik etkilerini vurgulayın.
• Gerçek örnek: Statik elektrik kaynaklı küçük bir kıvılcımın nasıl büyük bir patlamaya yol açabileceğini anlatın.
• İnteraktif soru: Çalıştığınız bölgede Ex-proof işaretlerini hiç fark ettiniz mi?
• Kritik nokta: KKD seçiminin antistatik olması hayati önem taşır.
• Ek bilgi: 6331 sayılı Kanun kapsamında işverenin çalışanları bilgilendirme yükümlülüğü vardır.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Ekipman güvenliğinin ATEX 95 ile standartlaştırıldığını belirtin.
• Gerçek örnek: Yanlış bir motor değişiminin patlamaya nasıl davetiye çıkardığını örnekleyin.
• İnteraktif soru: Kullandığınız cihazların üzerinde ATEX logosunu hiç kontrol ettiniz mi?
• Kritik nokta: Sertifikasız ekipman kullanımı kesinlikle yasaktır.
• Ek bilgi: Bakım kayıtlarının tutulması yasal bir zorunluluktur.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Patlamadan korunmanın bütüncül bir yönetim anlayışı olduğunu vurgulayın.
• Gerçek örnek: Risk analizinde gözden kaçan küçük bir kaynağın nasıl büyük bir felakete yol açabileceğini anlatın.
• İnteraktif soru: Acil durum planınızda Ex-proof alanlar için özel bir tahliye yolu tanımlı mı?
• Kritik nokta: Risk analizi yaşayan bir belgedir, güncellenmelidir.
• Ek bilgi: İSG mevzuatı gereği her işyeri kendi risk haritasını çıkarmalıdır.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Belgelemenin yasal denetimlerdeki önemini belirtin.
• Gerçek örnek: Eksik bir sertifika nedeniyle yaşanan idari para cezası veya operasyon durdurma vakalarını anlatın.
• İnteraktif soru: Eğitim kayıtlarınızın güncel olduğunu biliyor musunuz?
• Kritik nokta: Dokümantasyon yoksa, önlem de yok sayılır.
• Ek bilgi: 6331 sayılı Kanun kayıt tutma yükümlülüğünü işverene vermiştir.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Panoların temizliğinin sadece bir estetik konu değil, yangın güvenliği konusu olduğunu belirtin.
• Gerçek örnek: Pano içindeki tozun nemle birleşip iletken hale gelerek ark yapması.
• İnteraktif soru: Pano önlerinde malzeme istiflendiğini görüyor musunuz?
• Kritik nokta: Termal kamera ölçümleri gevşek bağlantıları yakalamak için şarttır.
• Ek bilgi: Binaların Yangından Korunması Hakkında Yönetmelik gereği pano güvenliği.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Gaz bölgelendirmesinin süreklilik esaslı olduğunu vurgulayın.
• Gerçek örnek: Doğalgaz tesislerindeki vana odalarının Zone 0 veya 1 olarak değerlendirilme mantığını anlatın.
• İnteraktif soru: Çalışma alanınızda gaz birikme riski olan kapalı alanlar var mı?
• Kritik nokta: Zone 0 alanlarına girişin sadece özel izinli ve sertifikalı ekipmanla mümkün olduğunu belirtin.
• Ek bilgi: ATEX ekipman etiketlerindeki işaretlerin Zone tanımlarıyla uyumlu olması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Toz patlamalarının gaz patlamaları kadar yıkıcı olabileceğini belirtin.
• Gerçek örnek: Un fabrikaları veya mobilya atölyelerindeki toz birikintilerinin nasıl risk oluşturduğunu anlatın.
• İnteraktif soru: İşyerinizdeki havalandırma sistemleri toz birikimini engellemek için yeterli mi?
• Kritik nokta: Toz patlamasında ikincil patlama riskinin (biriken tozun havalanması) çok yüksek olduğunu vurgulayın.
• Ek bilgi: Temizlik personeline Zone 22 alanlarındaki çalışma kurallarını mutlaka öğretin.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 değerlendirmesinin dinamik bir süreç olduğunu, her değişimde yenilenmesi gerektiğini söyleyin.
• Gerçek örnek: Bir makine revizyonu sonrası yeni bir tutuşma kaynağının oluşabileceğini örnekleyin.
• İnteraktif soru: İşyerinizdeki risk değerlendirme raporunda patlayıcı ortamlar için özel bir bölüm var mı?
• Kritik nokta: Statik elektriğin en sinsi tutuşma kaynaklarından biri olduğunu unutmayın.
• Ek bilgi: Risk değerlendirmesinin sadece kağıt üzerinde kalmaması, sahaya yansıması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PKD'nin yasal bir zorunluluk olduğunu ve denetimlerde ilk sorulan belge olduğunu belirtin.
• Gerçek örnek: Bir denetimde PKD eksikliğinden dolayı yaşanan idari süreçleri hatırlatın.
• İnteraktif soru: PKD'nizin güncelliğini en son ne zaman kontrol ettiniz?
• Kritik nokta: Dokümanın sadece hazırlandığı gün değil, her zaman yaşayan bir belge olması gerekir.
• Ek bilgi: PKD'nin çalışanların anlayabileceği bir dilde özetlenip sahada bulundurulması iyi bir uygulamadır.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Ex koruma tiplerinin çalışma prensibini kısaca özetleyin.
• Gerçek örnek: Ex d ekipmanların zorlu sanayi ortamlarında yaygın kullanımından bahsedin.
• İnteraktif soru: Hangi koruma tipinin daha güvenli olduğunu çalışanlara sorun.
• Kritik nokta: ia ve ib arasındaki güvenlik farkını vurgulayın.
• Ek bilgi: İlgili yönetmelik gereği bu seçimlerin uzman mühendisler tarafından yapılması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Zone 0, 1 ve 2 arasındaki farkları açıklayın.
• Gerçek örnek: Depolama alanlarında bölge sınıflandırması örneği verin.
• İnteraktif soru: Bulunduğunuz ortamın hangi zone sınıfında olduğunu biliyor musunuz?
• Kritik nokta: Yanlış bölgede yanlış ekipman kullanımı patlama riskini artırır.
• Ek bilgi: Ekipman seçimi yapmadan önce mutlaka bölge haritasını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Etiket üzerindeki karmaşık işaretlerin nasıl okunacağını anlatın.
• Gerçek örnek: Bir ekipman etiketi üzerinden T sınıfı ve gaz grubunu yorumlayın.
• İnteraktif soru: Etiket üzerindeki T6 ibaresi ne anlama gelir?
• Kritik nokta: Etiketi silinmiş veya okunamayan ekipmanları kullanmayın.
• Ek bilgi: İşaretleme sisteminin uluslararası geçerliliğinden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Seçim yaparken izlenmesi gereken adımları listeleyin.
• Gerçek örnek: Yanlış seçim yapıldığında oluşabilecek bir kaza senaryosu paylaşın.
• İnteraktif soru: Ekipman satın alırken hangi belgeleri istersiniz?
• Kritik nokta: Sertifikasız ürünün işletmeye girişi yasaktır.
• Ek bilgi: Bakım süreçlerinin seçim kadar önemli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Toz patlamalarının sadece un veya şeker değil, metalik tozlar gibi çok geniş bir yelpazede gerçekleşebileceğini belirtin.
• Kritik nokta: İnce tozların yüzey alanının genişliği nedeniyle daha şiddetli patladığını vurgulayın.
• Gerçek örnek: Geçmişte yaşanan toz patlaması vakalarından örnek vererek tehlikenin boyutuna dikkat çekin.
• İnteraktif soru: Çalıştığınız alanda toz birikimi en çok hangi bölgelerde oluyor?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Toz bulutunun görünmez bir bomba etkisi yarattığını açıklayın.
• Kritik nokta: ATEX sertifikalı ekipman kullanımının yasal bir zorunluluk olduğunu hatırlatın.
• Gerçek örnek: Statik elektrikten kaynaklanan bir tutuşma senaryosu üzerinden topraklamanın önemini anlatın.
• İnteraktif soru: Çalışma alanınızdaki Zone bölgelerini biliyor musunuz?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Topraklamanın sadece çarpılmayı değil, yangını da önleyen bir sistem olduğunu anlatın.
• Gerçek örnek: Kaçak akım rölesi atmayan bir devrede ısınan metal gövdenin etrafındaki malzemeyi tutuşturması.
• İnteraktif soru: Kaçak akım rölesinin test butonuna en son ne zaman bastınız?
• Kritik nokta: Topraklama hattı sürekliliği hayati önem taşır.
• Ek bilgi: Elektrik Tesislerinde Topraklamalar Yönetmeliği'ne uygunluk.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İkincil patlamaların neden daha yıkıcı olduğunu açıklayın.
• Kritik nokta: Basınçlı hava ile temizliğin neden tehlikeli olduğunu kesin bir dille vurgulayın.
• Gerçek örnek: Biriken tozun titreşimle nasıl havaya kalktığını basit bir fiziksel örnekle anlatın.
• İnteraktif soru: İşyerinizdeki temizlik periyotları sizce yeterli 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Önlemenin her zaman patlamayı yönetmekten daha ucuz ve güvenli olduğunu belirtin.
• Kritik nokta: Sıcak çalışma izinlerinin tozlu ortamlarda ne kadar kritik olduğunu vurgulayın.
• Gerçek örnek: Bir toz toplama ünitesindeki patlama tahliye ventinin hayati önemini anlatın.
• İnteraktif soru: İşyerinizde bir toz birikimi fark ettiğinizde kime bildireceğinizi biliyor musunuz?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Statik elektriğin görünmez ancak çok tehlikeli bir enerji kaynağı olduğunu vurgulayın.
• Gerçek örnek: Yalıtkan zemin üzerinde hareket eden bir işçinin vücudunda biriken yükün metal aksama dokununca kıvılcım oluşturmasını anlatın.
• İnteraktif soru: Çalıştığınız alanda statik elektrik çarpması yaşadığınız oldu mu?
• Kritik nokta: Statik yükün boşalması için topraklama iletkenliğinin sürekliliği esastır.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Topraklamanın sadece elektrik çarpmasını değil patlama riskini de önlediğini belirtin.
• Gerçek örnek: Paslanmış bir topraklama hattının neden olduğu iletkenlik kaybı vakasını açıklayın.
• İnteraktif soru: İşyerinizdeki topraklama hatlarının periyodik kontrol etiketlerini gördünüz mü?
• Kritik nokta: Topraklama hattının sürekliliği, ölçüm değerinden daha önemlidir.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Eşpotansiyel kavramının her noktada aynı gerilimi sağlamak olduğunu anlatın.
• Gerçek örnek: İki metal tank arasındaki potansiyel farkın oluşturduğu kıvılcım riskini açıklayın.
• İnteraktif soru: Bağlantı kablolarının kopuk olduğu bir durum gördünüz mü?
• Kritik nokta: Kuşaklamanın sürekliliği, sistemin her parçası için ayrı ayrı kontrol edilmelidir.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Kontrolün bir kerelik değil sürekli bir süreç olduğunu vurgulayın.
• Gerçek örnek: Nemli ortamda statik elektrik birikiminin nasıl azaldığını bilimsel olarak açıklayın.
• İnteraktif soru: Antistatik ayakkabıların işlevi hakkında ne biliyorsunuz?
• Kritik nokta: Kontrol yöntemleri, tesisatın topraklanması ile birleştirilmediğinde yetersiz kalır.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Sıcak yüzeylerin en sinsi tutuşma kaynaklarından biri olduğunu vurgulayın.
• Gerçek örnek: Yalıtımı kopmuş bir borunun yakınındaki toz birikintisinin nasıl tehlike yarattığını anlatın.
• İnteraktif soru: Çalışma alanınızda dokunulamayacak kadar sıcak olan hangi ekipmanlar var?
• Kritik nokta: Yalıtımın sadece enerji tasarrufu değil, yangın önleme görevi de gördüğünü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Sıcak iş izin sisteminin önemini anlatın.
• Gerçek örnek: Kaynak kıvılcımının ulaşabileceği mesafenin sandığımızdan çok daha uzun olduğunu belirtin.
• İnteraktif soru: Sıcak iş izni almadan kaynak yapmak sizce ne gibi hukuki sonuçlar doğurur?
• Kritik nokta: Yangın gözcüsünün sadece izlemek için değil, müdahale etmek için orada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Elektrik kıvılcımlarının gözle görülmeyebileceğini hatırlatın.
• Gerçek örnek: Yanıcı madde transferi sırasında topraklama hattının unutulmasının yarattığı riskten bahsedin.
• İnteraktif soru: Ex-proof ekipman ne demektir, neden normal priz kullanılamaz?
• Kritik nokta: Topraklama hattının kopuk olmasının tüm sistemi güvensiz kıldığını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 hiyerarşisinin (eliminasyon-ikame-mühendislik-idari-KKD) önemini hatırlatın.
• Gerçek örnek: Bir tehlikeyi yok etmenin, KKD sağlamaktan her zaman daha etkili olduğunu anlatın.
• İnteraktif soru: İşyerimizde en büyük tutuşma kaynağı potansiyeli nerede?
• Kritik nokta: Güvenlik kültürünün bir kağıt parçası değil, bir davranış biçimi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Bu eğitimde işlenecek ana başlıkları katılımcılara tanıtın.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Yangın bölmelerinin sadece duvar olmadığını, birer güvenlik barikatı olduğunu vurgulayın.
• Kritik nokta: Kapıların açık bırakılmaması hayati önem taşır.
• İnteraktif soru: İşyerinizdeki yangın kapılarının kendiliğinden kapanıp kapanmadığını hiç test ettiniz mi?
• Ek bilgi: Bölmelerde açılan kablo geçişleri mutlaka yangına dayanıklı malzeme ile kapatılmalıdır.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Yangın yükünün, bir alandaki yanıcı malzemelerin toplam enerji potansiyeli olduğunu belirtin.
• Gerçek örnek: Talaş biriken bir atölyede kıvılcım anında yangının ne kadar hızlı yayıldığını anlatın.
• İnteraktif soru: Çalışma alanınızda günlük ihtiyaçtan fazla yanıcı madde var mı?
• Kritik nokta: İkame yönteminin en etkili koruma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Hesaplamanın sadece teknik bir zorunluluk değil, hayati bir güvenlik verisi olduğunu belirtin.
• Kritik nokta: Depolanan malın değişmesinin yangın yükünü nasıl etkilediğini vurgulayın.
• Ek bilgi: MJ/m2 biriminin ne anlama geldiğini basitçe açıklayın.
• İnteraktif soru: İşyerinizdeki depolama düzeni son bir yılda değişti 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İstifleme düzeninin sadece verimlilik değil, yangın güvenliği olduğunu belirtin.
• Gerçek örnek: Sprinkler sisteminin önü kapatılan bir depodaki riskten bahsedin.
• Kritik nokta: Kimyasal uyumsuzluğun yangın riskini nasıl katladığını vurgulayın.
• İnteraktif soru: İşyerinizde tavan mesafesini ihlal eden istifler var mı?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Stratejinin sadece bir plan değil, bir uygulama bütünü olduğunu vurgulayın.
• Kritik nokta: Yangın yükü arttıkça söndürme sistemi kapasitesinin de artması gerektiğini unutmayın.
• İnteraktif soru: Son yangın tatbikatınızda yangın yükü yüksek alanlara odaklanıldı mı?
• Kapanış: Güvenli depolama, güvenli bir gelecektir.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Malzeme seciminin yangin guvenliginin temeli oldugunu vurgulayin.
• Gercek ornek: Sertifikasiz yalitim malzemelerinin yangini nasil hizlandirdigini anlatın.
• Kritik nokta: Yanmazlik siniflarinin (A1, A2) onemini belirtin.
• Ek bilgi: Malzeme guvenlik bilgi formlarinin (MSDS) kontrol edilmesini onerin.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Yapisal butunlugun tahliye icin onemini aciklayin.
• Kritik nokta: Yangin duvarlarinin kesintisiz olmasi gerektigini vurgulayin.
• Interaktif soru: Isyerinizdeki kacis yollarini ve yangin duvarlarini fark ettiniz mi?
• Ek bilgi: Basinclandirma sistemlerinin periyodik kontrolunun sart oldugunu hatirlatin.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Yangin bolmesinin amacinin yangini hapis etmek oldugunu soyleyin.
• Kritik nokta: Yangin kapilarinin asla acik birakilmamasi gerektigini vurgulayin.
• Interaktif soru: Yangin kapilarinin onunde esya birakilmasinin risklerini tartisin.
• Ek bilgi: Tesisat gecislerinde yangin durdurucu dolgularin kontrol edilmesini isteyin.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Dogru ekipmanin dogru yerde olmasinin hayati onemini vurgulayin.
• Kritik nokta: Sertifikasiz ekipmanin neden kullanilmamasi gerektigini aciklayin.
• Interaktif soru: Isyerinizdeki yangin tuplerinin yerlerini biliyor musunuz?
• Ek bilgi: Ekipmanlarin periyodik bakimlarinin takip edilmesi gerektigini hatirlatin.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Bölme duvarlarının yangını hapsetmedeki rolünü belirtin.
• Gerçek örnek: Bir binadaki yangın kompartımanlarının önemi.
• İnteraktif soru: İşyerinizdeki duvarların yangın dayanımını biliyor musunuz?
• Kritik nokta: Duvar bütünlüğünün bozulmaması gerektiğini vurgulayın.
• Ek bilgi: A1 ve A2 sınıfı malzemelerin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Yangın kapılarının neden her zaman kapalı olması gerektiğini açıklayın.
• Gerçek örnek: Panik barın acil çıkış anındaki hızı.
• İnteraktif soru: İşyerinizde yangın kapılarını engelleyen bir unsur var mı?
• Kritik nokta: Kapıların kilitli olmaması gerektiğini vurgulayın.
• Ek bilgi: CE işaretinin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depolamanın yangını büyüten en büyük etken olduğunu belirtin.
• Kritik nokta: Uyumsuz kimyasalların aynı alanda depolanması ciddi bir patlama riskidir.
• Gerçek örnek: Depolama alanlarında pasif havalandırmanın önemini hatırlatın.
• İnteraktif soru: Kimyasal depolama alanınızda mesafeler kurala uygun mu?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Tesisat geçişlerinin yangın için bir otoban gibi çalıştığını anlatın.
• Gerçek örnek: Kablo tavası geçişlerindeki hatalı dolgular.
• İnteraktif soru: Tadilat sonrası tesisat yalıtımı kontrol ediliyor mu?
• Kritik nokta: Yangın damperlerinin otomatik kapanması.
• Ek bilgi: İntümesan malzemelerin çalışma prensibi.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 edilmeyen güvenlik ekipmanının riskini açıklayın.
• Gerçek örnek: Periyodik bakım eksikliğinden kaynaklanan aksaklıklar.
• İnteraktif soru: Sizce bir yangın kapısı ne sıklıkla test edilmeli?
• Kritik nokta: Kayıt tutmanın yasal önemi.
• Ek bilgi: Çalışan farkındalığının artırılması.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Dedektörlerin yangınla mücadeledeki ilk savunma hattı olduğunu belirtin.
• Gerçek örnek: Havalandırma kanallarının dedektörün önünü kapattığı durumlarda dumanın algılanamadığını anlatın.
• İnteraktif soru: Çalıştığınız alanda dedektörlerin yerleşimini hiç kontrol ettiniz mi?
• Kritik nokta: Dedektör seçimi yapılırken ortamdaki toz miktarının göz önünde bulundurulması şarttır.
• Ek bilgi: Binaların Yangından Korunması Hakkında Yönetmelik referans alınmalıdır.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Erken uyarının yangınla mücadeledeki zaman tasarrufu vurgulanmalıdır.
• Gerçek örnek: Yanlış alarmların operasyonu durdurma maliyetinden bahsedin.
• İnteraktif soru: Erken uyarı sisteminin devreye girdiği bir an yaşasaydınız ilk ne yapardınız?
• Kritik nokta: Sistem kalibrasyonunun profesyonelce yapılması gerektiğini hatırlatın.
• Ek bilgi: 6331 sayılı Kanun işverene güvenli ortam sağlama sorumluluğu yükler.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Sesli ve ışıklı uyarının neden birlikte kullanılması gerektiğini tartışın.
• Gerçek örnek: Gürültülü bir makine başında çalışan birinin ışıklı uyarıyı fark etme hızı üzerine konuşun.
• İnteraktif soru: İşyerinizdeki tahliye yollarını ve alarm noktalarını biliyor musunuz?
• Kritik nokta: Alarmın merkezi kontrol paneli ile entegrasyonu hayati bir süreçtir.
• Ek bilgi: Yönetmelik standartlarına uygunluk denetimlerde ilk bakılan konudur.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 ihmalinin sistemin tamamen devre dışı kalmasına neden olabileceğini hatırlatın.
• Gerçek örnek: Bakım defteri tutulmayan işletmelerin denetimlerde aldığı cezaları vurgulayın.
• İnteraktif soru: İşletmenizde son bakım ne zaman yapıldı?
• Kritik nokta: Akülerin periyodik değişimi sistemin güvenilirliği için şarttır.
• Ek bilgi: Yangın güvenlik defteri yasal bir zorunluluktur.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Sprinkler sisteminin yangın anında tek başına en etkili söndürme aracı olduğunu vurgulayın.
• Gerçek örnek: Bir vananın kapalı unutulmasının sistemi nasıl etkisiz kıldığından bahsedin.
• İnteraktif soru: İşyerinizdeki sprinkler başlıklarının önünde depolanan malzeme var mı?
• Kritik nokta: Testlerdeki su basıncı değerlerinin tasarım değerleriyle karşılaştırılması gerektiğini belirtin.
• Ek bilgi: Binaların Yangından Korunması Hakkında Yönetmelik hükümlerine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 takviminin yasal bir zorunluluk olduğunu hatırlatın.
• Gerçek örnek: Bakımı aksatılan bir pompanın yangın anında çalışmaması senaryosunu anlatın.
• İnteraktif soru: İşyerinizde en son ne zaman kapsamlı bakım yapıldığını biliyor musunuz?
• Kritik nokta: Bakım periyotlarının sadece yasal değil, teknik gereklilik olduğunu vurgulayın.
• Ek bilgi: Üretici talimatlarının yönetmeliklerden daha kısıtlayıcı olabileceğini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Sinyalizasyonun söndürme kadar önemli olduğunu vurgulayın.
• Gerçek örnek: Yanlış alarm durumunda sistemin nasıl tepki verdiğini anlatın.
• İnteraktif soru: Tahliye alarmlarının sesini işyerinde her noktada duyabiliyor musunuz?
• Kritik nokta: Fonksiyonel testlerin sistemin beyni olan paneller üzerinden nasıl yönetildiğini anlatın.
• Ek bilgi: 6331 sayılı Kanun kapsamında güvenli çalışma ortamı gerekliliklerine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Kayıtların neden yasal bir koruma kalkanı olduğunu açıklayın.
• Gerçek örnek: Bir denetim sırasında eksik kayıtların nasıl bir idari yaptırıma yol açtığından bahsedin.
• İnteraktif soru: İşyerinizde yangın güvenliği dosyası düzenli tutuluyor mu?
• Kritik nokta: İmzalı kayıtların hukuksal kanıt değeri taşıdığını unutmayın.
• Ek bilgi: 6331 sayılı Kanun kapsamındaki yükümlülüklerinizi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Söndürücünün varlığının değil, erişilebilirliğinin önemli olduğunu vurgulayın.
• Kritik nokta: Yanlış söndürücü kullanımı yangını söndürmek yerine büyütebilir.
• Gerçek örnek: Söndürücü önlerinin malzeme ile kapatılması en sık karşılaşılan ihlaldir.
• Ek bilgi: Söndürücülerin yerleri değiştirildiğinde tahliye planları güncellenmelidir.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Sıcak çalışma faaliyetlerinin işyerindeki yangın risklerinin en başında geldiğini vurgulayın.
• Gerçek örnek: Metal çapaklarının biriken tozları tutuşturması sonucu çıkan yangınlardan bahsedin.
• İnteraktif soru: Çalışma sahanızda taşlama yaparken yanıcı maddeleri nasıl uzaklaştırıyorsunuz?
• Kritik nokta: Binaların Yangından Korunması Hakkında Yönetmelik hükümlerine uyumun hukuki sorumluluğu.
• Ek bilgi: Çapakların soğuması için en az 30 dakika izleme süresi bırakılması önerilir.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Lehimleme işlemlerinin küçük ölçekli ama yüksek riskli olduğunu belirtin.
• Gerçek örnek: Lehim havya standından düşen bir havyanın masadaki belgeleri tutuşturması.
• İnteraktif soru: Lehimleme istasyonlarınızda duman emiş sistemi kullanıyor musunuz?
• Kritik nokta: 6331 sayılı Kanun gereği işverenin uygun çalışma ortamı sağlama yükümlülüğü.
• Ek bilgi: Havya uçlarının temizliği ve bakımı, yangın riskini azaltan teknik bir önlemdir.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Kıvılcımların beklenmedik mesafelere ulaşabildiğini vurgulayın.
• Gerçek örnek: Bir taşlama faaliyetinden sıçrayan kıvılcımın 5 metre ötedeki atık kutusunu tutuşturması.
• İnteraktif soru: Çalışma alanınızda yangın battaniyesi veya koruyucu perde mevcut mu?
• Kritik nokta: Çalışanların Patlayıcı Ortamların Tehlikelerinden Korunması Hakkında Yönetmelik gereklilikleri.
• Ek bilgi: Kıvılcım sıçrama alanı, işlemin türüne ve yüksekliğine göre belirlenmelidir.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Sıcak çalışma izin sisteminin bir bürokrasi değil, bir güvenlik kalkanı olduğunu vurgulayın.
• Gerçek örnek: İzin prosedürü uygulanmayan bir kaynak çalışması sonrası yaşanan yangın vakası.
• İnteraktif soru: İşyerinizde sıcak çalışma için yazılı bir izin formu kullanılıyor mu?
• Kritik nokta: 6331 sayılı Kanun kapsamında işverenin yazılı prosedür oluşturma yükümlülüğü.
• Ek bilgi: İzin belgesi, çalışmanın tüm aşamalarında çalışma sahasında görünür olmalıdır.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Sıcak çalışma izin formunun sadece bir kağıt parçası değil, hayati bir kontrol mekanizması olduğunu vurgulayın.
• Gerçek örnek: Geçmişte izin formu doldurulmadan başlanan bir kaynak işinde yaşanan yangın vakasını kısaca anlatın.
• İnteraktif soru: Çalışma alanında gaz ölçümü yapılmadan işe başlanmasının hukuki sonuçları nelerdir?
• Kritik nokta: KKD seçiminin işin riskine göre yapılması ve formda onaylanması gerektiğini belirtin.
• Ek bilgi: Hazırlama, Tamamlama ve Temizleme İşleri Yönetmeliği referans alınmalıdır.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Yetkilendirme sürecinde hiyerarşinin ve sorumluluğun önemine değinin.
• Gerçek örnek: Onay sürecinde gözden kaçan bir detayın iş kazasına yol açtığı durumları örnekleyin.
• İnteraktif soru: Sizce onay verici kişinin sahada bulunması neden zorunludur?
• Kritik nokta: İmzaların sadece formalite değil, hukuki bir sorumluluk üstlenmek anlamına geldiğini vurgulayın.
• Ek bilgi: İşletme içindeki yetki matrisine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İzin süresinin neden sınırlı tutulması gerektiğini açıklayın.
• Gerçek örnek: Vardiya değişiminde izin formunun devredilmemesi sonucu oluşan riskleri tartışın.
• İnteraktif soru: Çalışma sırasında ortam koşulları değişirse yapılması gereken ilk müdahale nedir?
• Kritik nokta: İş bittiğinde saha kontrolünün, işin kendisi kadar önemli olduğunu vurgulayın.
• Ek bilgi: İzin formunun geçerlilik süresinin işletme prosedürlerine göre nasıl belirlendiğini aktarın.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sadece yasal bir zorunluluk değil, kurumsal hafıza olduğunu belirtin.
• Gerçek örnek: Bir denetim sırasında eksik formlar yüzünden karşılaşılan cezai yaptırımları anlatın.
• İnteraktif soru: Dijital kayıt sistemlerinin kağıt tabanlı sistemlere göre avantajları nelerdir?
• Kritik nokta: Kayıtların değiştirilemezliği ve yasal geçerliliği konusuna odaklanın.
• Ek bilgi: İşletmenin arşiv politikasından kısaca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Sıcak çalışmanın tanımını yapın (kaynak, kesim, taşlama).
• Gerçek örnek: Temizlik ihmali sonucu gerçekleşen küçük kıvılcımların nasıl büyük yangınlara dönüştüğünü anlatın.
• İnteraktif soru: Çalışma alanınızda temizlik eksikliği gördüğünüzde ne yaparsınız?
• Kritik nokta: 11 metre kuralını ve fiziksel denetimin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Patlayıcı ortamların (ATEX) önemine değinin.
• Gerçek örnek: Yanlış depolanan kimyasalların ısı etkisiyle patlama riskini açıklayın.
• İnteraktif soru: Çalışma alanınızda yanıcı maddeyi nasıl tespit edersiniz?
• Kritik nokta: Yangın battaniyesinin doğru kullanımını ve yasal yalıtım gerekliliklerini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Çıkış kapılarının kilitli tutulmasının yasal bir suç olduğunu hatırlatın.
• Kritik nokta: Panik bar sistemlerinin çalışırlığı düzenli test edilmelidir.
• İnteraktif soru: İşyerinizdeki en yakın acil çıkış kapısının yerini biliyor musunuz?
• Ek bilgi: Toplanma noktalarında sayım yapılması tahliye başarısının ölçütüdür.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Söndürücülerin ABC türlerinin kullanım alanlarını hatırlatın.
• Gerçek örnek: Söndürücünün yerinde olmamasının yarattığı zaman kaybını tartışın.
• İnteraktif soru: En yakın yangın söndürücünün yerini biliyor musunuz?
• Kritik nokta: Söndürücü periyodik kontrollerinin yasal sorumluluğuna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İzin formunun bir bürokrasi değil, hayat kurtaran bir kontrol listesi olduğunu vurgulayın.
• Gerçek örnek: Çalışma bittikten sonra çıkan gizli yangın olaylarını anlatın.
• İnteraktif soru: Yangın gözcüsünün sorumlulukları sizce nelerdir?
• Kritik nokta: İzin sisteminin yasal bağlayıcılığını ve sorumluluk paylaşımını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Yangın gözcüsünün çalışma alanındaki en kritik güvenlik görevlisi olduğunu vurgulayın.
• Gerçek örnek: Küçük bir kıvılcımın nasıl büyük bir yangına dönüşebileceğini anlatın.
• İnteraktif soru: Çalışma sırasında gözcünün başka bir iş yapması neden tehlikelidir?
• Kritik nokta: 30 dakikalık soğuma süresinin önemini belirtin.
• Ek bilgi: Sıcak çalışma izin formunun gözcü tarafından onaylanması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Ekipmanın çalışmamasının sonuçlarını tartışın.
• Gerçek örnek: Yanlış söndürücü kullanımı (örneğin elektrik yangınına su ile müdahale) sonucunu anlatın.
• İnteraktif soru: Söndürücülerin yerini nasıl kontrol edersiniz?
• Kritik nokta: Basınç göstergesinin yeşil bölgede olması gerektiğine dikkat çekin.
• Ek bilgi: 6331 sayılı İş Sağlığı ve Güvenliği Kanunu kapsamında ekipman bakım takibi.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Gözcünün yetkisinin diğer çalışanların hayatını korumak olduğunu vurgulayın.
• Gerçek örnek: Tehlikeli bir ortamda çalışmaya devam etmenin yasal risklerini anlatın.
• İnteraktif soru: Bir çalışan sizi dinlemezse ne yaparsınız?
• Kritik nokta: Yetkinin sorumlulukla birleştiğini unutmayın.
• Ek bilgi: Çalışanların Patlayıcı Ortamların Tehlikelerinden Korunması Hakkında Yönetmelik gereği riskli alanlarda durdurma protokolü.</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Hızlı haberleşmenin yangın yönetimindeki kritik rolüne değinin.
• Gerçek örnek: İletişim kopukluğu nedeniyle yaşanan kaza senaryosu.
• İnteraktif soru: Acil durum butonlarının yerini ezbere biliyor musunuz?
• Kritik nokta: Panik yapmadan doğru bilgiyi aktarmanın önemi.
• Ek bilgi: 6331 sayılı İş Sağlığı ve Güvenliği Kanunu kapsamında acil durum planlarına hakimiyet.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Sıcak çalışmanın bitişinin işin bittiği anlamına gelmediğini vurgulayın.
• Gerçek örnek: İzole edilmiş bir alanda gizli kalan bir kıvılcımın saatler sonra yangına dönüştüğü bir vaka hatırlatın.
• Kritik nokta: Bekleme süresinin yasal bir zorunluluk olduğunu ve ihmal edilmemesi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Yangın gözcüsünün sorumluluklarını açıklayın.
• Kritik nokta: Gözcünün başka bir görevle (örneğin kaynakçıya yardım etmek) meşgul olmasının büyük bir risk olduğunu vurgulayın.
• İnteraktif soru: Sizin işletmenizde yangın gözcüsü olarak kimler görevlendiriliyor?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Gizli tehlikelerin (duvar arkası, kablo tavası) öneminden bahsedin.
• Kritik nokta: Gaz dedektörü kullanmanın hayati olduğunu ve kalibrasyonunun tam olması gerektiğini hatırlatın.
• Gerçek örnek: Kablo kanallarına kaçan bir çapağın neden olduğu yangın riskini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İzin belgesinin yasal niteliğini vurgulayın.
• Kritik nokta: İzin belgesini kapatmadan alanı terk etmenin disiplin suçu ve risk teşkil ettiğini hatırlatın.
• Kapanış: İzin belgesi sisteminin disiplinli bir şekilde işletilmesinin önemiyle eğitimi tamamlayın.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Yangın söndürücülerin sadece başlangıç aşamasında etkili olduğunu vurgulayın.
• Gerçek örnek: Elektrik panosu yangınlarında su yerine CO2 kullanılması gerektiğini anlatın.
• İnteraktif soru: İşyerinizdeki en yakın yangın söndürücünün yerini biliyor musunuz?
• Kritik nokta: Söndürücülerin periyodik bakım etiketlerini kontrol etmenin önemini belirtin.
• Ek bilgi: Binaların Yangından Korunması Hakkında Yönetmelik detaylarını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Gaz ölçümünün neden sadece giriş anında değil, çalışma boyu sürmesi gerektiğini vurgulayın.
• Gerçek örnek: Ölçüm cihazı kalibrasyonunun ihmal edilmesinin yarattığı riski anlatın.
• İnteraktif soru: Çalışanlara kullandıkları gaz detektörlerinin alarm seviyelerini bilip bilmediklerini sorun.
• Kritik nokta: Oksijen eksikliğinin yanı sıra toksik gazların varlığının sessiz bir tehlike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LOTO sisteminin sadece bir kilit takmak değil, bir enerji yönetimi süreci olduğunu belirtin.
• Gerçek örnek: Yanlış vana kapatılması sonucu oluşan basınç kazalarını hatırlatın.
• İnteraktif soru: İşyerinizdeki izolasyon noktalarının kim tarafından kontrol edildiğini sorun.
• Kritik nokta: Kör flanş uygulamasının vazgeçilmez bir güvenlik katmanı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İzin sisteminin bürokratik bir yük değil, güvenlik için bir kontrol mekanizması olduğunu belirtin.
• Gerçek örnek: İzin formu alınmadan yapılan küçük bir kaynak işleminin neden olduğu yangınları hatırlatın.
• İnteraktif soru: Çalışanlara izin formunda eksik gördükleri kısımları sorun.
• Kritik nokta: Yangın gözcüsünün işinin sadece izlemek olduğunu ve başka iş yapmaması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Elektrik kaynaklı yangınların en sık görülen endüstriyel yangın tiplerinden biri olduğunu belirtin.
• Gerçek örnek: Gevşek bir bağlantının zamanla nasıl ısı enerjisi üreterek kabloyu erittiğini anlatın.
• İnteraktif soru: Çalıştığınız alanda çıplak kablo veya aşırı ısınan pano gördünüz mü?
• Kritik nokta: Termal kamera ölçümlerinin önemi.
• Ek bilgi: Binaların Yangından Korunması Hakkında Yönetmelik atfı.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LOTO prosedürlerinin hayat kurtarıcı etkisini vurgulayın.
• Gerçek örnek: Enerji kesilmediği için bakım sırasında yaşanan bir kaza senaryosu paylaşın.
• İnteraktif soru: İşyerinizde LOTO kilitleme sistemlerini kullanıyor musunuz?
• Kritik nokta: Enerjinin kesildiğini ölçü aleti ile doğrulamadan çalışma yapmayın.
• Ek bilgi: Elektrik İç Tesisleri Yönetmeliği referansı.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söndürücü kullanımının sonuçlarını açıklayın.
• Gerçek örnek: CO2 tüpünün elektrik panosundaki yangını nasıl boğduğunu anlatın.
• İnteraktif soru: İşyerinizde bulunan yangın söndürme tüplerinin türlerini biliyor musunuz?
• Kritik nokta: Su ile elektrik yangınına müdahalenin ölümcül olduğunu vurgulayın.
• Ek bilgi: Söndürücülerin periyodik kontrol etiketlerini mutlaka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Panoların bir tesisin kalbi olduğunu ifade edin.
• Gerçek örnek: Pano önündeki istiflenmiş malzemelerin acil durumda nasıl engel teşkil ettiğini anlatın.
• İnteraktif soru: Pano önlerinde boşluk bırakılması kuralına uyuyor musunuz?
• Kritik nokta: Kaçak akım rölesi testi hayat kurtarır.
• Ek bilgi: Elektrik Kuvvetli Akım Tesisleri Yönetmeliği zorunlulukları.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segregasyonun reaksiyonları önlemedeki rolünü vurgulayın. Uyumsuz maddelerin birleşmesinin yangını nasıl tetiklediğini anlatın. Katılımcılara kendi tesislerinde kullandıkları uyumluluk matrislerini sorun. Kritik nokta: Fiziksel bariyerlerin yasal zorunluluğunu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Parlama noktası kavramını kısaca açıklayın. Pasif ve aktif sistemlerin farkını vurgulayın. Sensörlerin kalibrasyonunun önemine değinin. Kritik nokta: Soğutma sistemindeki bir arızanın yangına dönüşme hızını örnekleyin.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ATEX ve ex-proof ekipmanların neden zorunlu olduğunu açıklayın. LFL limitinin aşılmasının yangın riski üzerindeki etkisini vurgulayın. Kritik nokta: Havalandırma sistemindeki tıkanmaların patlayıcı ortam yaratabileceğini örneklerle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söndürme maddesinin yangını büyütebileceğini anlatın.
• Gerçek örnek: Sıvı yangınına su döküldüğünde yaşanacak patlama etkisini belirtin.
• İnteraktif soru: Akaryakıt istasyonunda hangi yangın sınıfı ile karşılaşırsınız?
• Kritik nokta: C sınıfı yangınlarda gaz vanasının kapatılmasının önceliği.
• Ek bilgi: İlgili İSG mevzuatındaki yangın sınıflandırmalarını referans alın.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GBF'lerin önemini ve her çalışanın buna erişim hakkını belirtin. Dökülme kitlerinin stratejik konumlandırılmasını tartışın. Kritik nokta: Risk değerlendirmesinin yaşayan bir belge olduğu vurgusunu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Tozların sadece kirlilik değil, ciddi birer yakıt olduğunu vurgulayın.
• Kritik nokta: Toz patlaması için havada asılı tozun yanı sıra kapalı bir hacim gerektiğini anlatın.
• Ek bilgi: Patlayıcı ortamların sınıflandırılması (Zone 20, 21, 22) hakkında kısa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Gerçek örnek: İkincil patlamaların fabrikalardaki yıkıcı etkisini anlatın.
• Kritik nokta: Basınçlı hava ile toz temizlemenin neden yasak olduğunu açıklayın.
• İnteraktif soru: İşyerinizde en çok toz biriken bölgeleri kimler biliyor?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Housekeeping sadece düzen değil, bir güvenlik disiplinidir.
• Kritik nokta: Yanıcı atıkların tahliye prosedürünü hatırlatın.
• Ek bilgi: Vardiya geçişlerinde yapılan temizliğin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Statik elektrik görünmez bir kıvılcım kaynağıdır.
• Kritik nokta: Sıcak çalışma izni prosedürünün ne kadar hayati olduğunu anlatın.
• İnteraktif soru: Çalıştığınız makinelerde aşırı ısınma sorunu yaşadığınızda ne yapıyorsunuz?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 sınıfı yangınların diğer yangın türlerinden farkını vurgulayın.
• Gerçek örnek: Aşırı ısınan bir fritözün nasıl saniyeler içinde tutuşabileceğini anlatın.
• İnteraktif soru: Çalıştığınız mutfakta yağ sıcaklıklarını nasıl takip ediyorsunuz?
• Kritik nokta: Yağların kendiliğinden tutuşma sıcaklığı (auto-ignition) konusuna dikkat çekin.
• Ek bilgi: Binaların Yangından Korunması Hakkında Yönetmelik hükümlerine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Su ve sıcak yağın birleştiğinde ortaya çıkan fiziksel tepkimeyi açıklayın.
• Gerçek örnek: Bir bardak suyun kızgın yağa döküldüğünde oluşan patlama etkisini anlatın.
• İnteraktif soru: Mutfaklarda su ile söndürmenin neden yasak olduğunu açıklayabilir misiniz?
• Kritik nokta: Personelin panik anında su kullanma eğilimini önlemek için eğitimlerin önemi.
• Ek bilgi: Binaların Yangından Korunması Hakkında Yönetmelik maddelerine dayandırın.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Yangın battaniyesinin doğru kapatılma tekniğini anlatın.
• Gerçek örnek: Bir fritöz yangınında battaniye kullanımının kurtarıcı rolünü vurgulayın.
• İnteraktif soru: Mutfaklarınızda yangın battaniyesinin nerede olduğunu biliyor musunuz?
• Kritik nokta: Battaniyenin eldivenle veya dikkatli bir şekilde tutulması gerektiğini belirtin.
• Ek bilgi: 6331 sayılı Kanun gereği ekipmanların erişilebilirliği.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Davlumbazların içindeki yağ birikiminin görünmez bir tehlike olduğunu belirtin.
• Gerçek örnek: Bacaya sıçrayan bir yangının binayı nasıl sardığını anlatın.
• İnteraktif soru: Davlumbaz temizliğini ne sıklıkla yapıyorsunuz?
• Kritik nokta: Otomatik söndürme sistemlerinin periyodik bakımının önemi.
• Ek bilgi: Binaların Yangından Korunması Hakkında Yönetmelik'teki teknik zorunluluklar.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Buhar yoğunluğunun patlayıcı atmosfer oluşturma riskini açıklayın.
• Gerçek örnek: Buhar geri kazanım sisteminin neden çalıştığını anlatın.
• İnteraktif soru: İstasyonlarda gaz kokusu aldığınızda ilk yapmanız gereken nedir?
• Kritik nokta: Düşük kotlu alanların buhar birikimi açısından en tehlikeli yerler olduğunu vurgulayın.
• Ek bilgi: Gaz ölçüm cihazlarının kalibrasyonuna dikkat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Metal ve yağ yangınlarının çok yüksek ısı ürettiğini vurgulayın.
• Gerçek örnek: Mutfak yangınlarında su kullanımının neden olduğu ciddi yaralanmaları anlatın.
• İnteraktif soru: Metal işleme atölyeniz var mı, varsa özel tozunuz hazır mı?
• Kritik nokta: D sınıfı yangınlarda standart söndürücünün işe yaramayacağı.
• Ek bilgi: Binaların Yangından Korunması Hakkında Yönetmelik'in mutfak bölümlerini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Statik elektriğin nasıl bir kıvılcım enerjisi oluşturabileceğini anlatın.
• Gerçek örnek: Tanker dolumunda topraklama kablosunun takılmasının hayati önemini belirtin.
• İnteraktif soru: Antistatik ayakkabı kullanmayan birinin statik yükü nasıl deşarj olur?
• Kritik nokta: Elektriksel süreklilik ölçümlerinin ihmal edilmemesi gerektiğini vurgulayın.
• Ek bilgi: Topraklama ölçüm raporlarını her yıl güncelleyin.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Zone 0, 1 ve 2 tanımlarını basitçe açıklayın.
• Gerçek örnek: Ex-proof olmayan bir telefonun tehlikeli bölgede yaratabileceği riski belirtin.
• İnteraktif soru: Sıcak çalışma izni almadan ne tür işlemler yapmamalıyız?
• Kritik nokta: Ex-proof cihazların üzerindeki etiketlerin okunabilir olması şarttır.
• Ek bilgi: Bölge sınıflandırma haritalarını istasyonun görünür yerlerinde bulundurun.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Ateşleme kaynaklarının (sigara, cep telefonu) ne kadar küçük bir enerjiyle patlamaya yol açabileceğini belirtin.
• Gerçek örnek: Yanlış kullanılan metal bir aletin sürtünme kıvılcımı oluşturması.
• İnteraktif soru: Müşterileri yasaklar konusunda nasıl nazik ama kararlı uyarabiliriz?
• Kritik nokta: Kıvılcım çıkarmayan aletlerin kullanımının zorunlu olduğunu hatırlatın.
• Ek bilgi: Yangın söndürücülerin yerleşim planını çalışanlarla beraber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Termal kaçağın neden bir zincirleme reaksiyon olduğunu açıklayın.
• Gerçek örnek: Bir bataryanın fiziksel darbe aldığında nasıl tepki verebileceğini anlatın.
• İnteraktif soru: Çalışma alanınızda anormal ısınan bir batarya fark ederseniz ilk ne yaparsınız?
• Kritik nokta: Duman veya koku varsa beklemeden tahliye ve bildirim yapılmalıdır.
• Ek bilgi: Batarya teknolojisinde BMS sistemlerinin rolünü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Orijinal olmayan şarj cihazlarının yarattığı riskleri vurgulayın.
• Gerçek örnek: Şarj sırasında ısınan bir cihazın yarattığı riskten bahsedin.
• İnteraktif soru: Şarj alanlarınızda yanıcı madde bulunduruyor musunuz?
• Kritik nokta: Şarj işlemi gece veya gözetimsiz yapılmamalıdır.
• Ek bilgi: Şarj cihazlarının periyodik kontrolü zorunludur.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Kısa devrenin bataryalar için neden ölümcül olduğunu açıklayın.
• Gerçek örnek: Şişmiş bir bataryanın neden derhal izole edilmesi gerektiğini belirtin.
• İnteraktif soru: Hasarlı bataryaları nereye koyuyorsunuz?
• Kritik nokta: Depolama alanında yanıcı madde bulundurmak yasaktır.
• Ek bilgi: Atık bataryaların yasal imha süreçlerine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Neden normal yangın söndürücülerin etkisiz kalabileceğini açıklayın.
• Gerçek örnek: Batarya yangınındaki zehirli gaz çıkışına dikkat çekin.
• İnteraktif soru: İşyerinizdeki yangın tüplerinin türü batarya yangınına uygun mu?
• Kritik nokta: Yangın söndürülse bile batarya soğumaya bırakılmalıdır.
• Ek bilgi: İtfaiye ekiplerine batarya türü hakkında bilgi verilmesi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Eğitimin özetini yapın ve katılımcıların sorularını yanıtlayın.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Doğru seçimin hayat kurtarıcı olduğunu vurgulayın.
• Gerçek örnek: Yanlış söndürücü nedeniyle genişleyen bir yangın senaryosu üzerinden konuşun.
• İnteraktif soru: Söndürücü etiketlerini okumayı biliyor musunuz?
• Kritik nokta: Risk analizi sonucu belirlenen söndürücü tiplerinin sürekliliği.
• Ek bilgi: İlgili İSG mevzuatı uyarınca yangın söndürme planlarını gözden geçirin.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Yangın anında panik yapmadan cihazı hazırlamanın önemini vurgulayın.
• Kritik nokta: Pimin çekilmesi cihazın mekanik kilitlerini serbest bırakır.
• Gerçek örnek: Cihazın mühürlü olup olmadığını kontrol etmeyi ihmal etmeyin.
• Soru: Cihazın mührü kopmuşsa ne yapmalısınız?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Alevin kendisinden ziyade kaynağına müdahale etmenin mantığını açıklayın.
• Kritik nokta: Mesafe kontrolü hayati önem taşır.
• Gerçek örnek: Yanlış hedefleme ile maddenin israf edilmesi durumunu anlatın.
• Ek bilgi: Cihazın tipine göre menzil değişkenlik gösterebilir.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Bu eğitimde işlenecek ana başlıkları katılımcılara tanıtın.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Basınçlı sistemlerin çalışma prensibini kısaca özetleyin.
• Kritik nokta: Tetiği sürekli sıkmanın gerekliliği üzerinde durun.
• Gerçek örnek: Panik anında tetiği bırakmanın sonuçlarını tartışın.
• Soru: Basınç göstergesinin yeşil bölgede olmasının önemi nedir?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Süpürme hareketinin yüzey alanını kapatma etkisini anlatın.
• Kritik nokta: Yangının tamamen söndüğünden emin olana kadar durmayın.
• Gerçek örnek: Süpürme yapılmayan durumlarda yangının geri dönme riski.
• Kapanış: PASS tekniğini özetleyin ve eğitimdeki uygulamalı bölümü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Yangın dolaplarının sadece eğitimli personel tarafından kullanılması gerektiğini belirtin.
• Gerçek örnek: Geçmişte bir işyerinde dolap önündeki malzeme yığını yüzünden müdahalenin gecikmesini anlatın.
• İnteraktif soru: İşyerinizdeki en yakın yangın dolabının yerini biliyor musunuz?
• Kritik nokta: Hortumun tam açılmadan vananın açılmasının hortumda bükülmeye neden olacağını vurgulayın.
• Ek bilgi: Bakım kayıtlarının tutulması yasal bir zorunluluktur.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Hidrantların bina dışı savunma hattı olduğunu açıklayın.
• Gerçek örnek: İtfaiye gelene kadar hidrant kullanımının yangını sınırlamaktaki rolüne değinin.
• İnteraktif soru: Tesisimizdeki hidrantların çevresinde park eden araçlar için hangi önlemi almalıyız?
• Kritik nokta: Hidrant anahtarlarının her zaman ulaşılabilir bir yerde tutulması gerektiğini belirtin.
• Ek bilgi: Hidrant sisteminin periyodik basınç testleri mutlaka yapılmalıdır.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meme kullanımının yangını körükleyebileceğini hatırlatın.
• Gerçek örnek: Hortumun rakorunun gevşek olması nedeniyle yaşanan bir kaza örneğini paylaşın.
• İnteraktif soru: Hortum taşırken neden sürüklemek yerine kucakta taşımalıyız?
• Kritik nokta: Su jetinin elektrik yangınlarına tutulmaması gerektiğini mutlaka vurgulayın.
• Ek bilgi: Hortumların kullanım sonrası mutlaka kurutularak sarılması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Basınç değerlerinin neden sürekli izlenmesi gerektiğini açıklayın.
• Gerçek örnek: Pompa dairesindeki bir arızanın tüm sistemin basıncını düşürdüğü bir durumu hayal edin.
• İnteraktif soru: Yangın dolaplarının önündeki işaretlerin silinmesi durumunda ne yapmalıyız?
• Kritik nokta: Basınç göstergelerinin okunabilir olmasının önemini belirtin.
• Ek bilgi: Acil durum planında bu sistemlerin bakım sorumlularının isimleri yer almalıdır.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Sprinkler sisteminin sadece yangın bölgesini hedeflediğini vurgulayın.
• Gerçek örnek: Depo alanlarında tavan yüksekliğine göre sprinkler seçiminin öneminden bahsedin.
• İnteraktif soru: Sprinkler başlıklarının üzerini boyamanın neden tehlikeli olduğunu sorun.
• Kritik nokta: Isıya duyarlı cam tüplerin zarar görmemesine dikkat çekin.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Deluge sisteminin sprinklerden farkını (tüm uçların aynı anda açılması) belirtin.
• Gerçek örnek: Kimyasal depolama alanları veya yakıt tankları çevresindeki uygulamaları anlatın.
• İnteraktif soru: Hangi durumlarda deluge sisteminin sprinkler sistemine tercih edileceğini tartışın.
• Kritik nokta: Sistemin hızlı tepki süresinin hayati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Hidrolik hesaplamaların sistemin başarısındaki rolünü açıklayın.
• Gerçek örnek: Yanlış yerleştirilen bir sprinkler başlığının su akışını nasıl engelleyebileceğini anlatın.
• İnteraktif soru: Depolama raflarının yüksekliği değiştiğinde sistemin neden yeniden hesaplanması gerektiğini sorun.
• Kritik nokta: Kör noktaların yangın büyümesine neden olabileceğini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Bakımsız bir sistemin yangın anında çalışmama riskini vurgulayın.
• Gerçek örnek: Pompa testlerinin haftalık olarak neden yapılması gerektiğini anlatın.
• İnteraktif soru: Bakım kayıtlarının denetimlerde neden kritik olduğunu tartışın.
• Kritik nokta: Yedek güç kaynaklarının ve su depolarının sürekli hazır olması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Envanterin neden sadece bir liste değil, bir güvenlik aracı olduğunu açıklayın.
• Gerçek örnek: Eksik bir envanterin acil durumda müdahale süresini nasıl uzattığını anlatın.
• Kritik nokta: Envanterin güncelliği hayati önem taşır.
• Ek bilgi: Patlayıcı ortamların sınıflandırılması için bu verilerin doğruluğu esastır.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Gazlı söndürme sistemlerinin neden su bazlı sistemlerden farklı olduğunu vurgulayın.
• Gerçek örnek: Veri merkezlerinde neden FM-200 tercih edildiğini açıklayın.
• İnteraktif soru: CO2 sistemlerinin hangi alanlarda kullanılması sakıncalıdır?
• Kritik nokta: Sistemlerin temizlik ve kalıntı bırakmama özelliklerini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Sızdırmazlığın söndürme konsantrasyonu üzerindeki etkisini açıklayın.
• Gerçek örnek: Kötü sızdırmazlık nedeniyle sönen yangının tekrar başladığı durumları örnekleyin.
• İnteraktif soru: Neden basınç tahliye damperi kullanmalıyız?
• Kritik nokta: Oda bütünlük testinin yasal periyodunu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Yanma üçgeninde oksijenin rolünü hatırlatın.
• Gerçek örnek: Kapalı alanda oksijen seviyesinin düşmesinin insan üzerindeki fiziksel etkilerini anlatın.
• İnteraktif soru: Çalışanlar gaz deşarj anında içeride kalırsa ne yapmalıdır?
• Kritik nokta: Eğitimlerin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Tahliye süresinin neden hayati olduğunu vurgulayın.
• Gerçek örnek: Yanlış alarm durumunda çalışanların nasıl davranması gerektiğini belirtin.
• İnteraktif soru: Kapıların kilitli olması durumunda yaşanacak riskler nelerdir?
• Kritik nokta: Uyarı levhalarının görünürlüğü.</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Yangın battaniyesinin sadece küçük yangınlarda etkili olduğunu vurgulayın.
• Gerçek örnek: Mutfakta alev alan bir tavaya müdahale anını canlandırın.
• Kritik nokta: Battaniyenin kenarlarını içe kıvırarak elleri korumak hayatidir.
• Ek bilgi: Battaniyenin üzerine ağır cisimler koymamaya dikkat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Oksijenin yangın için bir yakıt olduğunu hatırlatın.
• Gerçek örnek: Yakın çevredeki kimyasal varillerin battaniye ile korunması.
• Kritik nokta: Örtme işlemini yaparken alevlerin yönüne dikkat edilmelidir.
• Ek bilgi: Boğma yöntemi sonrası bölgeyi hemen açmayın, soğumayı bekleyin.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Termal radyasyonun görünmez bir tehlike olduğunu belirtin.
• Gerçek örnek: Bir endüstriyel fırın yangınında kullanılan koruyucu kalkanlar.
• Kritik nokta: Kıyafetlerin kuru olması ısı iletimini azaltır.
• Ek bilgi: Isı yalıtımı standartlarını (EN standartları)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son savunma hattı olduğunu unutmayın.
• Gerçek örnek: Yıpranmış bir eldivenin ısıyı nasıl geçirdiğini anlatın.
• Kritik nokta: Ekipmanların temizliği, koruyucu özelliklerini korumak için şarttır.
• Ek bilgi: KKD zimmet formlarını düzenli tutun.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Manometre okumanın yangın anında cihazın çalışıp çalışmayacağını belirleyen en temel adım olduğunu vurgulayın.
• Kritik nokta: İbrenin sarı veya kırmızı bölgede olması durumunda cihazın derhal bakıma alınması gerektiğini belirtin.
• İnteraktif soru: İşyerinizdeki cihazların manometrelerini en son ne zaman kontrol ettiniz?
• Gerçek örnek: Hortum tıkanıklığının yangın anında cihazı işlevsiz kıldığı vakalardan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Etiketlerin sadece kağıt parçası olmadığını, yasal bir sorumluluk olduğunu açıklayın.
• Kritik nokta: Okunmayan veya yırtık etiketlerin denetimlerde ceza sebebi olduğunu vurgulayın.
• İnteraktif soru: Etiketlerdeki tarihler ile cihazın fiziksel durumu arasında fark gördünüz mü?
• Ek bilgi: Etiketleme sisteminin dijital takip ile entegrasyonu hakkında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Yangın yükü kavramının stok miktarıyla doğrudan ilişkisini vurgulayın.
• Gerçek örnek: Stok fazlalığının yangın anında nasıl bir yakıt kaynağına dönüştüğünü belirtin.
• Kritik nokta: FIFO sistemi sadece verimlilik değil, bir güvenlik önlemidir.
• Ek bilgi: Depolama limitlerinin aşılması yasal yaptırımlara tabidir.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Dolumun sadece madde eklemek değil, teknik bir test süreci olduğunu anlatın.
• Kritik nokta: Hidrostatik testlerin cihazın ömrü ve güvenliği için hayati önem taşıdığını belirtin.
• İnteraktif soru: Cihazlarınızın kaç yılda bir genel bakıma girdiğini biliyor musunuz?
• Gerçek örnek: Yanlış dolum maddesi kullanımı sonucu cihazın yangın anında çalışmaması durumlarını örnekleyin.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tutulmayan bir işlemin, yasal olarak yapılmamış sayıldığını vurgulayın.
• Kritik nokta: Denetimlerde en çok sorgulanan belgenin bakım kayıt defteri olduğunu hatırlatın.
• İnteraktif soru: İşyerinizdeki bakım defterine erişiminiz var mı?
• Ek bilgi: Kayıtların dijital ortamda saklanmasının avantajlarından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Duman dedektörlerinin yangınla mücadeledeki en kritik erken uyarı aracı olduğunu vurgulayın.
• Gerçek örnek: Ofis ortamlarında tavan yüksekliğine göre dedektör seçiminin önemini belirtin.
• İnteraktif soru: Çalıştığınız alanda duman dedektörlerinin yerlerini fark ediyor musunuz?
• Kritik nokta: Bakım süreçlerinin ihmal edilmemesi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Isı dedektörlerinin neden duman dedektörü yerine kullanıldığını açıklayın.
• Gerçek örnek: Kazan dairesi gibi dumanlı ortamlarda neden ısı dedektörü şart olduğunu anlatın.
• İnteraktif soru: Isı dedektörlerinin hangi çalışma koşullarında en verimli sonucu vereceğini tartışın.
• Kritik nokta: Isı eşik değerlerinin ortamın normal çalışma sıcaklığına göre ayarlanması gerekliliğini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Alev dedektörlerinin diğerlerinden en büyük farkının ışın algılama olduğunu belirtin.
• Gerçek örnek: Yakıt depolama alanlarındaki hızlı yanma riskine karşı bu dedektörlerin önemini anlatın.
• İnteraktif soru: Hangi tür işletmelerde alev dedektörü kurulumunun zorunlu olduğunu sorun.
• Kritik nokta: Lens temizliğinin yanlış alarm veya algılamama riskini nasıl etkilediğini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konumlandırılmış bir dedektörün yangını görmeyeceğini vurgulayın.
• Gerçek örnek: Havalandırma menfezlerinin dumanı nasıl dağıttığını ve algılamayı nasıl geciktirdiğini anlatın.
• İnteraktif soru: Tavan yüksekliği fazla olan binalarda dedektör yerleşimi nasıl olmalı?
• Kritik nokta: Kurulum sonrası entegrasyon testlerinin önemini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Manuel butonların yangın anındaki ilk tepki olduğunu vurgulayın.
• Gerçek örnek: Yangın merdiveni girişlerindeki butonların neden kritik olduğunu anlatın.
• İnteraktif soru: İşyerinizdeki en yakın manuel yangın butonunun yerini biliyor musunuz?
• Kritik nokta: Butonların önünün asla kapatılmaması gerektiğini hatırlatın.
• Ek bilgi: Yönetmelikteki 60 metre kuralını izah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Otomatik sistemlerin insan müdahalesine gerek kalmadan çalışmasının avantajlarını belirtin.
• Gerçek örnek: Duman dedektörlerinin yanlış alarm vermesine neden olan tozlu ortamları örneklendirin.
• İnteraktif soru: Hangi alanlarda ısı, hangi alanlarda duman dedektörü kullanılması daha uygundur?
• Kritik nokta: Sistemlerin merkezi panel ile entegrasyonu.
• Ek bilgi: Periyodik temizlik ve kalibrasyon gereksinimi.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Sesli ve görsel uyarının tahliye hızına etkisini açıklayın.
• Gerçek örnek: Çok gürültülü atölyelerde sadece siren yetmeyebilir, flaşörlerin önemine değinin.
• İnteraktif soru: İşyerinizdeki siren sesini duyduğunuzda ilk yapmanız gereken nedir?
• Kritik nokta: Siren sesinin ortam gürültüsünden ayırt edilebilirliği.
• Ek bilgi: Sesli uyarı cihazlarının yerleşimi.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Bakımsız sistemin yangın anında çalışmama riskini vurgulayın.
• Gerçek örnek: Dedektörün üzerinin boyanması veya temizlenmemesi sonucu oluşan hatalı algılamalar.
• İnteraktif soru: Çalıştığınız alanda dedektörün önünü kapatan bir malzeme var mı?
• Kritik nokta: Bakım kayıtlarının yasal bir kanıt olduğu.
• Ek bilgi: Yangın tatbikatlarının sistemin doğrulanması için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SDS'nin sadece bir kağıt yığını değil, bir rehber olduğunu vurgulayın.
• İnteraktif soru: Çalışanlara herhangi bir kimyasalın SDS'sine nasıl ulaşacaklarını sorun.
• Kritik nokta: SDS'deki yangın söndürme yöntemi ile işyerindeki söndürücünün uyumu.
• Ek bilgi: Güncel olmayan SDS kullanımı hatalı müdahaleye yol açar.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Sesli tahliye sistemlerinin sadece bir hoparlör değil, bir güvenlik sistemi olduğunu vurgulayın.
• Gerçek örnek: Bir alışveriş merkezinde yangın anonsunun insanları nasıl sakinleştirdiğini anlatın.
• İnteraktif soru: Çalıştığınız alanda bir yangın anonsu duysanız ne yaparsınız?
• Kritik nokta: Sistemlerin yangın algılama paneliyle entegre olması şarttır.
• Ek bilgi: Ses seviyesinin ortamdaki gürültüyle çakışmaması için akustik planlama önemlidir.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Sirenlerin işitme duyusuna hitap eden en temel güvenlik aracı olduğunu belirtin.
• Gerçek örnek: Gürültülü üretim alanlarında flaşörlü sirenlerin neden hayati olduğunu açıklayın.
• İnteraktif soru: İşyerinizdeki yangın sireninin sesini diğerlerinden ayırt edebiliyor musunuz?
• Kritik nokta: Sirenlerin periyodik testleri sırasında çalışanların önceden bilgilendirilmesi gerekir.
• Ek bilgi: Siren yerleşimi kör noktalar bırakmamalıdır.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Dumanlı bir ortamda görüşün sıfıra indiğini ve bu levhaların rehber olduğunu vurgulayın.
• Gerçek örnek: Elektrik kesintisi anında acil aydınlatmanın devreye girmesinin önemini anlatın.
• İnteraktif soru: Bulunduğunuz katın en yakın acil çıkış kapısını biliyor musunuz?
• Kritik nokta: Levhaların önüne asla malzeme istiflenmemelidir.
• Ek bilgi: Batarya ömrü düzenli test edilmelidir.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Alarmın duyulmamasının en büyük ihmallerden biri olduğunu belirtin.
• Gerçek örnek: Gürültülü bir makine başında alarmı duymamanın risklerini tartışın.
• İnteraktif soru: Çalışma ortamınızda alarmın duyulmasını engelleyecek bir gürültü kaynağı var mı?
• Kritik nokta: 15 desibel fark kuralı yasal bir zorunluluktur.
• Ek bilgi: Ölçümler kayıt altına alınmalıdır.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Fonksiyon testinin hayat kurtarıcı etkisini belirtin.
• Gerçek örnek: Yanlış alarm durumunda sistemin nasıl tepki verdiğini anlatın.
• İnteraktif soru: Sistemin hiç test edildiğine şahit oldunuz mu?
• Kritik nokta: Testin sadece panel üzerinde değil, sahada yapılması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Periyodik kontrolün yasal zorunluluk olduğunu hatırlatın.
• Gerçek örnek: Denetimlerde kontrol edilen belge listesini paylaşın.
• İnteraktif soru: İşyerimizde en son yangın sistemi kontrolü ne zaman yapıldı?
• Kritik nokta: Yıllık kontrollerin yetkili servis tarafından yapılması şarttır.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hukuki güvence olduğunu vurgulayın.
• Gerçek örnek: Denetimde kayıtsız sistemin ceza getirebileceğini anlatın.
• İnteraktif soru: Bakım defterini hiç inceleyen oldu mu?
• Kritik nokta: Kayıtların imzalı ve tarihli olması şarttır.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Bakımın sistemin ömrünü nasıl uzattığını anlatın.
• Gerçek örnek: Yanlış parça kullanımının sisteme verdiği zararı belirtin.
• İnteraktif soru: Bakım esnasında nelere dikkat edilmeli?
• Kritik nokta: Yetkisiz müdahalelerin sistem garantisini bitireceğini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Yangın alarm sisteminin binanın can damarı olduğunu vurgulayın.
• Kritik nokta: Kontrol panelinin sürekli izlenmesi gerektiğini belirtin.
• İnteraktif soru: İşyerinizde yangın alarm panelinin yerini bilen var mı?
• Ek bilgi: Bakım periyotlarının yönetmelikçe belirlendiğini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Anons sisteminin panik yönetimindeki rolünü açıklayın.
• Kritik nokta: Anonsların öncelikli olması gerektiğini vurgulayın.
• İnteraktif soru: Bir yangın anında karmaşık bir ses mi yoksa net bir yönlendirme mi daha etkili olur?
• Ek bilgi: Akustik hesaplamaların uzmanlarca yapılması zorunludur.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depolamanın patlama riskini nasıl artırdığını açıklayın.
• Gerçek örnek: Uyumsuz maddelerin (örneğin asit ve baz) bir arada depolanmasının yarattığı risk.
• Kritik nokta: Statik elektrik topraklamasının yanıcı madde depolama alanlarındaki mutlak gerekliliği.
• Ek bilgi: Yerleşim planı acil durum kaçış yollarını engellememelidir.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Tetikleme mekanizmalarının çeşitliliğini anlatın.
• Kritik nokta: Manuel butonların önünün kapatılmaması gerektiğini vurgulayın.
• İnteraktif soru: Çalışma alanınızda en yakın yangın butonunu gösterebilir misiniz?
• Ek bilgi: Çevresel tozun dedektörleri nasıl etkileyebileceğine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Ses seviyesi standartlarının önemini belirtin.
• Kritik nokta: İşitme koruyucu kullananlar için görsel uyarıların hayati olduğunu vurgulayın.
• İnteraktif soru: Gürültülü bir ortamda çalışırken alarmı nasıl duyarız?
• Ek bilgi: Flaşörlerin montaj yüksekliğinin yönetmelikte belirtildiğini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Kaçış yollarının neden birer yaşam yolu olduğunu vurgulayın.
• Gerçek örnek: Koridorlarda biriken malzemelerin tahliyeyi nasıl yavaşlattığını anlatın.
• İnteraktif soru: İşyerinizdeki en yakın acil çıkış kapısının yerini biliyor musunuz?
• Kritik nokta: Panik barların fonksiyonelliğini test etmenin önemini belirtin.
• Ek bilgi: Binaların Yangından Korunması Hakkında Yönetmelik referansını kullanın.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Toplanma noktasının sadece bir yer değil, bir güvenlik alanı olduğunu belirtin.
• Gerçek örnek: İtfaiye aracının giremediği bir toplanma noktasının yaratacağı riski tartışın.
• İnteraktif soru: İşyerimizde belirlenen toplanma noktası neresidir?
• Kritik nokta: İşaretlemelerin her mevsim görünür olması gerektiğini vurgulayın.
• Ek bilgi: İşyerlerinde Acil Durumlar Hakkında Yönetmelik'e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Sayım sürecinin neden hayati bir zamanlama olduğunu anlatın.
• Gerçek örnek: Eksik personel bildiriminin kurtarma ekiplerine sağladığı faydayı vurgulayın.
• İnteraktif soru: Sayım sırasında sorumluluk kimdedir?
• Kritik nokta: Asansörlerin neden asla kullanılmaması gerektiğini açıklayın.
• Ek bilgi: 6331 sayılı Kanun'un işveren sorumluluğuna vurgu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Planın sadece kağıt üzerinde kalmaması gerektiğini vurgulayın.
• Gerçek örnek: Tatbikatta fark edilen bir eksikliğin gerçek bir kazayı nasıl önlediğini anlatın.
• İnteraktif soru: En son ne zaman yangın tatbikatı yaptık?
• Kritik nokta: Planın güncellenme sıklığının önemini belirtin.
• Ek bilgi: İşyerlerinde Acil Durumlar Hakkında Yönetmelik gerekliliklerini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Kurtarmanın en öncelikli adım olduğunu vurgulayın.
• Gerçek örnek: Dumanın yükseldiğini ve yere yakın sürünmenin önemini anlatın.
• İnteraktif soru: Çalıştığınız alandaki en yakın acil çıkışın yerini biliyor musunuz?
• Kritik nokta: Asansörlerin yangın anında ölüm tuzağı olabileceğini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Alarmın sadece uyarı değil, profesyonel yardım çağırma aracı olduğunu belirtin.
• Gerçek örnek: İtfaiyeye verilen yanlış adresten kaynaklanan zaman kaybını örnek verin.
• İnteraktif soru: İşyerimizde yangın alarmı çaldığında toplanma alanı neresidir?
• Kritik nokta: Alarmın ardından asla kişisel eşyaları toplamak için vakit kaybetmeyin.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Sınırlandırmanın yangınla mücadeledeki zaman kazandırıcı etkisini vurgulayın.
• Gerçek örnek: Kapıların dumanı nasıl durdurduğunu fiziksel bir örnekle açıklayın.
• İnteraktif soru: Yangın kapılarının önünde malzeme depoluyor muyuz?
• Kritik nokta: Kapı koluna elin tersiyle dokunma tekniğini gösterin.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Söndürme işleminin sadece küçük yangınlar için olduğunu hatırlatın.
• Gerçek örnek: Yanlış söndürücü kullanımının elektrik yangınlarında yarattığı riski anlatın.
• İnteraktif soru: En son ne zaman yangın tüpü eğitimi aldınız?
• Kritik nokta: Çıkış kapısına yakın durma kuralını önemle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MJ/m2 biriminin yangın mühendisliğindeki yerini tanımlayın.
• Gercek ornek: Depolardaki istifleme yoğunluğunun yangın riskini nasıl artırdığını anlatın.
• Kritik nokta: Yangın yükü arttıkça binanın yapısal dayanımının azalacağını vurgulayın.
• Ek bilgi: Binaların Yangından Korunması Hakkında Yönetmelik atıflarını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Acil durum ekiplerinin yasal bir zorunluluk olduğunu vurgulayın.
• Gerçek örnek: Küçük bir ofis ile büyük bir fabrikanın ekip ihtiyaçlarının farklılığını belirtin.
• İnteraktif soru: İşyerinizdeki acil durum ekiplerinde kimlerin olduğunu biliyor musunuz?
• Kritik nokta: Risk değerlendirmesi sonuçlarının ekip sayısını belirlemedeki rolü.
• Ek bilgi: Ekiplerin her vardiyada hazır bulunması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Her ekibin acil durum planındaki yerini açıklayın.
• Gerçek örnek: Bir yangın anında tahliye ekibinin yönlendirme yapmaması durumunda oluşabilecek karmaşayı anlatın.
• İnteraktif soru: İlk yardım çantasının yerini bilen var mı?
• Kritik nokta: Ekiplerin birbirleriyle koordineli çalışmasının önemi.
• Ek bilgi: Görev dağılımının yazılı olarak bildirilmesi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Görünürlüğün kaos anındaki hayati rolünü anlatın.
• Gerçek örnek: Reflektörlü yeleğin dumanlı ortamda kurtarma ekibini ayırt etmeyi nasıl kolaylaştırdığını belirtin.
• İnteraktif soru: Sizce yeleklerin renkleri neden standart olmalıdır?
• Kritik nokta: Yeleklerin sadece acil durumlarda değil eğitimlerde de kullanılması.
• Ek bilgi: Yeleklerin temiz ve eksiksiz tutulması sorumluluğu.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Eğitimin acil durum yönetiminin temel taşı olduğunu söyleyin.
• Gerçek örnek: Başarılı geçen bir tatbikatın gerçek kaza anındaki güveni nasıl artırdığını anlatın.
• İnteraktif soru: En son ne zaman yangın tatbikatı yaptınız?
• Kritik nokta: Tatbikat raporlarının eksiklikleri gidermedeki önemi.
• Ek bilgi: Eğitimlerin periyodik olarak yenilenmesi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112 bildiriminin hayati önemini vurgulayın.
• Gercek ornek: Yanlış adres bildirimi sonucu yaşanan vakalardan bahsedin.
• Interaktif soru: Acil durum anında kimin ihbar yapması gerektiğini sorun.
• Kritik nokta: Bilgilerin net ve sakin verilmesi gerekliliğini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Erişim yollarının neden engelsiz olması gerektiğini açıklayın.
• Gercek ornek: Yanlış park edilen araçların müdahaleyi nasıl engellediğini anlatın.
• Interaktif soru: İşyerinizde erişim yollarını engelleyen bir yer var mı?
• Kritik nokta: Yangın hidrantlarının önünün boş bırakılmasının yasal zorunluluk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İtfaiye amirine sunulacak dosyanın içeriğini açıklayın.
• Gercek ornek: Tehlikeli madde bilgisinin itfaiyenin yöntemini nasıl değiştirdiğini anlatın.
• Interaktif soru: İşletmenizde acil durum dosyaları nerede tutuluyor?
• Kritik nokta: Elektrik ve gaz vanalarının yerlerinin bilinmesinin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İlk karşılamanın operasyonun hızı üzerindeki etkisini belirtin.
• Gercek ornek: Karşılayıcı personelin rehberliğinin sağladığı zaman kazanımı.
• Interaktif soru: Acil durum ekiplerini karşılayacak kişi işletmenizde belirlendi mi?
• Kritik nokta: Enerji kesintisinin itfaiye gelmeden teyit edilmesi.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Yedek aydınlatmanın sadece bir lüks değil, yasal bir zorunluluk olduğunu vurgulayın.
• Gerçek örnek: Bir elektrik kesintisi sırasında karanlıkta kalan merdivenlerin yaratacağı kaza riskini anlatın.
• İnteraktif soru: İşyerinizdeki acil aydınlatmaların testini en son ne zaman yaptınız?
• Kritik nokta: Batarya ömrünün sınırlı olduğunu ve periyodik değişimin hayati önem taşıdığını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Yön işaretlerinin acil durum anındaki psikolojik baskıyı azalttığını ifade edin.
• Gerçek örnek: Karmaşık bir ofis planında doğru işaretleme ile tahliye süresinin nasıl kısaldığını anlatın.
• İnteraktif soru: İşyerimizde yönlendirme işaretlerini takip ederek çıkışa ulaşmak mümkün mü?
• Kritik nokta: İşaretlerin üzerindeki okların doğru yönü gösterdiğinden emin olunmasını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Hesaplamanın neden sadece toplam kütle değil, ısıl değer odaklı olduğunu açıklayın.
• Gercek ornek: Farklı malzeme türlerinin enerji yoğunluklarındaki farkı belirtin.
• Kritik nokta: Hesaplamaların güncel envanterle yapılması gerektiğini vurgulayın.
• Ek bilgi: Yanma verimliliğinin gerçek yangınlardaki etkisine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Çıkış tabelasının bir pusula görevi gördüğünü hatırlatın.
• Gerçek örnek: Önü kapatılmış bir çıkış tabelasının acil durumda yarattığı paniği örnekleyin.
• İnteraktif soru: Acil çıkış kapılarımızın önünde malzeme depoluyor muyuz?
• Kritik nokta: Engellerin kaldırılmasının yasal bir sorumluluk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Görünürlüğün süreklilik gerektiren bir süreç olduğunu vurgulayın.
• Gerçek örnek: Düzenli bakım yapılmayan tabelaların zamanla nasıl okunmaz hale geldiğini anlatın.
• İnteraktif soru: İşyerimizdeki işaretlerin temizliğini kimin yapması gerektiğini biliyor muyuz?
• Kritik nokta: Bakım kayıtlarının denetimlerdeki önemini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Dumanın yükselme prensibini açıklayın.
• Gerçek örnek: Geçmişte dumandan etkilenen vakaların çoğunun ayakta duranlar olduğunu belirtin.
• İnteraktif soru: Görüş mesafesi sıfıra indiğinde ne yaparsınız?
• Kritik nokta: Dizlerin ve ellerin kullanımı.
• Ek bilgi: Sürünme sırasında mümkünse maske veya bez kullanımı.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Filtrasyonun mantığını açıklayın.
• Gerçek örnek: Bez bulamadığınızda kıyafetinizi nasıl kullanırsınız?
• İnteraktif soru: Islak bezin zehirli gazları tamamen engellemediğini biliyor muydunuz?
• Kritik nokta: Bezin ıslaklığı ve katman sayısı.
• Ek bilgi: Suya ulaşım imkanı.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Panik anında yön kaybını anlatın.
• Gerçek örnek: Karanlık koridorlarda el ile yön bulma pratiği.
• İnteraktif soru: Çıkış tabelası yoksa ne yaparsınız?
• Kritik nokta: Elin duvardan ayrılmaması.
• Ek bilgi: Kapıların ısısını kontrol etme.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Maskenin amacını açıklayın.
• Gerçek örnek: Maske takma süresi testi.
• İnteraktif soru: Maskenizin son kullanma tarihini biliyor musunuz?
• Kritik nokta: Maskenin çalışma değil kaçış ekipmanı olması.
• Ek bilgi: Bakım ve periyodik kontroller.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Tatbikatın sadece bir formalite değil, hayat kurtarıcı bir hazırlık olduğunu vurgulayın.
• Gerçek örnek: Geçmiş tatbikatlarda yaşanan basit hatalardan bahsedin.
• İnteraktif soru: Tatbikat sırasında hiç zorlandığınız bir nokta oldu mu?
• Kritik nokta: Yasal sürelerin ihlali idari yaptırımlara neden olur.
• Ek bilgi: Tatbikat kayıtlarının İSG dosyasında saklanması şarttır.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Senaryonun gerçekçiliğinin önemini anlatın.
• Gerçek örnek: Alternatif çıkış yollarının neden önemli olduğunu açıklayın.
• İnteraktif soru: İşyerimizde en hızlı çıkış yolu neresidir?
• Kritik nokta: Tahliye süresindeki gecikmeler, ekipman veya geçiş yolu sorunlarına işaret eder.
• Ek bilgi: Senaryoları her yıl bir önceki yıldan daha zorlayıcı hale getirin.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Hataların birer öğrenme fırsatı olduğunu belirtin.
• Gerçek örnek: Küçük bir iletişim hatasının nasıl büyük bir gecikmeye yol açtığını anlatın.
• İnteraktif soru: Tatbikat sonrası yapılan toplantılarda hangi konulara odaklanmalıyız?
• Kritik nokta: Kök neden analizi yapılmadan aynı hatalar tekrar eder.
• Ek bilgi: İnceleme raporlarını mutlaka yazılı hale getirin.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DÖF'ün bir son değil, yeni bir başlangıç olduğunu vurgulayın.
• Gerçek örnek: Basit bir iyileştirmenin (yönlendirme levhası gibi) tatbikat süresini nasıl kısalttığını anlatın.
• İnteraktif soru: Sizce işyerimizde iyileştirilmesi gereken en öncelikli nokta nedir?
• Kritik nokta: İyileştirme yapılmayan tatbikatlar sadece zaman kaybıdır.
• Ek bilgi: DÖF süreçlerini takip etmek için dijital araçlar kullanabilirsiniz.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8.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0.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5.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8.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0.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5.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6.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8.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0.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1.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3.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4.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5.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6.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7.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8.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0.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1.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3.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4.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5.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6.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7.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8.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0.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1.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3.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4.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5.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6.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7.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8.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0.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1.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3.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4.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5.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6.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7.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8.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0.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1.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3.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4.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5.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6.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7.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8.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0.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1.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3.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4.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5.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6.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7.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8.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0.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1.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3.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4.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5.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6.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7.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8.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0.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1.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3.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4.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5.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6.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7.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8.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0.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1.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3.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4.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5.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6.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7.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8.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0.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1.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2.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3.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4.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5.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6.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7.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8.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0.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1.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2.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3.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4.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5.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6.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7.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8.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0.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1.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2.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3.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4.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5.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6.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7.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8.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0.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1.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2.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3.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4.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5.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6.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7.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8.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0.xml"/></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1.xml"/></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2.xml"/></Relationships>
</file>

<file path=ppt/slides/_rels/slide2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3.xm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4.xml"/></Relationships>
</file>

<file path=ppt/slides/_rels/slide2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5.xml"/></Relationships>
</file>

<file path=ppt/slides/_rels/slide2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6.xml"/></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7.xml"/></Relationships>
</file>

<file path=ppt/slides/_rels/slide268.xml.rels><?xml version="1.0" encoding="UTF-8" standalone="yes"?>
<Relationships xmlns="http://schemas.openxmlformats.org/package/2006/relationships"><Relationship Id="rId1" Type="http://schemas.openxmlformats.org/officeDocument/2006/relationships/image" Target="../media/image-268-1.png"/><Relationship Id="rId2" Type="http://schemas.openxmlformats.org/officeDocument/2006/relationships/image" Target="../media/image-268-2.png"/><Relationship Id="rId3" Type="http://schemas.openxmlformats.org/officeDocument/2006/relationships/slideLayout" Target="../slideLayouts/slideLayout1.xml"/><Relationship Id="rId4" Type="http://schemas.openxmlformats.org/officeDocument/2006/relationships/notesSlide" Target="../notesSlides/notesSlide26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8.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046220" y="640080"/>
            <a:ext cx="1051560" cy="1051560"/>
          </a:xfrm>
          <a:prstGeom prst="rect">
            <a:avLst/>
          </a:prstGeom>
        </p:spPr>
      </p:pic>
      <p:sp>
        <p:nvSpPr>
          <p:cNvPr id="3" name="Text 0"/>
          <p:cNvSpPr/>
          <p:nvPr/>
        </p:nvSpPr>
        <p:spPr>
          <a:xfrm>
            <a:off x="365760" y="1920240"/>
            <a:ext cx="8412480" cy="1371600"/>
          </a:xfrm>
          <a:prstGeom prst="rect">
            <a:avLst/>
          </a:prstGeom>
          <a:noFill/>
          <a:ln/>
        </p:spPr>
        <p:txBody>
          <a:bodyPr wrap="square" rtlCol="0" anchor="ctr"/>
          <a:lstStyle/>
          <a:p>
            <a:pPr algn="ctr" indent="0" marL="0">
              <a:buNone/>
            </a:pPr>
            <a:r>
              <a:rPr lang="en-US" sz="3000" b="1" dirty="0">
                <a:solidFill>
                  <a:srgbClr val="FFFFFF"/>
                </a:solidFill>
                <a:latin typeface="Calibri" pitchFamily="34" charset="0"/>
                <a:ea typeface="Calibri" pitchFamily="34" charset="-122"/>
                <a:cs typeface="Calibri" pitchFamily="34" charset="-120"/>
              </a:rPr>
              <a:t>Yangın ve Patlama Tehlikeleri</a:t>
            </a:r>
            <a:endParaRPr lang="en-US" sz="3000" dirty="0"/>
          </a:p>
        </p:txBody>
      </p:sp>
      <p:sp>
        <p:nvSpPr>
          <p:cNvPr id="4" name="Text 1"/>
          <p:cNvSpPr/>
          <p:nvPr/>
        </p:nvSpPr>
        <p:spPr>
          <a:xfrm>
            <a:off x="365760" y="3474720"/>
            <a:ext cx="8412480" cy="365760"/>
          </a:xfrm>
          <a:prstGeom prst="rect">
            <a:avLst/>
          </a:prstGeom>
          <a:noFill/>
          <a:ln/>
        </p:spPr>
        <p:txBody>
          <a:bodyPr wrap="square" rtlCol="0" anchor="ctr"/>
          <a:lstStyle/>
          <a:p>
            <a:pPr algn="ctr" indent="0" marL="0">
              <a:buNone/>
            </a:pPr>
            <a:r>
              <a:rPr lang="en-US" sz="1400" dirty="0">
                <a:solidFill>
                  <a:srgbClr val="94A3B8"/>
                </a:solidFill>
                <a:latin typeface="Calibri" pitchFamily="34" charset="0"/>
                <a:ea typeface="Calibri" pitchFamily="34" charset="-122"/>
                <a:cs typeface="Calibri" pitchFamily="34" charset="-120"/>
              </a:rPr>
              <a:t>İSG Eğitim Sunumu · Riskmatik ile üretildi</a:t>
            </a:r>
            <a:endParaRPr lang="en-US" sz="1400" dirty="0"/>
          </a:p>
        </p:txBody>
      </p:sp>
      <p:sp>
        <p:nvSpPr>
          <p:cNvPr id="5" name="Text 2"/>
          <p:cNvSpPr/>
          <p:nvPr/>
        </p:nvSpPr>
        <p:spPr>
          <a:xfrm>
            <a:off x="365760" y="4114800"/>
            <a:ext cx="8412480" cy="347472"/>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riskmatik.com</a:t>
            </a:r>
            <a:endParaRPr lang="en-US" sz="1600" dirty="0"/>
          </a:p>
        </p:txBody>
      </p:sp>
      <p:sp>
        <p:nvSpPr>
          <p:cNvPr id="6" name="Text 3"/>
          <p:cNvSpPr/>
          <p:nvPr/>
        </p:nvSpPr>
        <p:spPr>
          <a:xfrm>
            <a:off x="365760" y="4526280"/>
            <a:ext cx="8412480" cy="292608"/>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Sınıflandırması ve Kriterleri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Yangınlar, yanan maddenin türüne göre A, B, C, D ve F sınıflarına ayrılır; bu sınıflandırma, kullanılacak söndürme maddesinin seçimi için belirleyicidir.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 sınıfı yangınlar katı maddeleri, B sınıfı sıvı yakıtları, C sınıfı gaz yakıtları kapsarken, D sınıfı metal ve F sınıfı pişirme yağları yangınlarını ifade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yükü yoğunluğu yüksek olan alanlar, yönetmelik çerçevesinde yüksek tehlikeli bölge olarak sınıflandırılarak daha sıkı yangın güvenlik tedbirlerine tabi tutulmaktadır.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Sınıflandırma süreci, sadece malzeme türüne değil, aynı zamanda ortamdaki havalandırma koşulları ve yanıcı maddelerin yerleşim düzenine göre de gözden geçirilmelidir.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name="Slide 10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Sigara İçilmez Bölgesi: Patlayıcı Ortamlar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Patlayıcı ortamların bulunduğu alanlarda sigara içmek, oluşabilecek en küçük kıvılcımla büyük çaplı yangın ve patlamalara sebebiyet verebilir; bu nedenle sigara içimi kesinlikle yasaklanmalıdır.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Patlayıcı Ortamların Tehlikelerinden Korunması Hakkında Yönetmelik gereğince, yanıcı ve parlayıcı maddelerin depolandığı veya kullanıldığı alanlar sigara içilmez bölgesi olarak tanımlanmalıdır.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Kıvılcım kaynakları, statik elektriklenme ve açık alevler patlayıcı atmosferle temas etmemelidir; sigara ateşi bu riski doğrudan tetikleyen en yaygın kontrolsüz kaynaktır.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patlayıcı ortam oluşma ihtimali olan bölgeleri risk değerlendirmesi yaparak belirlemeli ve bu bölgelere girişlerde sigara ve çakmak gibi ateşleyici kaynakların bulunmasını engellemelidir.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name="Slide 10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İşaretleri ve Görünürlük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ve Güvenlik İşaretleri Yönetmeliği uyarınca, sigara içilmesinin yasak olduğu alanlarda, herkesin kolayca görebileceği yerlere uygun güvenlik işaretleri yerleştirilmelidir.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Sigara içilmez işaretleri, sarı zemin üzerine siyah çerçeveli ve ortasında kırmızı yasaklama dairesi bulunan standartlara uygun şekilde tasarlanmalı ve yerleştirilmelidir.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İşaretlemeler, sadece giriş kapılarına değil, alanın içindeki kritik geçiş noktalarına da yerleştirilerek kuralın sürekliliği ve görünürlüğü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İşaretlerin temiz, okunabilir ve ışıklandırmanın zayıf olduğu durumlarda kendinden ışıklı veya fosforlu olması, acil durumlarda kuralın her an hatırlanmasını kolaylaştıracaktır.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name="Slide 10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Sigara İçme Alanları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kuralları çerçevesinde, sigara içilecek alanlar binalardan ve yanıcı maddelerden güvenli bir mesafede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Sigara içme alanları, yangın söndürme ekipmanlarına yakın olmalı ve bu alanlarda sigara izmaritlerinin güvenle söndürülmesini sağlayan metal, kapalı kül tablaları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Belirlenen alanların havalandırma sistemleri, sigara dumanının çalışma ortamına sızmasını engelleyecek şekilde tasarlanmalı ve düzenli olarak temizlenmelidir.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sigara içme alanlarını temiz ve düzenli tutmakla yükümlüdür; bu alanlardaki atıklar, yangın riskine karşı düzenli aralıklarla toplanarak bertaraf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name="Slide 10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Denetim ve Sorumluluklar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işyerindeki güvenlik kurallarının uygulanmasını izlemek ve denetlemekle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Sigara içme yasağına uyulmaması, işyerinde disiplin suçu teşkil ettiği kadar, ciddi bir iş kazası riski oluşturduğu için doğrudan müdahale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güvenliği uzmanları ve saha yöneticileri, düzenli saha denetimlerinde yasak bölgeleri kontrol etmeli ve kural ihlallerini kayıt altına alarak gerekli uyarıları yapmalıdır.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sigara içme kuralları konusunda eğitilmesi ve bu kuralların nedenlerinin anlatılması, yasağın benimsenmesini ve denetimin kolaylaşmasını sağlayacaktır.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name="Slide 10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Sıcak İşler İçin İzin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işler (kaynak, kesme, taşlama) başlamadan önce mutlaka yazılı izin formu düzenlenmelidir; bu form, çalışmanın yapılacağı alanı ve riskleri tanımlar.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gereği, izin formu iş güvenliği uzmanı veya yetkili bir amir tarafından onaylanmalı ve çalışma süresince alanda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belgesi, işin yapılacağı tarih aralığını, kullanılacak ekipmanları ve alınması gereken özel önlemleri detaylandırarak sorumluluk paylaşımını netleştirir.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süresi dolduğunda veya çalışma ortamında bir değişiklik fark edildiğinde, çalışma derhal durdurulmalı ve izin formu yeniden değerlendirilerek güncellenmelidir.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name="Slide 10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Gözcüsü ve Sorumlulukları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işlerin yapıldığı bölgelerde, olası bir kıvılcım veya yangın riskini anında tespit etmek için eğitimli bir yangın gözcüsü görevlendirilmelidir; gözcü, iş bitiminden sonra da ortamı kontrol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gözcüsü, çalışma sırasında sürekli tetikte olmalı ve herhangi bir tehlike anında çalışmayı durdurma yetkisine sahip olmalıdır; bu görev başka işlerle meşgul olunarak yürütülmemelidir.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uyarınca, gözcünün yangın söndürme ekipmanlarını kullanma becerisine sahip olması ve acil durum tahliye planlarına hakim olması gerekmektedir.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Gözcü, çalışma alanındaki yanıcı maddelerin etrafa sıçramasını engellemek için gerekli bariyerlerin yerinde olup olmadığını kontrol etmeli ve tehlikeli bir durum oluşursa alarmı derhal devreye sokmalıdır.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name="Slide 10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Söndürme Ekipmanlarının Hazır Bulundurulması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iş operasyonlarında, çalışma alanına en yakın noktada, operasyonun risk sınıfına uygun tipte ve kapasitede yangın söndürücülerin hazır bulundurulması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hükümlerine göre, söndürücülerin periyodik bakımları yapılmış ve kullanıma hazır durumda olması, iş güvenliği açısından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Söndürücülerin tipi, çalışma ortamındaki yanıcı malzemenin türüne göre seçilmeli ve personel bu ekipmanların kullanımı konusunda uygulamalı olarak eğitilmelidir.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kolay erişilebilir olması ve önlerinin kapatılmaması gerekir; yangın anında saniyelerin önemi göz önünde bulundurularak, söndürücülerin konumu tüm çalışanlar tarafından bilinmelidir.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name="Slide 10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Sıcak İş Öncesi Alan Hazırlığı ve Temizlik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işlere başlamadan önce, çalışma alanındaki tüm yanıcı ve patlayıcı maddeler kaldırılmalı veya yangına dayanıklı örtülerle izole edilerek korunmaya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alanındaki toz birikintileri, yağlı yüzeyler ve diğer yanıcı atıklar temizlenmeli; ortamın patlayıcı bir atmosfer oluşturmadığından emin olunmalıdır (Çalışanların Patlayıcı Ortamların Tehlikelerinden Korunması Hakkında Yönetmelik).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Yerdeki kablolar, hortumlar ve diğer engeller düzenlenerek hem yangın riski azaltılmalı hem de acil durumlarda tahliye yolu açık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 çevresindeki havalandırma sistemleri kontrol edilmeli ve ortamda biriken duman veya gazların etkin bir şekilde tahliye edilmesi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name="Slide 10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 Panolarında Periyodik Bakım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İç Tesisleri Yönetmeliği uyarınca, panoların periyodik bakımı yetkili elektrik teknisyenleri tarafından yılda en az bir kez gerçekleştirilmeli ve tüm işlemler kayıt altına alınmalıdır; bu kayıtlar iş güvenliği denetimlerinde temel kanıt niteliği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sırasında gevşemiş klemens bağlantıları el aletleriyle sıkılmalı ve aşınmış kablo uçları yenilenmelidir; gevşek bağlantılar ark oluşumuna ve yüksek ısıya neden olarak yangın riskini doğrudan artıran en kritik faktörlerden biri olarak kabul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Panoların iç kısımları, enerji kesildikten sonra uygun temizlik ekipmanları ile tozdan arındırılmalı ve yalıtım malzemelerinin bütünlüğü kontrol edilmelidir; fiziksel hasar görmüş yalıtkanlar derhal değiştirilmeli, olası kaçak akım riskleri tamamen bertaraf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faaliyetleri sırasında Binaların Yangından Korunması Hakkında Yönetmelik gereği, pano çevresinde yanıcı madde bulundurulmamalı ve acil durum müdahale ekipmanlarının (panoya uygun yangın söndürücüler) erişilebilirliği sürekli olarak denetlenmelidir.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name="Slide 10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Aşırı Yük ve Akım Koruması Önlemleri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 doğrultusunda, panolarda kullanılan sigortalar ve devre kesiciler, devrenin taşıyabileceği maksimum akım değerine uygun olarak seçilmeli ve kesinlikle kapasite üstü yüklenmemelidir; hatalı sigorta seçimi kablolarda erimeye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Panolara eklenen her yeni cihaz için yük analizi yapılmalı ve mevcut altyapının bu ek yükü kaldırıp kaldıramayacağı teknik hesaplamalarla doğrulanmalıdır; aşırı yüklenme, devre kesicilerin açma yapamaması durumunda kablo izolasyonunun yanmasına neden olan birincil sebeptir.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Termik manyetik şalterlerin ayarları düzenli olarak kontrol edilmeli ve olası bir kısa devre veya aşırı yük durumunda sistemin enerjiyi kesme yeteneği test edilmelidir; koruma rölelerinin doğru çalıştığından emin olunması, olası yangınları önlemede hayati bir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İşletmelerde enerji izleme sistemleri kurularak, panolardaki akım değişimleri anlık takip edilmeli ve limit değerlere yaklaşıldığında otomatik uyarı mekanizmaları devreye alınmalıdır; bu proaktif yaklaşım, yangın riskini kaynağında durduran en etkili idari ve teknik önlemdir.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Yüküne Göre Güvenlik Önlemleri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Hesaplanan yangın yükü yoğunluğuna göre işyerlerinde uygun kapasitede yangın söndürme cihazları, otomatik sprinkler sistemleri ve yangın algılama dedektörleri kurulması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hükümlerine göre, yangın yükü fazla olan depolama alanlarında yangın bölmeleri ve dayanıklı duvarlar inşa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yangın anında tahliye prosedürlerini bilmesi ve düzenli yangın tatbikatları ile acil durum müdahale becerilerinin geliştirilmesi hayati önem taşımaktadır.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Yanıcı maddelerin düzenli istiflenmesi, depolama alanlarında düzenli temizlik yapılması ve ısı kaynaklarından uzak tutulması, yangın riskini minimize eden idari kontrol yöntemleridir.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name="Slide 1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Toz Birikimi ve Temizlik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Tozla Mücadele Yönetmeliği kapsamında, elektrik panoları gibi kapalı ve hassas alanlarda biriken iletken tozlar, fazlar arasında kısa devreye yol açarak ciddi ark ve yangın riskleri oluşturabilir; bu nedenle panoların toz sızdırmazlık contaları düzenli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Panolarda biriken toz, cihazların soğutma kanallarını tıkayarak aşırı ısınmaya neden olur; temizlik işlemleri sırasında statik elektrik oluşumunu engellemek amacıyla antistatik fırçalar veya vakumlu temizleme yöntemleri tercih edilmeli, basınçlı hava kullanımı dikkatli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Ortamdaki toz yoğunluğunu azaltmak için panoların bulunduğu odaların havalandırma sistemleri filtreli olmalı ve dışarıdan toz girişi minimuma indirilmelidir; tozun iletkenlik özelliği, nemli ortamlarda daha da tehlikeli hale gelerek kısa devre ihtimalini artırmaktadır.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periyotları, işletmenin tozlanma seviyesine göre belirlenmeli ve yüksek tozlanma olan bölgelerde IP koruma sınıfı yüksek (IP65 gibi) panolar tercih edilmelidir; bu önlem, panoların iç kısmına toz girişini engelleyerek yangın riskini minimize eden teknik bir çözümdür.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name="Slide 1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Termal Görüntüleme ile Kestirimci Bakım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Kanunu'nun işverene yüklediği önleyici tedbir alma sorumluluğu gereği, elektrik panolarında termal kamera ile tarama yapmak, görünür olmayan ısınma noktalarını tespit etmek için kullanılan en etkili kestirimci bakım yöntemidir.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Termal kamera taramaları sayesinde, klemenslerdeki gevşeklikler, sigortalardaki dengesiz yük dağılımları veya kablolardaki aşırı ısınmalar, yangın çıkmadan çok önce tespit edilerek gerekli müdahaleler (sıkma, değişim veya yük dengeleme) planlı bir şekilde yapılabilmektedir.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Tarama sonuçları bir rapor halinde sunulmalı ve kritik sıcaklık değerlerine ulaşan noktalar için acil aksiyon planları oluşturulmalıdır; bu yöntem, plansız duruşları engellediği gibi yangın riskini sıfıra yakın bir seviyeye indiren modern bir güvenlik stratejisidir.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Termal incelemeler, enerji kesilmeden yapılabildiği için işletme verimliliğini düşürmez; ancak bu ölçümlerin mutlaka yetkili ve termografi eğitimi almış personel tarafından yapılması, hatalı yorumlamaların önüne geçmek adına büyük önem taşımaktadır.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name="Slide 1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Yanıcı Maddeler İçin Depolama Alanları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Yanıcı ve parlayıcı maddeler, yangın riskini minimize etmek adına çalışma alanlarından ayrı ve yangına dayanıklı bölmelerde depolanmalıdır; bu alanlar Binaların Yangından Korunması Hakkında Yönetmelik gereği yangın duvarlarıyla izole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alanlarının zeminleri, sıvı sızıntılarını emmeyecek şekilde sızdırmaz malzemeden yapılmalı ve olası dökülmeleri tutacak havuzlama sistemleri kurulmalıdır; bu durum çevresel kirliliği önlemek için kritik bir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binası veya bölmesi, acil durumlarda hızlı tahliyeye imkan verecek şekilde tasarlanmalı ve çıkış kapıları yangına dayanıklı, dışarıya doğru açılan panik bar sistemli kapılar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sahası içerisinde sigara içilmesi, açık ateş veya kıvılcım çıkaran her türlü işlem kesinlikle yasaklanmalı ve bu yasaklar uygun ikaz levhalarıyla her noktada görünür kılınmalıdır.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name="Slide 1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Depolama Alanlarında Havalandırma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Yanıcı madde depolarında, buhar birikimini ve patlayıcı ortam oluşumunu engellemek için Çalışanların Patlayıcı Ortamların Tehlikelerinden Korunması Hakkında Yönetmelik uyarınca etkin bir havalandırma sistemi kurulmalıdır.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sistemi, patlayıcı buharların en yoğun olduğu alt seviyeleri de tarayacak şekilde yerleştirilmeli ve mümkünse doğal havalandırmayı destekleyecek mekanik egzoz sistemleri ile güçlendirilmelidir.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fanları ve motorları, patlayıcı ortamlarda kıvılcım çıkarmayacak şekilde ex-proof (alev sızdırmaz) tipte seçilmeli ve düzenli olarak elektriksel topraklama kontrolleri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sisteminin çalışmadığı durumlarda, ortamdaki gaz seviyesini sürekli izleyen dedektörler devreye girmeli ve acil durum senaryoları otomatik olarak tetiklenmelidir.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name="Slide 1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İşyeri İçin Miktar Sınırları ve Stok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çerçevesinde, çalışma ortamında bulundurulan yanıcı madde miktarı, sadece günlük ihtiyacı karşılayacak kadar minimum seviyede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içerisinde stoklanan fazla miktardaki yanıcı madde, merkezi depolama alanına transfer edilmeli ve çalışma ortamında birikmeye izin verilmemelidir; bu uygulama yangın yükünü ciddi oranda düşürür.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Stok yönetimi sırasında 'ilk giren ilk çıkar' (FIFO) prensibi uygulanmalı, miadı dolan veya ambalajı bozulmuş maddeler derhal güvenli imha süreçlerine tabi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alanlarında stoklanan madde miktarı, yangın söndürme sistemlerinin kapasitesi ile uyumlu olmalı ve bu miktar belirlenirken yangın yükü hesaplamaları dikkate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name="Slide 1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Uyumluluk ve Depolama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Birbiriyle reaksiyona girerek yangın veya patlama riski oluşturabilecek kimyasallar, İşyeri Bina ve Eklentilerinde Alınacak Sağlık ve Güvenlik Önlemlerine İlişkin Yönetmelik uyarınca fiziksel olarak ayrılmalıdır.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Depolanan her türlü yanıcı ve parlayıcı madde, ambalajı üzerinde mutlaka üretici tarafından sağlanan güvenlik etiketlerini taşımalı ve Malzeme Güvenlik Bilgi Formları (MSDS) kolay erişilebilir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Uyumluluk tablosu (matrisi) kullanılarak, asitler, bazlar ve yanıcı solventler gibi birbirine tepkime verebilecek maddelerin aynı depolama rafında veya aynı alanda bulunması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rafları, maddelerin ağırlığına ve fiziksel özelliklerine göre dayanıklı, devrilmeye karşı zemine sabitlenmiş ve korozyona karşı dirençli malzemelerden üretilmiş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name="Slide 1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İşyerinde Düzen ve Yangın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çalışma alanlarında düzenin sağlanması yangın riskini minimize eden temel bir idari önlemdir; düzensiz alanlar acil kaçış yollarını tıkayarak tahliyeyi zorlaştırır.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Malzemelerin istiflenmesi sırasında, yangın söndürme cihazlarının önü ve elektrik panolarının erişim mesafeleri boş bırakılmalı; malzemeler tavana veya aydınlatma armatürlerine temas etmeyecek şekilde güvenli yükseklikte depolanmalıdır.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bir işyeri, olası bir yangın anında itfaiye ekiplerinin müdahale alanını genişletir ve kargaşayı önleyerek panik halini azaltır; düzensizlik ise yanıcı maddelerin kontrolsüz dağılımına sebep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çalışma vardiyasının sonunda, kullanılan ekipmanların ve ham maddelerin belirlenen güvenli depolama alanlarına kaldırılması, işyeri disiplininin korunması ve yangın kaynağı oluşturabilecek risklerin bertaraf edilmesi adına zorunludur.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name="Slide 1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Atık Yönetimi ve Güvenli Depolama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 Yönetimi Yönetmeliği uyarınca, tehlikeli ve tehlikesiz atıklar kaynağında ayrıştırılmalı; özellikle yağlı bezler veya kimyasal atıklar, kendiliğinden yanma riski nedeniyle ağzı kapalı metal konteynerlerde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Atıkların biriktirildiği alanlar, ana üretim hatlarından ve yanıcı madde depolarından uzak, havalandırması olan ve yangın algılama sistemlerine sahip bölümlerde konumlandırılmalı; bu alanlarda sigara içilmesi kesinlikle yasaklanmalıdır.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Tehlikeli atıkların etiketlenmesi ve depolama sürelerinin (maksimum süreler gözetilerek) takibi, kimyasal reaksiyon sonucu çıkabilecek yangınların önlenmesi açısından hayati öneme sahiptir; atıkların karışması patlayıcı gaz çıkışına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 sahalarının periyodik olarak temizlenmesi ve sızıntıların kontrol edilmesi, yangın yayılımını engelleyen pasif bir koruma önlemidir; atık yönetimi, sadece çevresel bir zorunluluk değil, aynı zamanda yangın güvenliği stratejisinin bir parçasıdır.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name="Slide 1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Yanıcı Madde Birikiminin Önlenmesi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gereği, yanıcı tozlar, talaşlar ve ambalaj atıkları çalışma ortamında biriktirilmemeli; bu maddeler yangının hızlıca yayılmasına olanak tanıyan yakıt görevi görmektedir.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Statik elektrik oluşumunu önlemek için, yanıcı maddelerin bulunduğu alanlarda iletken zeminler tercih edilmeli veya topraklama sistemleri kontrol edilmelidir; toz birikintileri, kıvılcımla temas ettiğinde toz patlamalarına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içerisinde yanıcı madde birikimi olan noktalar (makine altları, havalandırma kanalları) düzenli olarak denetlenmeli ve temizlenmelidir; bu bölgelerdeki birikintiler, görünmeyen ancak yüksek risk barındıran yangın odaklarıdır.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Yanıcı maddelerin, ısı kaynaklarından, açık alevlerden veya sıcak yüzeylerden (motorlar, fırınlar) uzakta muhafaza edilmesi, yangın üçgenini oluşturan ısı bileşeninin kontrol altına alınmasını sağlar; bu, yangın önleme planının temel taşıdır.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name="Slide 1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Temizlik ve Periyodik Kontrol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temizlik faaliyetleri bir plan dahilinde yürütülmeli; temizlik sırasında kullanılan kimyasalların yanıcılık özellikleri dikkate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personeli, hangi alanların daha yüksek riskli olduğu konusunda eğitilmeli ve yangın söndürme ekipmanlarına zarar vermeden temizlik yapılması konusunda bilgilendirilmelidir; ekipmanların temizliği, arıza kaynaklı yangınları önler.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olarak yapılan genel temizlik kontrolleri, depolama alanlarındaki usulsüzlükleri tespit etmemizi sağlar; bu kontrollerin kayıt altına alınması, işverenin gözetim yükümlülüğünün yerine getirildiğinin bir kanıtı niteliğindedir.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sadece çalışma konforunu değil, işyerinin genel yangın yükünü azaltan bir güvenlik bariyeridir; temizlik seviyesinin düşmesi, yangın riskinin arttığının doğrudan bir göstergesidir ve acil müdahale gerektirir.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Engelsiz Kaçış Yolları ve Güvenli Tahliye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Kaçış yolları, yangın veya acil durumlarda insanların binadan güvenli bir şekilde tahliye edilmesini sağlayan, hiçbir şekilde engellenmemesi gereken koridorlardır; Binaların Yangından Korunması Hakkında Yönetmelik gereği bu yollar sürekli açık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Depolanan malzemeler, atıklar veya geçici ekipmanlar kaçış yollarını daraltmamalı; çıkış kapılarının önü ve güzergah üzerindeki alanlar her zaman temiz ve engelden arındırılmış bir şekilde muhafaza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içerisinde yapılan günlük kontrollerde, kaçış yollarının işlevselliği denetlenmeli ve tespit edilen her türlü engel derhal kaldırılmalıdır; bu süreç işverenin 6331 sayılı İş Sağlığı ve Güvenliği Kanunu kapsamındaki gözetme borcunun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planlarında belirlenen kaçış güzergahları, çalışanların kolayca ulaşabileceği şekilde tasarlanmalı ve hiçbir noktada kilitli veya geçişi zorlaştıracak fiziksel bir engel bulunmamalıdır.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name="Slide 1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Yanmaz Yapı Malzemelerinin Özellikleri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kapsamında yanmaz malzemeler, yüksek sıcaklıklara maruz kaldığında tutuşmayan ve yanma sürecine katkıda bulunmayan yapı elemanları olarak tanımlanır. Bu malzemeler, yangının başlangıç aşamasında alevlerin yayılmasını engelleyerek yapısal bütünlüğün korunmasına yardımcı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Yanmazlık sınıfı, yapı malzemelerinin yangın performansını belirleyen temel ölçüttür; beton, tuğla, çelik ve mineral yün gibi malzemeler genellikle yüksek yangın direnci gösterir. Bu ürünlerin kullanımı, özellikle tahliye yollarında ve yangın merdivenlerinde hayati bir önem taşımaktadır.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Yapısal uygulamalarda malzemelerin test edilerek sertifikalandırılması, yangın güvenliği açısından yasal bir zorunluluktur; bu belgeler, malzemenin yangın sırasında ortaya çıkardığı duman ve zehirli gaz miktarını da raporlar. Yanlış malzeme kullanımı, binanın yangın yükünü artırarak risk seviyesini yükseltir.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Yanmaz malzemelerin doğru montajı ve birleşimi, yangın yalıtımının sürekliliği için kritiktir; boşluklar veya hatalı birleşim yerleri yangının diğer bölmelere sıçramasına neden olabilir. Bu nedenle montaj süreçlerinde profesyonel işçilik ve uygun yalıtım malzemeleri tercih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name="Slide 1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Alev Geciktirici Katkıların Fonksiyonu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Alev geciktirici malzemeler, plastikler, tekstil ürünleri ve ahşap gibi yanıcı maddelerin tutuşma sıcaklığını yükselten veya yanma reaksiyonunu kimyasal olarak yavaşlatan özel katkı maddeleriyle üretilmektedir. Bu maddeler, yangın anında malzemenin alev alma süresini uzatarak kaçış için zaman kazandırır.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katkılar, yanma sırasında ortaya çıkan oksijen ihtiyacını bloke ederek veya yüzeyde koruyucu bir tabaka oluşturarak alevlerin ilerlemesini durdurur; böylece yangın başlangıç aşamasında kontrol altına alınabilir hale gelir. Özellikle kablolama sistemlerinde ve yalıtım köpüklerinde bu teknolojinin kullanımı yaygındır.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güvenliği yönetmelikleri gereğince, toplu yaşam alanlarında kullanılan mobilya ve döşemelik kumaşların alev geciktirici özelliğe sahip olması beklenir; bu durum duman yoğunluğunu azaltarak zehirlenme riskini düşürür. Malzemenin duman toksisitesi, yangın ölümlerindeki en büyük etkendir.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Alev geciktirici özellik zamanla çevresel faktörlerden etkilenebilir; bu nedenle kullanılan malzemelerin periyodik olarak kontrol edilmesi ve gerekirse yenilenmesi gereklidir. Kimyasal katkıların sağladığı korumanın etkinliği, malzemenin kullanım ömrü boyunca standartlara uygunluğuyla doğrudan ilişkilidir.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name="Slide 1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Bölmeleri ve Yalıtım Teknikleri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uyarınca yangın bölmeleri, binanın bir bölümünde çıkan yangının diğer bölümlere geçişini belirli bir süre boyunca engelleyen fiziksel bariyerlerdir; bu bölmeler duvarlar, döşemeler ve özel yangın kapıları ile oluşturulur.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kanalları ve tesisat geçişleri, yangının yayılmasındaki en zayıf noktalardır; bu geçiş noktalarına yangın damperleri yerleştirilmeli ve boşluklar genleşen (intumescent) malzemelerle sızdırmaz hale getirilmelidir. Yangın damperleri, ısı algılandığında otomatik olarak kapanarak duman ve alev akışını keser.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kapıları, REI (direnç, bütünlük, yalıtım) standartlarına göre üretilmeli ve her zaman kapalı kalacak şekilde hidrolik sistemlerle donatılmalıdır; kapıların önüne konulan eşyalar veya engeller, yangın anında kapının tam kapanmasını engelleyerek sistemin başarısız olmasına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Bölme duvarlarının yangın dayanım süresi, binanın kullanım amacına ve yangın yüküne göre tasarlanmalıdır; hastaneler veya okul gibi alanlarda bu süreler çok daha uzun tutulmaktadır. Yanlış tasarlanmış bir bölme, yangının tüm binayı saniyeler içinde sarmasına yol açabilir.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name="Slide 1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Güvenliği İçin Malzeme Seçim Kriterleri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güvenliği açısından malzeme seçimi yapılırken, malzemenin yangın direnç sınıfı ve ilgili standartlara (REI değerleri) uygunluğu, 6331 sayılı İş Sağlığı ve Güvenliği Kanunu kapsamında değerlendirilmelidir. Tasarım aşamasında risk analizi yapılarak, her mahalin yangın yüküne uygun malzeme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Üretici tarafından sağlanan yangın sertifikaları ve uygunluk beyanları, malzemenin satın alma aşamasında titizlikle incelenmeli ve projeye uygunluğu onaylanmalıdır; sahte veya eksik belgelendirilmiş malzemeler, yangın anında sistemin çökmesine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Çevresel koşullar (nem, sıcaklık, kimyasal maruziyet) malzemenin yangın direncini zamanla olumsuz etkileyebilir; bu nedenle seçilen malzemelerin uzun vadeli dayanıklılığı ve bakım gereksinimleri dikkate alınmalıdır. Malzemenin sadece ilk kurulum anındaki performansı değil, kullanım ömrü boyunca sağlayacağı koruma önemlidir.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Malzeme seçiminde, yangın anında açığa çıkacak dumanın yoğunluğu ve zehirli gazların türü de göz önünde bulundurulmalıdır; düşük duman emisyonuna sahip malzemeler, tahliye sürecinde çalışanların görüş mesafesini korumasına ve daha rahat nefes almasına olanak tanır.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name="Slide 1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Yanıcı Madde: Yangının Temel Kaynağı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Yanıcı maddeler; katı, sıvı veya gaz formunda bulunabilir ve yangın sürecinin temel yakıtını oluşturur. Binaların Yangından Korunması Hakkında Yönetmelik kapsamında yanıcı maddelerin depolanması, türlerine göre ayrı alanlarda ve uygun havalandırma şartlarında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Maddelerin yanıcılık özellikleri, parlama noktaları ve tutuşma sıcaklıkları ile belirlenir. İşyerlerinde kullanılan kimyasalların Güvenlik Bilgi Formları (GBF) incelenerek, hangi sınıfa dahil oldukları ve hangi koşullarda risk oluşturdukları mutlaka tespit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Yanıcı sıvıların kapalı kaplarda depolanması ve dökülme/sızma riskine karşı ikincil çevreleme önlemlerinin alınması zorunludur. Yanıcı maddelerin çevresindeki ısı kaynaklarıyla teması, kontrolsüz bir yanma sürecini tetikleyebileceği için depolama alanları yangına dayanıklı bölmelerle ayrılmalıdır.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 yönetimi kapsamında, yanıcı nitelikteki atıklar diğer çöplerden ayrı toplanmalı ve düzenli olarak uzaklaştırılmalıdır. İşyerinde yanıcı madde miktarını minimum seviyede tutmak, olası bir yangın durumunda açığa çıkacak enerji miktarını azaltan temel bir önleyici faaliyettir.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name="Slide 1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Oksijen: Yanma Sürecinin Destekleyicisi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Yanma reaksiyonunun devam edebilmesi için ortamda yeterli miktarda oksijen bulunması gerekir; normal atmosferik koşullarda hava içerisindeki oksijen oranı yaklaşık yüzde 21 civarındadır. Patlayıcı Ortamların Tehlikelerinden Korunması Hakkında Yönetmelik gereği, oksijen zenginleşmesi olan veya havalandırmanın yetersiz olduğu kapalı alanlarda patlama riski artmaktadır.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işyerlerinde havalandırma sistemleri, ortamdaki oksijen seviyesini dengede tutmak ve yanıcı gaz birikimini önlemek için hayati öneme sahiptir. Havalandırma kanallarının temizliği ve sistemin periyodik bakımı, yangın riskini azaltan mühendislik önlemlerindendir.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Oksijen tüpleri veya basınçlı gaz sistemlerinin bulunduğu alanlarda, sızıntı kontrolü yapılmalı ve bu alanlara yanıcı madde girişi engellenmelidir. Oksijenin doğrudan yanıcı maddelerle temas ettiği durumlar, şiddetli yanma ve patlama olasılığını ciddi oranda artırmaktadır.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söndürme yöntemlerinden biri olan boğma yöntemi, aslında ortamdaki oksijenin yanıcı madde ile temasının kesilmesine dayanır. Bu nedenle, yangın anında kapı ve pencerelerin kapalı tutulması, oksijen akışını sınırlayarak yangının yayılmasını yavaşlatabilir.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name="Slide 1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Isı Kaynakları: Ateşleme Faktörü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Yanmanın başlaması için gerekli aktivasyon enerjisini sağlayan ısı kaynakları; elektrik arkları, sürtünme ısısı, sıcak yüzeyler veya açık alevler olabilir. 6331 sayılı İş Sağlığı ve Güvenliği Kanunu kapsamında, işyerindeki tüm ekipmanların periyodik kontrolleri yapılarak ateşleme kaynağı oluşturabilecek arızalar giderilmelidir.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tesisatındaki kısa devreler, gevşek bağlantılar ve aşırı yüklenmeler, yangınların en sık karşılaşılan nedenlerinden biridir. Elektrik panolarının düzenli olarak termal kameralarla kontrol edilmesi, gözle görülmeyen ısınma noktalarının erkenden tespit edilmesini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işler (kaynak, kesme, taşlama) sırasında etrafa saçılan kıvılcımlar, çevredeki yanıcı maddeler için ciddi bir tutuşma riski oluşturur. Bu tür çalışmalar öncesinde çalışma izni alınmalı, çevre temizliği yapılmalı ve yangın söndürme ekipmanı hazır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Statik elektrik de göz ardı edilmemesi gereken bir ısı kaynağıdır; özellikle tozlu veya yanıcı gaz bulunan ortamlarda statik elektriğin topraklanması hayati önem taşır. Topraklama sistemlerinin sürekliliği, patlayıcı ortamlarda kıvılcım oluşumunu engelleyen temel koruma yöntemidir.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name="Slide 1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Zincirleme Reaksiyon: Yanmanın Sürekliliği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Yanma sürecinin tetrahedron (dört yüzlü) formuna dönüşmesini sağlayan zincirleme reaksiyon, yanma sırasında açığa çıkan serbest radikallerin süreci kendi kendine beslemesidir. Bu kimyasal süreç, yangının hızla büyümesine ve dış müdahale olmaksızın devam etmesine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söndürme stratejileri, yangın tetrahedronunun en az bir bileşeninin (yakıt, oksijen, ısı veya zincir reaksiyon) ortadan kaldırılması esasına dayanır. Zincirleme reaksiyonu kırmak için kullanılan özel kimyasal söndürücüler (kuru kimyevi tozlar gibi), yanma reaksiyonunu moleküler düzeyde durdurur.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Patlayıcı ortamlarda zincirleme reaksiyonun hızı, ortamdaki basınç ve sıcaklık faktörlerine bağlı olarak dramatik şekilde artabilir. Çalışanların bu reaksiyonun hızını bilmesi, acil durum tahliye planlarına uyumun önemini anlamalarını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güvenliği tedbirleri alınırken, sadece tek bir bileşeni kontrol etmek yeterli değildir; tüm tetrahedron bileşenlerini yönetmek gerekir. 6331 sayılı Kanun ışığında oluşturulan risk değerlendirmeleri, bu zincirleme reaksiyonun başlamasını engelleyecek bütüncül önlemleri içermelidir.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name="Slide 1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 Sınıfı Yangınlar: Katı Yanıcılar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 sınıfı yangınlar; odun, kömür, kağıt, tekstil ürünleri ve plastik gibi katı yanıcı maddelerin oluşturduğu yangın türleridir. Bu yangınlarda yanıcı madde genellikle köz bırakarak yanar ve derinlemesine bir yanma söz konusudur; bu nedenle soğutma etkisi olan maddelerle müdahale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gereğince, bu tür yangınlarda en etkili yöntem su ile soğutmadır. Su, yanıcı maddenin sıcaklığını düşürerek ve yüzeyini ıslatarak yanma tepkimesini durdurur; ancak elektrik akımı olan ortamlarda su kullanılmamalıdır.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tür yangınlara müdahale ederken, yangının derinliğine bağlı olarak suyun malzemeye nüfuz etmesi sağlanmalıdır. Eğer yangın çok geniş bir alana yayılmışsa, suyun yanı sıra uygun kimyasal söndürücülerle desteklenen müdahaleler gerekebilir.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sonrası soğutma işlemi, közlerin yeniden alevlenmesini önlemek için dikkatle yapılmalıdır; çünkü katı maddeler uzun süre ısıyı muhafaza edebilir ve uygun bir oksijen kaynağı bulduklarında tekrar alevlenebilirler.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name="Slide 1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 Sınıfı Yangınlar: Sıvı Yanıcılar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 sınıfı yangınlar; benzin, mazot, tiner, alkol, vernik ve boya gibi yanıcı sıvı maddelerin neden olduğu yangınlardır. Bu sıvılar yüzeyde yayılarak genişleyebilir ve hızla parlayabilir; bu nedenle yangınla mücadelede oksijenin kesilmesi temel prensiptir.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uyarınca, bu yangınlarda su kullanımı kesinlikle yasaktır çünkü su, yanan sıvının üzerine yayılarak yangının daha geniş bir alana taşınmasına neden olur. Bunun yerine köpük (foam), karbondioksit veya kuru kimyevi toz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Köpük kullanımı, yanıcı sıvının yüzeyini kaplayarak hava ile temasını keser ve yanma sürecini durdurur. Karbondioksitli söndürücüler ise ortamdaki oksijeni seyrelterek yangını boğar; ancak bu yöntem kapalı alanlarda dikkatli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Sıvı yangınlarında birincil öncelik, sızıntı kaynağının kapatılmasıdır. Eğer kaynak kesilmezse, söndürme işlemi başarılı olsa dahi sızıntı devam eden sıvı tekrar alev alabilir; bu yüzden sızıntı kontrolü söndürme kadar kritiktir.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Çıkış İşaretleri ve Görünürlük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çıkış işaretleri, Sağlık ve Güvenlik İşaretleri Yönetmeliği standartlarına uygun olarak, kaçış yollarının yönünü ve çıkış noktalarını belirtecek şekilde stratejik noktalara yerleştirilmelidir.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İşaretlerin yerleşimi, duman veya karanlık gibi görüşün kısıtlı olduğu durumlarda bile fark edilebilecek şekilde olmalı; fotolüminesan veya ışıklı tabelalar tercih edilerek görünürlük artırılmalıdır.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İşaretler hiçbir şekilde başka nesnelerle kapatılmamalı veya üzerleri boyanmamalıdır; düzenli aralıklarla işaretlerin aydınlatma kapasitesi ve durumu kontrol edilerek arızalı olanlar derhal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Kaçış güzergahı boyunca yerleştirilen yönlendirme levhaları, binayı bilmeyen bir ziyaretçinin veya çalışanın bile çıkışa kolayca ulaşabileceği mantıksal bir sıra takip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name="Slide 1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C Sınıfı Yangınlar: Gaz Yangınları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 sınıfı yangınlar; metan, propan, bütan, doğal gaz ve hidrojen gibi yanıcı gazların neden olduğu yangınlardır. Bu tür yangınlar yüksek patlama riski taşır ve müdahale anında çok hızlı hareket edilmesini gerektirir; gazın akışı kesilmeden söndürme yapmak tehlikelidir.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kapsamında, gaz yangınlarında temel kural önce gaz akışını kesmektir. Gaz akışı kesilmeden sadece alevin söndürülmesi, ortamda biriken gazın tekrar patlamasına veya alev almasına yol açabilir; bu nedenle vana kontrolü hayati önemdedir.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Söndürme işlemlerinde genellikle kuru kimyevi tozlar tercih edilir. Bu tozlar, alevin kimyasal zincirleme reaksiyonunu keserek yangını durdurur; ancak gaz sızıntısı devam ettiği sürece ortamın havalandırılması ve patlama riskinin bertaraf edilmesi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yangınlarına müdahale eden personelin, kişisel koruyucu donanımları tam olmalı ve patlama riskine karşı güvenli mesafede durmalıdır. Eğer yangın kontrol altına alınamıyorsa, derhal tahliye gerçekleştirilmeli ve uzman ekiplere haber verilmelidir.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name="Slide 1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 ve F Sınıfı Yangınlar: Özel Durumlar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 sınıfı yangınlar; magnezyum, alüminyum, titanyum ve sodyum gibi yanabilir metallerin neden olduğu yangınlardır. Bu metaller çok yüksek sıcaklıklarda yanar ve su ile şiddetli tepkimeye girerler; bu nedenle sadece özel metal yangın tozları (D sınıfı tozlar)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 sınıfı yangınlar ise; kızartma yağları, bitkisel ve hayvansal yağların neden olduğu yangınlardır. Bu yangınlar genellikle mutfaklarda ve gıda işleme tesislerinde görülür; yüksek sıcaklıkları nedeniyle standart söndürücüler etkisiz kalabilir ve tekrar parlamaya çok müsaittir.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 sınıfı yangınlarda, yağın soğutulması ve yüzeyin hava ile temasının kesilmesi için ıslak kimyasal söndürücüler kullanılmalıdır. Su kullanılması durumunda, sıcak yağın sıçrayarak yangını çevreye yayması ve ciddi yanıklara neden olması kaçınılmazdır.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iki yangın sınıfı da özel eğitim ve ekipman gerektirir. İşyerinde bu tür maddelerle çalışılıyorsa, risk değerlendirmesi kapsamında özel söndürücülerin temin edilmesi ve çalışanların bu özel ekipmanların kullanımı konusunda uygulamalı eğitim alması yasal bir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name="Slide 1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Alev Vererek Yanma ve Özellikleri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Yanıcı maddelerin gaz haline geçerek oksijenle tepkimeye girmesi sonucu oluşan, yüksek sıcaklık ve parlak ışıkla karakterize edilen en yaygın yanma biçimidir.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kapsamında bu yanma türü, yangın yükünün hızlıca artmasına ve yapısal hasarların çok kısa sürede gerçekleşmesine neden olmaktadır.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Alevli yanmada yanma hızı, yakıtın gazlaşma oranı ve ortamdaki oksijen miktarı tarafından belirlenir; bu yüzden havalandırma kontrolü yangın güvenliği için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Yangınla mücadelede bu tür yanmaları söndürmek için soğutma veya oksijeni kesme yöntemleri tercih edilir; alevlerin ilerlemesini durdurmak için mutlaka bölmelendirme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name="Slide 1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Kor Halinde Yanma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Katı maddelerin yüzeyinde alev olmadan, doğrudan oksidasyonla gerçekleşen, düşük ışıklı ancak yüksek iç sıcaklığa sahip yavaş ve sürekli bir yanma sürecidir.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Genellikle tekstil, sünger veya ahşap gibi gözenekli malzemelerde görülür; yangın uzun süre fark edilmeden içten içe ilerleyerek yapısal bütünlüğü sessizce tehdit edebilir.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bu tür gizli yangın risklerine karşı işyerlerinde duman dedektörlerinin periyodik kontrolleri titizlikle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 halindeki yanmaları söndürmek, alevli yanmaya göre daha zordur çünkü oksijen girişi kısıtlı olsa dahi malzeme içindeki ısı uzun süre korunabilmektedir.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name="Slide 1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Parıldama ve Tehlikeli Ön Uyarılar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Yanıcı buharların veya tozların hava ile karışımının, bir kıvılcım veya sıcak yüzeyle anlık olarak tutuşması sonucu ortaya çıkan hızlı, kısa süreli ışık parlamasıdır.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yanma türü, patlamaya dönüşebilecek bir öncü sinyal olarak değerlendirilmelidir; özellikle tozlu ortamlarda birikintilerin havaya kalkması sonucu meydana gelmektedir.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Patlayıcı Ortamların Tehlikelerinden Korunması Hakkında Yönetmelik, bu tür parıldamaların önlenmesi için statik elektriğin kontrolünü ve topraklama sistemlerini zorunlu tutmaktadır.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Parıldama anında yüzeyde oluşan ani sıcaklık artışı, çevredeki diğer yanıcı maddeleri de tutuşturabilir; bu yüzden ortamdaki toz birikimi düzenli temizlenmelidir.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name="Slide 1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Patlayıcı Yanma ve Korunma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Yanıcı gazların, buharların veya tozların hava ile belirli oranlarda karışarak, çok kısa sürede aşırı basınç ve ısı enerjisi açığa çıkardığı şiddetli yanma biçimidir.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Patlayıcı Ortamların Tehlikelerinden Korunması Hakkında Yönetmelik, patlama riski olan bölgelerin ATEX standartlarına uygun ekipmanlarla donatılmasını şart koşmaktadır.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Patlayıcı yanma, yapısal yıkımlara ve ciddi yaralanmalara neden olabilecek kadar güçlüdür; bu nedenle patlamadan korunma dokümanı hazırlamak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Önleme stratejileri olarak patlayıcı ortamın oluşumunu engelleme, tutuşturucu kaynakları yok etme ve basınç tahliye sistemleri ile patlamanın etkisini azaltma uygulanmalıdır.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name="Slide 1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Parlama Noktası: Temel Kavramlar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Parlama noktası, yanıcı bir sıvının, üzerinde oluşan buharın bir ateş kaynağı ile temas ettiğinde geçici olarak alev almasını sağlayacak en düşük sıcaklık derecesidir; bu değer sıvının yanıcılık riskini belirlemede kritik bir parametredir.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gereği, parlama noktası düşük olan yanıcı sıvılar, özel depolama alanlarında ve kontrollü koşullar altında saklanmalıdır; bu maddelerin bulunduğu alanlarda havalandırma sistemlerinin sürekliliği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kullandıkları kimyasal maddelerin parlama noktalarını öğrenmek için Malzeme Güvenlik Bilgi Formlarını (MSDS) düzenli olarak incelemeleri gerekir; bu belgeler, maddenin tehlike sınıfını ve alınması gereken önlemleri net bir şekilde ortaya koyar.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alanlarında sıcaklık kontrolü yapılarak parlama noktasının üzerine çıkılması engellenmelidir; özellikle yaz aylarında veya yüksek sıcaklıklı üretim süreçlerinde bu sıvıların soğutulmuş ortamlarda muhafaza edilmesi ciddi bir yangın önleme stratejisidir.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name="Slide 1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Tutuşma Sıcaklığı ve Kendiliğinden Yanma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Tutuşma sıcaklığı, yanıcı bir maddenin dışarıdan bir kıvılcım veya ateş kaynağına ihtiyaç duymadan, sadece ortam ısısı etkisiyle kendiliğinden alev alarak yanmaya başladığı en düşük sıcaklık değeridir; bu, yangın riskini doğrudan etkiler.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Patlayıcı Ortamların Tehlikelerinden Korunması Hakkında Yönetmelik kapsamında, sıcak yüzeylerin bulunduğu endüstriyel alanlarda ekipmanların tutuşma sıcaklığına göre sınıflandırılması ve uygun cihazların seçilmesi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yüzeyler, boru hatları veya hatalı çalışan motorlar, çevredeki yanıcı gaz veya tozların tutuşma sıcaklığına ulaşmasına neden olabilir; bu nedenle düzenli termal izleme ve bakım faaliyetleri yangın çıkışlarını önlemede etkilidir.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seçimi yapılırken, ortamda bulunabilecek yanıcı maddelerin tutuşma sıcaklığı, cihazın yüzey sıcaklığından her zaman daha yüksek olmalıdır; bu güvenlik marjı, patlayıcı ortamların oluşmasını engelleyen bir mühendislik tedbiridir.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name="Slide 1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Alt Patlama Limiti (LEL)</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Alt Patlama Limiti (LEL), bir gazın veya buharın havayla karışarak patlayıcı bir atmosfer oluşturabileceği en düşük konsantrasyon değeridir; bu sınırın altındaki karışımlar patlama için yeterli yakıta sahip değildir.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Patlayıcı Ortamların Tehlikelerinden Korunması Hakkında Yönetmelik gereği, patlayıcı ortam oluşma ihtimali olan yerlerde gaz dedektörleri LEL değerinin belirli bir oranına (genellikle yüzde 10 veya 20) ayarlanmalıdır.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LEL seviyesinin izlenmesi, kapalı alanlarda çalışma yaparken veya yanıcı gaz transferi sırasında hayati önem taşır; dedektörler, tehlikeli seviyeye ulaşılmadan önce sesli ve ışıklı alarm vererek çalışanların tahliye edilmesini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Ortamdaki yanıcı gaz konsantrasyonu LEL seviyesine yaklaşmaya başladığında, acil durum havalandırması devreye girmeli ve patlayıcı karışımın oluşması engellenmelidir; bu mühendislik önlemi, patlama riskini bertaraf etmenin en temel yoludur.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name="Slide 1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Üst Patlama Limiti (UEL)</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Üst Patlama Limiti (UEL), bir yanıcı gazın havayla karışarak patlayıcı bir ortam oluşturabileceği en yüksek konsantrasyon değeridir; bu sınırın üzerindeki karışımlar patlama için yeterli oksijene sahip değildir.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UEL seviyesinin üzerindeki bir gaz karışımı çok zengin olarak tanımlanır ve açık bir alevle temas etse bile patlamaz; ancak bu karışım taze havayla seyreltildiğinde, LEL ve UEL aralığına girerek patlayıcı hale gelir.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Üst patlama limitinin üzerindeki çalışma ortamları, havalandırma sistemlerinin arızalanması veya ortamın taze havayla ani karışması durumunda hızla patlayıcı bir bölgeye dönüşebilir; bu nedenle bu alanlarda da sürekli izleme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Patlayıcı Ortamların Tehlikelerinden Korunması Hakkında Yönetmelik uyarınca, patlayıcı ortam riski bulunan tüm alanlarda LEL ve UEL değerleri arasındaki çalışma aralığı dikkatle korunmalı ve süreç kontrol altında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Kaçış Yolu Genişlik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Kaçış yollarının genişliği, Binaların Yangından Korunması Hakkında Yönetmelik tarafından belirlenen minimum değerlerin altında olamaz ve binadaki kişi sayısına göre ölçeklendirilmelidir.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Çıkış kapıları ve kaçış koridorları, tahliye anında oluşacak yoğunluğu kaldırabilecek kapasitede tasarlanmalı; dar koridorlar veya engelli geçiş noktaları kaza riskini artırmaktadır.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Kaçış yolu genişlikleri, tahliye sırasında insanların birbirini ezmeden veya sıkışmadan çıkışa ulaşabilmesi için yeterli alanı sağlamalı; bu alanlar hiçbir zaman daraltılmamalıdır.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içerisinde yapılan yapısal değişikliklerde veya yeni makine kurulumlarında, kaçış yolu genişliklerinin yönetmelik standartlarına uygunluğu mutlaka yeniden değerlendirilmelidir.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name="Slide 1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Isı İletimi ile Yangın Yayılımı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Isı iletimi, ısının katı bir madde içerisinde moleküler titreşim yoluyla yüksek sıcaklıktan düşük sıcaklığa doğru aktarılmasıdır; Binaların Yangından Korunması Hakkında Yönetmelik gereği yanıcı malzemelerin ısı kaynaklarına yakınlığı sınırlandırılmalıdır.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Metaller yüksek ısı iletkenliğine sahip oldukları için yangının bir odadan diğerine çelik kirişler veya borular aracılığıyla hızla taşınmasına neden olabilirler; bu durum yapısal bütünlüğü tehdit eden kritik bir risk faktörüdür.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İletim yoluyla yayılımı önlemek için yangın bölmeleri ve duvar geçişlerinde mutlaka yanmaz dolgu malzemeleri ile sızdırmazlık sağlanmalı, tesisat geçişleri yönetmelik standartlarına uygun şekilde yalıtılmalıdır.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İletimle ısınan bir yüzey, temas ettiği diğer yanıcı maddeleri tutuşma sıcaklığına ulaştırarak yangının gizli bir şekilde ilerlemesine yol açabilir; bu nedenle yangın riski olan bölgelerde ısı transferini kesecek bariyerler kurulmalıdır.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name="Slide 1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Isı Taşınımı (Konveksiyon) ve Yangın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Taşınım, ısının akışkanlar olan hava veya gazlar vasıtasıyla hareket etmesidir; Binaların Yangından Korunması Hakkında Yönetmelik uyarınca duman tahliye sistemleri bu mekanizmanın kontrol altına alınması için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Isınan hava ve duman yoğunluğu azaldığı için yükselir ve tavana çarparak yatay yönde yayılır, bu süreç yangının üst katlara veya havalandırma kanalları üzerinden diğer bölümlere sıçramasına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Konvektif yayılımı sınırlamak için asma tavan aralarında duman perdeleri oluşturulmalı ve yangın damperleri kullanılarak havalandırma kanallarının yangın anında otomatik olarak kapatılması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Taşınım mekanizması, yangın sırasında zehirli dumanların ve sıcak gazların kısa sürede tüm binayı sarmasına yol açtığı için çalışanların tahliyesini zorlaştıran en önemli faktörlerden 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name="Slide 1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Isı Işınımı (Radyasyon) ve Etkileri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Isı ışınımı, ısının elektromanyetik dalgalar halinde hiçbir ortama ihtiyaç duymadan boşlukta yayılmasıdır; Binaların Yangından Korunması Hakkında Yönetmelik gereği binalar arası mesafe ışınım riskine göre belirlenir.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Alevli bir yangın kaynağı, etrafındaki yanıcı malzemeleri doğrudan temas olmasa bile ışınım yoluyla tutuşma sıcaklığına getirebilir; bu durum özellikle dış cephe kaplamaları için büyük bir tehlike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Işınım etkisini azaltmak için binalar arasında yeterli yangın güvenlik mesafesi bırakılmalı veya binaların dış cephelerinde yanmaz/zor yanıcı malzeme kullanımı zorunlu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Radyasyon şiddeti, kaynağın sıcaklığının dördüncü kuvvetiyle orantılı olduğu için yangın büyüdükçe çevreye saçılan ısı enerjisi katlanarak artar ve yangının kontrol altına alınmasını ciddi ölçüde zorlaştırır.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name="Slide 1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Sıçraması ve Mekanik Yayılım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sıçraması, yanan parçaların, kıvılcımların veya közlerin mekanik etkilerle veya hava akımıyla uzak mesafelere taşınarak yeni odaklar oluşturmasıdır; bu durum Binaların Yangından Korunması Hakkında Yönetmelik kapsamında önlenmelidir.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Kaynak, kesim veya taşlama gibi kıvılcım çıkaran işlemler sırasında çevreye saçılan sıcak parçacıklar, depolanan yanıcı maddeler üzerine düşerek yangını bir anda farklı noktalarda başlatabilir.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Mekanik yayılımı önlemek için sıcak çalışma yapılan alanlarda kıvılcım perdeleri kullanılmalı ve etraftaki tüm yanıcı malzemeler çalışma alanından en az 11 metre uzaklaştırılmalıdır.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Rüzgarlı havalarda dış mekanlardaki yangınlar, yanıcı parçaların uçuşması sonucu yüzlerce metre ötedeki binalara sıçrayabilir; bu nedenle açık alan depolamalarında düzenli temizlik ve güvenlik önlemleri hayati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name="Slide 1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Karbonmonoksit (CO) Gazının Etkileri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Karbonmonoksit, eksik yanma sonucu oluşan renksiz, kokusuz ve zehirli bir gazdır; hemoglobin ile oksijenden 200 kat daha hızlı bağlanarak dokulara oksijen taşınmasını engeller ve ciddi hipoksiye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gereği, yangın anında oluşan dumanın tahliyesi için duman kontrol sistemlerinin tasarımı hayati öneme sahiptir; bu sistemler CO birikimini minimize ederek güvenli kaçış yolları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CO zehirlenmesi belirtileri arasında baş ağrısı, baş dönmesi, mide bulantısı ve bilinç kaybı yer alır; yüksek konsantrasyonlarda çok kısa sürede solunum durmasına ve ölüme sebebiyet verebilir, bu nedenle ortam derhal havalandırılmalıdır.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kapalı alanlarda veya yanma süreçlerinin olduğu yerlerde karbonmonoksit dedektörleri kullanması zorunludur; dedektörler belirli bir eşik değerin üzerine çıkıldığında sesli ve görsel uyarı vererek erken müdahale imkanı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name="Slide 1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Karbondioksit (CO2) ve Boğucu Etkisi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Karbondioksit, yanma olaylarında oksijenin tüketilmesine bağlı olarak ortamdaki oksijen konsantrasyonunu düşüren ve solunum sistemini doğrudan etkileyen bir gazdır; yüksek yoğunluklarda ortamdaki oksijen miktarını yaşamsal sınırların altına indirir.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işyerlerinde yeterli havalandırmanın sağlanması işverenin temel sorumlulukları arasındadır; CO2 birikimini önlemek için doğal veya mekanik havalandırma sistemleri sürekli çalışır durumda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Karbondioksit zehirlenmesi veya boğulması; solunum hızının artması, kafa karışıklığı ve aşırı yorgunluk gibi belirtilerle kendini gösterir; ortamdaki oksijen oranı yüzde 19.5 altına düştüğünde ciddi boğulma riski oluşur.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durumunda CO2 seviyesinin yükselmesi, kaçış yollarında panik ve yön kaybına neden olabilir; bu nedenle acil durum aydınlatmaları ve yönlendirme levhaları duman altı seviyede dahi görünebilir şekilde konumlandırılmalıdır.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name="Slide 1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Hidrojen Siyanür (HCN) Tehlikesi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Hidrojen siyanür, plastikler, süngerler ve bazı sentetik tekstil ürünlerinin yanmasıyla açığa çıkan çok tehlikeli bir gazdır; hücre solunumunu durdurarak dokuların oksijen kullanmasını engeller ve oldukça hızlı ölüme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Patlayıcı Ortamların Tehlikelerinden Korunması Hakkında Yönetmelik uyarınca, yanıcı sentetik malzemelerin depolandığı yerlerde gerekli risk analizleri yapılmalı ve bu tür zehirli gazların açığa çıkma potansiyeli önceden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Hidrojen siyanür maruziyetinde kişi, ilk aşamada nefes darlığı ve çarpıntı yaşar; ardından hızla bilinç kaybı, kasılmalar ve solunum yetmezliği gelişir; bu gazı soluyan kişiye müdahale etmek için uzman ekiplerin solunum cihazı kullanması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eğitimi ve tatbikatlarında, sentetik malzemelerin yanmasıyla oluşan toksik dumanların riski çalışanlara anlatılmalıdır; bu tür yangınlarda standart maskelerin yeterli koruma sağlamadığı, mutlaka temiz hava tüplü solunum cihazı gerektiği vurgulanmalıdır.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name="Slide 1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Hidrojen Klorür (HCl) ve Tahriş Edici Özellikleri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Hidrojen klorür, özellikle PVC (polivinil klorür) gibi klorlu plastiklerin yanmasıyla oluşan keskin kokulu, tahriş edici bir gazdır; gözlerde, burunda ve solunum yollarında şiddetli yanma hissi ve doku hasarı yaratır.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hükümlerine göre, yangın sırasında oluşan korozif ve toksik gazların yayılımını engellemek için yapısal önlemler alınmalı ve yangın bölmeleri doğru şekilde teşkil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HCl gazına maruz kalmak, solunum yollarında ödeme (şişmeye) yol açarak nefes almayı neredeyse imkansız hale getirir; yoğun maruziyetlerde akciğerlerde kalıcı hasarlar ve ciddi kimyasal yanıklar meydana gelmesi kaçınılmaz bir sonuçtur.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kimyasal depolama alanları ve yangın riskli bölgelerde, HCl gazı oluşumuna karşı koruyucu ekipman (tam yüz maskeleri, kimyasal dirençli elbiseler) bulundurulmalı ve çalışanlar bu donanımların kullanımı konusunda düzenli olarak eğitilmelidir.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name="Slide 1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Yanıcı Sıvılarda Parlama Noktası Kavramı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Parlama noktası, bir sıvının kendi yüzeyinde yanıcı bir karışım oluşturacak kadar buhar çıkardığı en düşük sıcaklıktır; bu değer, sıvının yangın riskini belirleyen en kritik fiziksel özelliktir.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gereği, parlama noktası düşük olan sıvılar daha büyük tehlike arz eder; bu nedenle sıvıların depolanması ve taşınmasında bu kritik sıcaklık eşikleri esas alınır.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Sıvıların parlama noktası tayini, standart test yöntemleri (kapalı kap yöntemi gibi) ile laboratuvar ortamında yapılmalıdır; bu veriler, işletmedeki patlayıcı ortam risk değerlendirmesinin temelini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Patlayıcı Ortamların Tehlikelerinden Korunması Hakkında Yönetmelik kapsamında, parlama noktası düşük maddelerle çalışılan alanlarda uygun havalandırma ve statik elektrik önlemleri alınması yasal bir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name="Slide 1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Yanıcı Sıvıların Kategoriye Göre Sınıflandırılması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Yanıcı sıvılar, parlama noktalarına göre uluslararası standartlar ve ilgili mevzuat çerçevesinde kategorilere ayrılır; bu sınıflandırma, depolama hacmi ve yangın önleme tedbirlerinin belirlenmesinde birincil kriterdir.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Çok parlayıcı sıvılar, genellikle oda sıcaklığının altında parlama noktasına sahiptir; bu maddeler, en küçük bir kıvılcım veya ısı kaynağı ile anında yanmaya başlayabilir ve çok hızlı yayılır.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Orta ve düşük dereceli yanıcı sıvılar, daha yüksek parlama noktalarına sahip olmalarına rağmen, uygun koşullar sağlandığında (örneğin ısıtıldıklarında) ciddi yangın ve patlama riski taşımaya devam ederler.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Sınıflandırma yapılırken Zararlı Maddeler ve Karışımlara İlişkin Güvenlik Bilgi Formları Hakkında Yönetmelik esas alınmalıdır; her madde için üretici tarafından sağlanan teknik veriler ve kategori bilgileri dikkate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Çıkış Kapıları ve Açılma Yönü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çıkış kapıları, Binaların Yangından Korunması Hakkında Yönetmelik gereği kaçış yönünde ve kolayca açılabilecek şekilde tasarlanmalı, dışarıdan kilitlenmemelidir.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Kapıların açılma yönü insanların kaçış akışına uygun olmalı; panik anında kapıların dışa doğru kolayca açılması, izdihamın önlenmesi için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Panik bar sistemi, kapıların içeriden herhangi bir anahtar gerektirmeksizin, sadece baskı uygulanarak açılmasını sağlar ve tüm acil çıkış kapılarında bulunması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Kapıların önünde veya çevresinde kapının tam açılmasını engelleyecek hiçbir malzeme bulunmamalı, kapıların menteşe ve kilit mekanizmaları düzenli olarak periyodik bakımdan geçirilmelidir.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name="Slide 1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Yanıcı Sıvıların Depolanmasında Güvenlik Prensipleri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Yanıcı sıvılar, Binaların Yangından Korunması Hakkında Yönetmelik hükümlerine uygun, havalandırması etkin ve sızdırmaz zeminli özel depolama alanlarında muhafaza edilmelidir; bu alanların yanmaz malzemeden inşa edilmesi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alanlarında statik elektrik birikimini önlemek için tüm metal raflar ve kaplar topraklanmalıdır; ayrıca, depolanan maddeler arasında uyumsuzluk riski varsa (reaktif maddeler) mutlaka ayrı bölümlerde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Depolanan kapların üzerinde mutlaka içerik bilgilerini ve tehlike sınıflarını gösteren etiketler bulunmalıdır; boş kaplar bile içlerinde yanıcı buhar kalabileceği için dikkatli yönetilmeli ve açık bırakılmamalıdır.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sahasının girişinde sigara içilmez ve kıvılcım çıkarıcı alet kullanılmaz uyarıları bulunmalı, acil durumlar için uygun yangın söndürme sistemleri kolayca erişilebilir konumda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name="Slide 1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Bilgi Formu (SDS) ve Risk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Zararlı Maddeler ve Karışımlara İlişkin Güvenlik Bilgi Formları Hakkında Yönetmelik uyarınca, her yanıcı sıvı için güncel bir Güvenlik Bilgi Formu (SDS) işyerinde hazır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SDS, maddenin parlama noktası, patlama limitleri, uygun söndürme maddeleri ve dökülme durumunda yapılacak acil müdahaleler hakkında çalışanlara doğrudan bilgi sağlayan en temel teknik dokümandır.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6331 sayılı İş Sağlığı ve Güvenliği Kanunu kapsamında, çalışanları SDS'de yer alan bilgiler konusunda periyodik olarak eğitmeli ve acil durum prosedürlerini uygulamalı olarak tatbik ettirmelidir.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sürecinde SDS verileri kullanılarak, olası bir kaza anında maruziyetin nasıl önleneceği ve ilk yardımın nasıl yapılacağı net bir şekilde tanımlanmalı ve tüm personele duyurulmalıdır.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name="Slide 1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Gazların Fiziksel Özellikleri ve Davranışları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LPG (propan ve bütan karışımı) havadan ağır bir gazdır; sızıntı durumunda zemine çöker ve drenaj kanalları veya bodrum katları gibi çukur alanlarda birikerek patlayıcı ortam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Doğalgaz (metan) ise havadan hafif bir gazdır; sızıntı durumunda hızla yükselir ve tavan boşluklarında birikir, bu nedenle havalandırma menfezleri mutlaka tavan seviyesine yakın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Patlayıcı Ortamların Tehlikelerinden Korunması Hakkında Yönetmelik gereği, kullanılan gazın fiziksel özellikleri (yoğunluk, parlama noktası) işyeri risk değerlendirmesinde temel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Gazların yanma sınırları (alt ve üst patlama limitleri) bilinmeli, ortamdaki gaz konsantrasyonu bu limitlere ulaşmadan gerekli mühendislik önlemleri (havalandırma gibi)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name="Slide 1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Gaz Sızıntısı ve Risk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sızıntıları genellikle tesisat bağlantı noktaları, vanalar ve esnek hortumlardan kaynaklanır; bu noktaların düzenli sızdırmazlık testleri (sabunlu su veya dedektör ile)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uyarınca, gaz tesisatları periyodik olarak yetkili kişilerce kontrol edilmeli ve sızıntı tespit edilen hatlar derhal devre dışı bırakılmalıdır.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Sızıntı anında ortamdaki elektrikli cihazlar çalıştırılmamalı veya kapatılmamalıdır; kıvılcım kaynağı olabilecek tüm cihazlar derhal enerjisiz bırakılmalı ve ortam hızla tahliye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İşletmelerde acil durum planları kapsamında, gaz sızıntısına yönelik özel müdahale prosedürleri oluşturulmalı ve çalışanlara bu prosedürler uygulamalı olarak gösterilmelidir.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name="Slide 1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Ateşleme Kaynakları ve Patlayıcı Ortamlar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Statik elektrik, kıvılcımlı el aletleri, sıcak yüzeyler ve çıplak alevler, gaz sızıntısı olan ortamlarda patlamaya neden olabilecek en temel ateşleme kaynaklarıdır.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Patlayıcı Ortamların Tehlikelerinden Korunması Hakkında Yönetmelik kapsamında, patlayıcı ortam oluşabilecek bölgelerde (Ex-proof) ekipman kullanımı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giydiği kıyafetlerin antistatik özellikte olması ve ayakkabıların statik elektrik boşalımı yapabilecek yapıda seçilmesi, ateşleme riskini minimize eden idari önlemlerdir.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ve onarım çalışmaları öncesinde ortamdaki gaz konsantrasyonu ölçülmeli (sıcak çalışma izni), gaz seviyesi güvenli bölgeye inmeden hiçbir ısıtıcı veya kıvılcım çıkarıcı işleme başlanmamalıdır.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name="Slide 1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Algılama ve Müdahale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dedektörleri, gazın yoğunluğuna uygun yüksekliklere (ağır gazlar için tabana yakın, hafif gazlar için tavana yakın) yerleştirilmeli ve düzenli kalibrasyonları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çerçevesinde, işveren ortam ölçümlerini düzenli yaptırmak ve çalışanları bu sistemlerin kullanımı konusunda bilgilendirmekle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Algılama sistemleri, sadece sesli ve ışıklı uyarı vermekle kalmamalı; mümkünse otomatik gaz kesme vanaları ile entegre çalışarak sızıntıyı kaynağında kesmelidir.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dedektörlerinin alarm seviyeleri, alt patlama limitinin (LEL) belirli bir yüzdesine (örneğin yüzde 10 veya 20) ayarlanarak erken uyarı mekanizması devreye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name="Slide 1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Yanıcı Katı Maddeler İçin Depolama Alanı Gereklilikleri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Yanıcı katı maddeler, Binaların Yangından Korunması Hakkında Yönetmelik gereğince diğer malzemelerden izole edilmiş, yangına dayanıklı bölmelerle ayrılmış özel depolarda muhafaza edilmelidir. Bu alanların girişleri açıkça etiketlenmeli, yetkisiz personelin erişimi engellenmeli ve acil durum tahliye yolları her zaman açık tutulmalıdır. Depo içerisindeki havalandırma sistemi, yanıcı toz veya buhar birikimini önleyecek şekilde tasarlanmalı ve periyodik olarak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name="Slide 1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Depolama Ortamında Sıcaklık ve Nem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Yanıcı katı maddelerin kimyasal stabilitesini korumak için depolama ortamındaki sıcaklık ve nem değerleri sürekli takip edilmelidir. Aşırı sıcaklık artışı maddelerin kendiliğinden tutuşma riskini artırırken, yüksek nem bazı maddelerin kimyasal yapısını bozarak tehlikeli tepkimelere yol açabilir. 6331 sayılı İş Sağlığı ve Güvenliği Kanunu kapsamında, bu çevresel faktörlerin ölçümü ve kayıt altına alınması, olası yangın ve patlama risklerini minimize etmek adına işverenin sorumluluğundadır.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name="Slide 1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Depolanacak Madde Miktarı ve Stok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depolanan yanıcı katı madde miktarı, yangın yükünü sınırlandırmak amacıyla minimum seviyede tutulmalıdır. Binaların Yangından Korunması Hakkında Yönetmelik kurallarına göre, üretim sahasında ihtiyaç duyulan miktar dışındaki fazlalıklar ana depolara aktarılmalıdır. Stok yönetimi yapılırken maddelerin son kullanma tarihleri ve raf ömürleri düzenli kontrol edilmeli, eskiyen ürünler öncelikli olarak tüketilerek birikimlerin oluşturduğu yangın riskleri etkin bir şekilde yönetilmelidir.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name="Slide 1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Uyumluluk ve Ayrıştırma Kuralları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Birbiriyle etkileşime girdiğinde yangın veya patlama riski oluşturan yanıcı katı maddeler, Çalışanların Patlayıcı Ortamların Tehlikelerinden Korunması Hakkında Yönetmelik uyarınca birbirinden ayrı alanlarda depolanmalıdır. Uyumsuz maddelerin bir arada bulunması, sızıntı veya kaza anında kontrol edilemez kimyasal reaksiyonlara neden olabilir. Depolama planlamasında güvenlik bilgi formları (GBF) esas alınmalı ve uyumsuzluk matrisi kullanılarak maddelerin birbirine olan mesafeleri yasal standartlara uygun şekilde belirlenmelidir.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 Tesisatında Aşırı Yük Kaynaklı Yangın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devrelerinde iletkenin kapasitesinden fazla akım geçmesi aşırı ısınmaya ve kablo izolasyonunun erimesine yol açarak yangın başlatır; Elektrik İç Tesisleri Yönetmeliği uyarınca her devrenin akım taşıma kapasitesine uygun sigorta ile korunması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Sigorta seçimi, devrenin beslediği yükün toplam gücüne göre hesaplanmalı ve kesinlikle kapasite üzerinde sigorta takılmamalıdır; aşırı yüklenme durumunda sigortanın devreyi kesmesi, tesisatın güvenliğini sağlayan en temel mühendislik önlemidir.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Kablo kesitlerinin, bağlanacak cihazların çekeceği akıma uygun seçilmemesi, sürekli bir ısınma kaynağı oluşturur; bu durum uzun vadede kablo iç direncinin artmasına ve yalıtkan malzemenin özelliğini kaybederek yanıcı hale gelmesine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Çoklu prizlerin (üçlü priz vb.) üzerine birden fazla yüksek güçlü cihazın bağlanması, priz ve kablo bağlantı noktalarında ark oluşumuna ve aşırı ısınmaya zemin hazırlar; bu tür yanlış kullanım alışkanlıkları işyerlerinde en sık karşılaşılan yangın başlangıç nedenlerindendir.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name="Slide 1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Basınçlı Aerosol Kutularının Yapısı ve Tehlikeleri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Aerosol kutuları, içerdikleri yanıcı itici gazlar ve sıvı ürünler nedeniyle yüksek basınç altında depolanan tehlikeli ekipmanlardır; bu kutuların mekanik bütünlüğü, sızıntı veya çatlama durumunda anında parlayıcı bir ortam yaratabilir. Binaların Yangından Korunması Hakkında Yönetmelik uyarınca, bu tür basınçlı kapların fiziksel hasar alması engellenmeli ve kutu üzerindeki uyarı etiketleri (alev sembolü, sıcaklık uyarısı) mutlaka dikkate alınmalıdır. Kutunun delinmesi veya deforme olması, içindeki gazın hızla atmosfere yayılarak tutuşabilir bir karışım oluşturmasına ve ciddi yangın riski doğurmasına neden olur. İşyerlerinde bu ekipmanların kullanımı sırasında, kutunun valf sisteminin temiz tutulması ve herhangi bir sızıntı belirtisinde derhal kullanımdan kaldırılarak güvenli bir alana tahliye edilmesi hayati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name="Slide 1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Isı Kaynakları ve Tutuşma Mekanizması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Aerosol ve püskürtme malzemeleri, belirlenen sıcaklık eşiklerinin üzerine çıktığında iç basınçları hızla artarak patlama riskini tetikleyebilir; bu nedenle güneş ışığına veya doğrudan ısı kaynaklarına maruz bırakılmaları kesinlikle yasaktır. 6331 sayılı İş Sağlığı ve Güvenliği Kanunu çerçevesinde işveren, çalışma ortamındaki tüm ısı kaynaklarını (soba, kaynak cihazları, elektrikli ısıtıcılar) bu tür yanıcı maddelerden güvenli bir mesafede tutmakla yükümlüdür. Tutuşma, püskürtme anında oluşan sis bulutunun (aerosol bulutu) açık bir alevle veya statik elektrik deşarjıyla temas etmesi sonucu gerçekleşir; bu durum kontrolsüz bir parlama ile sonuçlanır. Çalışanların, püskürtme işlemi yaparken ortamdaki statik elektriği önlemek için topraklama yapmaları ve işlemin mutlaka yeterli havalandırma sağlanan alanlarda gerçekleştirilmesi yasal bir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name="Slide 1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Patlama Riski: BLEVE ve Basınç Tahliyesi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kapların yangın anında maruz kaldığı yüksek ısı, kutu içindeki basıncın çeper dayanımını aşmasına ve BLEVE (Kaynayan Sıvının Genleşen Buhar Patlaması) benzeri şiddetli fiziksel patlamalara yol açabilir. Çalışanların Patlayıcı Ortamların Tehlikelerinden Korunması Hakkında Yönetmelik gereğince, patlayıcı ortam oluşturabilecek bu tür malzemelerin bulunduğu alanlarda patlamadan korunma dokümanı hazırlanması ve acil durum planlarının güncel tutulması şarttır. Patlama anında kutu parçaları mermi etkisi yaratarak çevredeki personelin yaralanmasına veya ikincil yangınların başlamasına neden olur; bu yüzden yangınla mücadele ekiplerinin bu bölgeye yaklaşırken özel koruyucu ekipman kullanması gerekir. Patlama riski, sadece kutunun kendisinden değil, ortamda biriken gaz yoğunluğundan da kaynaklandığı için sürekli gaz dedektörleri ile ortam havasının izlenmesi büyük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name="Slide 1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Depolama ve İstifleme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Püskürtme malzemeleri ve aerosol kutuları, doğrudan güneş ışığı almayan, iyi havalandırılan ve sıcaklığı 50 dereceyi geçmeyen serin depolarda, diğer yanıcı maddelerden ayrı şekilde saklanmalıdır. İş Ekipmanlarının Kullanımında Sağlık ve Güvenlik Şartları Yönetmeliği uyarınca, depolama alanlarında istifleme yüksekliği devrilmeleri önleyecek şekilde sınırlandırılmalı ve rafların yangına dayanıklı malzemeden yapılması sağlanmalıdır. Depolama alanında mutlaka yanmaz duvarlar kullanılmalı, elektrik tesisatı patlamaya karşı korumalı (Ex-proof) ekipmanlarla donatılmalı ve giriş çıkışlar yetkili personel tarafından kontrol altında tutulmalıdır. Boş kutular bile içlerinde kalıntı gaz barındırabileceği için atık yönetimi prosedürlerine uygun olarak, diğer atıklardan ayrı bir şekilde tehlikeli atık konteynerlerinde toplanmalı ve düzenli aralıklarla imhaya gönderilmelidir.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name="Slide 1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Bilgi Formları (GBF/SDS) Temelleri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Bilgi Formları (GBF), Zararlı Maddeler ve Karışımlara İlişkin Güvenlik Bilgi Formları Hakkında Yönetmelik uyarınca, kimyasal maddelerin tehlikeleri ve güvenli kullanımı hakkında detaylı bilgiler içeren temel dokümanlardır.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formlar, tedarikçi tarafından sağlanması zorunlu olan 16 ana bölümden oluşur ve kimyasalın fiziksel, kimyasal ve toksikolojik özelliklerini eksiksiz şekilde tanımlar.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işyerinde kullanılan her türlü yanıcı ve parlayıcı madde için güncel bir GBF kopyasını bulundurmak ve içeriği çalışanlara açıklamakla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GBF verileri, yeni bilgiler elde edildiğinde veya madde sınıflandırması değiştiğinde vakit kaybetmeksizin tedarikçi tarafından güncellenmeli ve bu güncel formlar işyerine ulaştırılmalıdır.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name="Slide 1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Tehlike İşaretleri ve Piktogramlar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Maddelerin ve Karışımların Sınıflandırılması, Etiketlenmesi ve Ambalajlanması Hakkında Yönetmelik gereği, yanıcı maddelerin ambalajları üzerinde uluslararası standartlarda belirlenmiş piktogramlar bulunması yasal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Kırmızı çerçeveli elmas şeklindeki bu piktogramlar, maddenin parlayıcılığı, toksisitesi veya çevreye olan zararı hakkında çalışanlara görsel ve hızlı bir uyarı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bir piktogram, spesifik bir tehlike sınıfını temsil eder; örneğin alev sembolü parlayıcı maddeleri, kurukafa sembolü ise akut toksisiteyi ifade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 üzerinde yer alan bu sembollerin, ambalajın zarar görmesi veya silinmesi durumunda derhal yenilenmesi ve okunabilirliğinin korunması gerekmektedir.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name="Slide 1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 ve P İfadeleri: Tehlike ve Önlemler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 (Hazard) ifadeleri, kimyasalın fiziksel veya sağlık açısından oluşturduğu tehlikenin doğasını tanımlayan standart cümlelerdir; örneğin H225 ifadesi çok kolay alevlenir sıvı ve buhar anlamına gelir.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 (Precautionary) ifadeleri ise, maddeyle çalışırken alınması gereken önlemleri belirtir; bu ifadeler depolama, taşıma ve kullanım süreçlerinde izlenmesi gereken güvenlik prosedürlerini özetler.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 üzerinde piktogramlarla birlikte yer alan bu kodlar, çalışanların maddeyi nasıl güvenli bir şekilde yöneteceği konusunda rehberlik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bu H ve P kodlarının anlamlarını bilmeleri, olası bir kaza anında doğru müdahaleyi yapmak ve kişisel koruyucu donanım seçimini isabetli gerçekleştirmek için elzemdir.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name="Slide 1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Erişim, Eğitim ve Yasal Yükümlülükler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tüm çalışanların kimyasal maddelerin güvenlik bilgilerine kolayca erişebilmesini sağlamakla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Çalışanlara, kullandıkları yanıcı maddelerin GBF içerikleri, etiketleme sistemi ve acil durum müdahale yöntemleri hakkında düzenli eğitimler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kayıtları, formların güncel halleri ve yapılan risk değerlendirmesi sonuçları, denetimlerde sunulmak üzere işyerinde düzenli bir dosyada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planlarında, kimyasal dökülme veya yangın gibi durumlarda GBF'de belirtilen ilkyardım ve yangın söndürme yöntemlerinin uygulanması temel prosedür olarak yer almalıdır.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name="Slide 1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Yanıcı Maddeler İçin Ambalaj Seçimi ve Standartlar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Yanıcı ve parlayıcı sıvıların depolanmasında kullanılan kaplar, maddenin kimyasal yapısıyla tepkimeye girmeyecek malzemelerden (çelik, yüksek yoğunluklu polietilen vb.) seçilmelidir. Kapların sızdırmazlık özellikleri, içerideki basıncı dengeleyecek ve dışarıya buhar sızıntısını engelleyecek şekilde tasarlanmış olmalıdır. Çalışanların Patlayıcı Ortamların Tehlikelerinden Korunması Hakkında Yönetmelik gereği, kapların fiziksel darbelere karşı dayanıklı olması ve devrilme durumunda dökülmeyi önleyecek emniyetli kapak sistemlerine sahip olması zorunludur. Ambalajların periyodik olarak korozyon ve çatlak açısından kontrol edilmesi, olası sızıntıların önceden tespit edilmesini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name="Slide 1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Tehlike Etiketleme ve Uyarı İşaretleri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Yanıcı maddelerin bulunduğu her kap, içeriğin tehlike sınıfını belirten uluslararası kabul görmüş piktogramlar ve uyarı ifadeleriyle net bir şekilde etiketlenmelidir. Etiketler, kimyasalın parlama noktası, tutuşma derecesi ve acil durum müdahale yöntemleri gibi temel bilgileri içermelidir; bu bilgiler Çalışanların Patlayıcı Ortamların Tehlikelerinden Korunması Hakkında Yönetmelik uyarınca güncel tutulmalıdır. Etiketlerin okunaklı olması, uzun süreli depolamada silinmemesi veya aşınmaması için dayanıklı malzemelerden üretilmesi gerekir. Yanlış veya eksik etiketleme, müdahale ekipleri için ciddi bir güvenlik riski oluşturduğundan, etiketlerin doğruluğu periyodik olarak denetlenmelidir.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İzolasyon Hataları ve Kısa Devre Kaynaklı Yangınlar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Kablolardaki yalıtım malzemesinin zamanla aşınması, dış etkenlerle yıpranması veya kemirgenler tarafından zarar görmesi, faz-nötr veya faz-toprak arasında kısa devre oluşmasına yol açar; bu durum anlık yüksek enerji boşalması ve ark çıkışı ile yangın riski doğurur.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İç Tesisleri Yönetmeliği gereğince, tesisat yalıtım direnci düzenli aralıklarla yetkili kişilerce ölçülmeli ve kayıt altına alınmalıdır; yalıtım direncinin düşmesi, elektriğin kontrolsüz şekilde çevreye yayılmaya başladığının birincil göstergesidir.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Kablo eklerinin usulüne uygun yapılmaması, izole edilmemiş çıplak uçların bulunması veya ek yerlerinin nemli ortamlarda bırakılması, ark oluşumunu tetikleyen en kritik zayıf noktalardır; bağlantılar mutlaka uygun klemens ve buatlar içerisinde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Sıcaklık, nem, kimyasal buhar veya tozlu ortamlar, yalıtım malzemesinin fiziksel ömrünü kısaltır; bu tür özel riskli ortamlarda standart kablo yerine o ortamın koşullarına dayanıklı, zırhlı veya özel yalıtımlı kablo tipleri tercih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name="Slide 1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ADR Kapsamında Yanıcı Madde Taşımacılığı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Tehlikeli malların karayolu ile taşınmasında ADR kuralları esas alınmalı; araçların yanıcı madde taşıma sertifikasına sahip olması ve gerekli güvenlik donanımlarını bulundurması şarttır. Taşınacak maddelerin sınıflandırması, paketleme grubu ve miktar sınırlamaları, yasal mevzuata uygun şekilde dokümante edilerek sevk irsaliyesine işlenmelidir. 6331 sayılı İş Sağlığı ve Güvenliği Kanunu kapsamında, taşıma işlemi sırasında yaşanabilecek kazalara karşı sürücülerin eğitimli olması ve acil durum müdahale ekipmanlarının (yangın söndürücü, kitler) araçta hazır bulunması zorunludur. Taşınan yanıcı maddenin parlama noktasına göre araç içi sıcaklık kontrolleri yapılmalı ve sızıntı önleyici tedbirler her aşamada uygulanmalıdır.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name="Slide 1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Depolama Alanlarında Yanıcı Madde Ayrımı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Yanıcı maddeler, birbirleriyle tepkimeye girerek yangın veya patlama riski oluşturabilecek oksitleyici, korozif veya zehirli maddelerden fiziksel olarak ayrı alanlarda depolanmalıdır. Binaların Yangından Korunması Hakkında Yönetmelik hükümlerine göre, depolama alanları yanmaz bölmelerle ayrılmalı ve yeterli havalandırma sistemleri ile donatılmalıdır. Depolama sahasında, yanıcı maddelerin dökülme durumunda yayılmasını önlemek için ikincil koruma havuzları veya bariyerler oluşturulması hayati önem taşır. İşyerindeki düzenin korunması ve kaza riskinin azaltılması için, maddelerin uyumluluk tablosuna göre sınıflandırılması ve depolama planının tüm personele duyurulması bir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name="Slide 1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Gaz-Hava Karışımları ve Patlayıcı Atmosfer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Gaz-hava karışımları, yanıcı gazların veya buharların belirli konsantrasyonlarda hava ile birleşmesiyle oluşur; bu durum Çalışanların Patlayıcı Ortamların Tehlikelerinden Korunması Hakkında Yönetmelik kapsamında patlayıcı ortam olarak tanımlanır.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sızıntıları, kapalı alanlarda havalandırmanın yetersiz olduğu durumlarda hızla birikerek patlama riskini artırır; bu nedenle gaz dedektörlerinin kullanımı ve sürekli izleme, erken uyarı için kritik bir mühendislik önlemidir.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sistemleri, gazın birikmesini önlemek için ortamdaki hava değişimini sürekli sağlamalıdır; ancak sistemin kendisi de patlayıcı ortamda kıvılcım kaynağı oluşturmayacak şekilde ATEX sertifikalı ekipmanlarla kurulmalıdır.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Gazın yoğunluğu (havadan hafif veya ağır olması) havalandırma menfezlerinin konumunu belirler; ağır gazlar için taban seviyesinde, hafif gazlar için ise tavan seviyesinde havalandırma açıklıkları tasarlanması zorunludur.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name="Slide 1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Toz-Hava Karışımları ve Patlama Riski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Yanıcı tozlar, havada asılı kalarak bulut oluşturduğunda patlayıcı bir atmosfer meydana getirir; Tozla Mücadele Yönetmeliği uyarınca işletmelerde toz birikimini önlemek için düzenli temizlik ve toz toplama sistemleri kurulmalıdır.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Toz patlamaları, yüzeyde birikmiş tozların bir hava akımıyla aniden havalanması sonucu ikincil patlamalara yol açabilir; bu nedenle toz birikiminin önlenmesi, patlamanın yayılmasını durdurmak için en temel idari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İnce taneli tozlar (un, şeker, kömür, metal tozları), yüzey alanlarının genişliği nedeniyle daha kolay tutuşur ve patlama şiddetleri daha yüksektir; bu tozların işlendiği tesislerde ekipmanlar topraklanmalıdır.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Toz toplama üniteleri (siklonlar veya filtreler), patlamanın etkisini azaltacak şekilde patlama kapakları ile donatılmalı ve güvenli bir alana yönlendirilmelidir; sistemin bakımı periyodik olarak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name="Slide 1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Patlama Limitleri: LEL ve UEL</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Alt Patlama Limiti (LEL), yanıcı gazın havada patlama oluşturabileceği en düşük konsantrasyonu ifade eder; bu değerin altındaki karışımlar yanmak için çok fakirdir ve patlama gerçekleşmez.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Üst Patlama Limiti (UEL) ise yanıcı gazın havada patlama oluşturabileceği en yüksek konsantrasyondur; bu değerin üzerindeki karışımlar yanmak için çok zengindir ve oksijen yetersizliği nedeniyle patlama oluşmaz.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Patlayıcı ortamda güvenlik, LEL değerinin belirli bir yüzdesinin (genellikle yüzde 10-20) altında kalınması ile sağlanır; dedektör alarmları bu eşik değerlere göre ayarlanmalıdır.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LEL ve UEL aralığı, maddenin kimyasal yapısına göre değişir; örneğin hidrojenin patlama aralığı çok geniştir, bu da onu oldukça tehlikeli bir gaz haline getirir.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name="Slide 1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Patlayıcı Karışımların Dinamikleri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Patlayıcı bir karışımın oluşması için yanıcı madde, oksijen ve bir ateşleme kaynağının aynı anda bulunması gerekir; Çalışanların Patlayıcı Ortamların Tehlikelerinden Korunması Hakkında Yönetmelik gereği, bu üçgenin kırılması temel güvenlik stratejisidir.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Sıcaklık ve basınç değişimleri, LEL ve UEL değerlerini etkiler; yüksek basınç veya sıcaklık altında patlama limitleri daralabilir veya genişleyebilir, bu durum risk değerlendirmesinde dikkate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Ortamdaki türbülans ve akışkanlık, gazların homojen dağılmasını sağlayarak patlama riskini artırabilir; bu nedenle kapalı proseslerde sızıntı kontrolü, patlamayı önlemede en etkili mühendislik yöntemidir.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Ateşleme kaynakları; statik elektrik, sıcak yüzeyler, mekanik kıvılcımlar veya açık alevler olabilir; patlayıcı atmosfer olan bölgelerde bu kaynakların tamamen elimine edilmesi esastır.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name="Slide 1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Çalışanların Patlayıcı Ortamlardan Korunması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ATEX 137 direktifi, işverene patlayıcı ortam oluşmasını önleme veya patlamanın etkilerini azaltma yükümlülüğü getirir. Çalışanların Patlayıcı Ortamların Tehlikelerinden Korunması Hakkında Yönetmelik gereği, işverenler riskleri değerlendirerek gerekli teknik ve idari önlemleri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Patlayıcı atmosfer oluşma ihtimali olan tehlikeli bölgeler, zon esasına göre (gaz için Zone 0/1/2, toz için Zone 20/21/22) sınıflandırılmalıdır. Çalışanlar, patlamadan korunma dokümanında belirtilen talimatlara uymalı ve çalışma alanlarındaki tehlikeli bölgelere giriş çıkışlarda belirtilen güvenlik prosedürlerini titizlikle uygulamalıdır.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Patlayıcı ortamda görev yapacak çalışanlar, patlamadan korunma ve acil durum yönetimi konularında özel eğitim almalıdır. Eğitimler, kullanılan ekipmanların doğru kullanımı ve tehlike anında yapılacak tahliye yöntemlerini içerecek şekilde düzenli olarak tekrarlanmalıdır.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patlama riski olan alanlarda çalışanların sağlığını korumak için gerekli KKD donanımını sağlamalıdır. Antistatik giysiler ve ayakkabılar gibi ekipmanların seçimi, ortamın patlayıcılık özelliklerine göre yapılmalı ve bu ekipmanların periyodik kontrolleri aksatılmamalıdır.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name="Slide 1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Patlayıcı Ortamda Kullanılan Ekipmanlar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ATEX 95 direktifi, patlayıcı ortamlarda kullanılacak ekipmanların ve koruyucu sistemlerin tasarım, üretim ve belgelendirme standartlarını belirler. Patlayıcı atmosferde çalışan makineler, kıvılcım veya ısı kaynağı oluşturmayacak şekilde tasarlanmalı ve üretilmelidir.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seçimi, çalışma ortamının tehlike sınıfına ve bölge tanımlarına uygun olarak yapılmalıdır. Bölge 0, 1 ve 2 gibi tehlike seviyeleri, ekipmanların sahip olması gereken koruma seviyelerini (kategorilerini) doğrudan etkilemektedir.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Patlayıcı ortamlarda kullanılan elektrikli ve mekanik ekipmanlar, ilgili standartlara göre test edilmiş ve ATEX sertifikasına sahip olmalıdır. Sertifikasız veya standartlara uygun olmayan ekipmanların kullanımı, patlama riskini ciddi oranda artırır ve yasal sorumluluk doğurur.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montajı, bakımı ve onarımı, yetkili ve uzman personel tarafından yapılmalıdır. Bakım sırasında yapılacak herhangi bir hata, cihazın koruma özelliğini yitirmesine neden olabilir; bu nedenle üreticinin bakım talimatlarına tam uyum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name="Slide 1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Patlamadan Korunma ve Uyum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Patlamadan korunma, sadece ekipman seçimi değil, kapsamlı bir yönetim sürecidir. Çalışanların Patlayıcı Ortamların Tehlikelerinden Korunması Hakkında Yönetmelik uyarınca, işveren patlamadan korunma dokümanını hazırlayarak tüm süreçleri sistematik hale getirmelidir.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sürecinde, patlamaya neden olabilecek yanıcı madde, oksijen ve tutuşturucu kaynakların bir araya gelme olasılığı analiz edilir. Analiz sonuçlarına göre, potansiyel tehlike kaynakları kontrol altına alınmalı veya tamamen elimine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patlayıcı ortam oluşma riski varsa, uyarı levhaları ve işaretlemeler ile alanlar sınırlandırılmalıdır. Giriş çıkışların kontrol altına alınması ve yetkisiz kişilerin tehlikeli bölgelere girmesinin engellenmesi, işyerindeki güvenlik uyumunun temel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Patlama riskinin olduğu tesislerde, acil durum planları güncel tutulmalı ve düzenli tatbikatlar yapılmalıdır. Olası bir patlama anında yapılacak tahliye yolları, toplanma alanları ve ilk müdahale yöntemleri, tüm çalışanlar tarafından bilinmelidir.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name="Slide 1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Patlamadan Korunma Dokümantasyonu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Patlamadan korunma dokümanı, işyerindeki patlama risklerinin bir envanteridir. Bu doküman, işyerinin büyüklüğüne ve risk düzeyine göre detaylandırılmalı, yapılan tüm risk değerlendirmeleri ve alınan önlemler burada yazılı olarak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Dokümantasyon içerisinde, tehlikeli bölgelerin sınıflandırılmasına dair haritalar ve ekipmanların uygunluk belgeleri mutlaka yer almalıdır. Bu belgeler, denetimler sırasında işverenin yasal yükümlülüklerini yerine getirdiğini kanıtlayan en önemli resmi kayıtlardır.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Patlayıcı ortamda çalışan ekipmanların periyodik kontrol kayıtları ve çalışanlara verilen eğitim tutanakları, dokümanın bir parçası olarak saklanmalıdır. Kayıtların güncelliği, iş güvenliği denetimlerinde yasal uyum için temel kriter kabul edilmektedir.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Doküman, işyerindeki herhangi bir değişiklik veya yeni bir ekipman kurulumu yapıldığında güncellenmelidir. Değişim yönetimi süreçleri, patlama riskine etkileri bakımından mutlaka değerlendirilmeli ve güncel risk analizleri dokümana işlenmelidir.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 Panolarında Bakım ve Yangın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panoları, sistemin kalbi olup içerisindeki toz, nem ve gevşek bağlantılar ark oluşumuna neden olur; Binaların Yangından Korunması Hakkında Yönetmelik uyarınca panoların iç kısımları temiz, kuru ve yabancı maddelerden arındırılmış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Panolardaki baraların ve kablo bağlantılarının düzenli olarak termal kameralarla kontrol edilmesi, gözle görülmeyen gevşek bağlantıların ve aşırı ısınan noktaların erken tespit edilmesini sağlar; bu proaktif önlem, büyük çaplı yangınları önlemede en etkili yöntemdir.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Panoların önünde acil müdahale için en az 1 metre genişliğinde boş bir alan bırakılmalı ve bu alan hiçbir şekilde malzeme depolama alanı olarak kullanılmamalıdır; acil bir durumda müdahale yolunun kapalı olması yangının büyümesine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panolarının kilitli tutulması ve sadece yetkili teknik personelin erişimine açık olması gerekir; panoların çevresinde yanıcı madde bulundurulmamalı ve pano gövdesinin metalik aksamı mutlaka topraklanmış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name="Slide 1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Gaz İçeren Patlayıcı Ortamlar: Zone 0, 1 ve 2</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Zone 0, yanıcı gaz, buhar veya sisin sürekli veya uzun süreli bulunduğu, en yüksek riskin olduğu bölgeyi temsil eder; bu alanlarda patlayıcı ortamın oluşması neredeyse kesintisizdir ve özel ekipman kullanımı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Zone 1, normal çalışma koşullarında yanıcı gaz veya buharın oluşma ihtimalinin olduğu, ancak bu durumun sürekli olmadığı bölgelerdir; bu alanlarda patlayıcı atmosferin oluşma sıklığı Zone 0'a göre daha düşüktür.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Zone 2, normal çalışma koşullarında yanıcı gaz veya buharın oluşma ihtimalinin düşük olduğu ve oluşsa bile çok kısa süreli kaldığı bölgelerdir; bu alanlar, endüstriyel tesislerdeki en geniş ve en az riskli gaz bölgeleridir.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Patlayıcı Ortamların Tehlikelerinden Korunması Hakkında Yönetmelik gereği, işverenler gaz bazlı patlayıcı ortamları bu bölgelendirme standartlarına göre sınıflandırmalı ve ilgili ekipmanları bu sınıflara uygun olarak seçerek kullanıma sunmalıdır.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name="Slide 1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Yanıcı Tozlar ve Bölgelendirme: Zone 20, 21 ve 22</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Zone 20, yanıcı toz bulutlarının havada sürekli veya uzun süreli bulunduğu ortamları tanımlar; bu bölgeler genellikle silo içleri veya toz taşıma sistemlerinin yoğun olduğu kapalı ekipmanların içerisidir.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Zone 21, normal çalışma koşullarında yanıcı toz bulutlarının oluşma ihtimalinin olduğu ancak sürekli olmadığı bölgelerdir; temizlik faaliyetleri sırasında veya ekipman arızalarında toz yayılımı riski oldukça yüksektir.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Zone 22, normal çalışma koşullarında yanıcı toz bulutlarının oluşma ihtimalinin düşük olduğu ve oluşsa bile çok kısa süreli kaldığı bölgelerdir; bu alanlarda toz birikintilerinin kontrol altında tutulması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Tozla Mücadele Yönetmeliği uyarınca, toz birikintilerinin patlayıcı toz bulutuna dönüşmesini engellemek için düzenli temizlik ve toz toplama sistemlerinin etkin çalıştırılması, patlama riskini azaltan en temel idari ve teknik önlemdir.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name="Slide 1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Patlayıcı Atmosferlerde Risk Değerlendirme Yöntemi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İş Sağlığı ve Güvenliği Risk Değerlendirmesi Yönetmeliği çerçevesinde, patlayıcı ortamların oluşma ihtimali ile bu ortamların tutuşma kaynaklarıyla buluşma olasılığının sistematik bir şekilde analiz edilmesini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Analiz sürecinde, statik elektrik boşalmaları, sıcak yüzeyler, mekanik sürtünme kaynaklı kıvılcımlar ve çıplak alev gibi tüm potansiyel tutuşma kaynakları tek tek belirlenmeli ve gerekli önleyici tedbirler hiyerarşisine göre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Patlayıcı ortamların sürekliliği ve hacmi göz önünde bulundurularak, tesisin tüm bölümleri için zone haritaları oluşturulmalı ve bu haritalar, süreç veya ekipman değişikliği durumlarında derhal güncellenmelidir.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Değerlendirme sonucunda belirlenen teknik önlemlerin (topraklama, ex-proof ekipman kullanımı) yanı sıra, çalışanların bu alanlarda çalışırken kullanacağı antistatik giysiler gibi idari önlemler de dokümante edilerek eğitimlerle desteklenmelidir.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name="Slide 1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Patlamadan Korunma Dokümanı ve Saha Uygulaması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Patlayıcı Ortamların Tehlikelerinden Korunması Hakkında Yönetmelik gereği, işverenler tesislerinde patlayıcı ortam bulunması durumunda kapsamlı bir Patlamadan Korunma Dokümanı (PKD) hazırlamakla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doküman, patlama riskinin belirlenmesi, bölgelendirme haritalarının sunulması, kullanılacak ekipmanların uygunluğunun beyan edilmesi ve çalışanların bu risklere karşı nasıl korunacağının detaylı bir şekilde açıklanmasını içerir.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Saha uygulamalarında, hazırlanan bu dokümanın bir parçası olarak, patlayıcı bölgelerin sınırları net bir şekilde işaretlenmeli ve bölge girişlerine gerekli uyarı levhaları asılarak yetkisiz girişler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PKD'de belirtilen önlemlerin sürekliliğini sağlamak amacıyla periyodik kontrolleri yapmalı, herhangi bir kaza veya olay durumunda dokümanı revize ederek gerekli iyileştirmeleri proaktif bir şekilde hayata geçirmelidir.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name="Slide 1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Ex Koruma Tipleri: d, e, ia ve ib</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Ex d (Alev sızdırmaz) tipi ekipmanlar, iç patlamanın dış atmosfere yayılmasını engellemek için tasarlanmıştır; gövde patlama basıncına dayanıklı olarak üretilir ve alevin geçişini durduracak dar boşluklar içerir.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Ex e (Artırılmış güvenlik) tipi ekipmanlar, normal çalışma sırasında ark veya kıvılcım üretmeyen parçalar için kullanılır; tasarımda yalıtım ve bağlantı kalitesi artırılarak hata payı minimize edilmiştir.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Ex ia (Kendinden emniyetli) tipi ekipmanlar, tehlikeli bölgede oluşan ark veya kıvılcımın enerji seviyesini patlamaya neden olmayacak düzeyde sınırlayan en güvenli koruma yöntemidir; hata durumunda bile ateşleme yapmaz.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Ex ib (Kendinden emniyetli) tipi ekipmanlar, tek bir bileşen arızası durumunda dahi güvenli kalacak şekilde tasarlanmıştır; Çalışanların Patlayıcı Ortamların Tehlikelerinden Korunması Hakkında Yönetmelik gereği, bu ekipmanların kullanımı ortam riskine göre seçilmelidir.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name="Slide 18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Patlayıcı Ortam Bölgeleri ve Ekipman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Zone 0, patlayıcı ortamın sürekli veya uzun süreli bulunduğu yerlerdir ve burada sadece kategori 1G seviyesindeki ekipmanlar kullanılabilir; bu bölgeler en yüksek riskli alanlar olarak sınıflandırılır.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Zone 1, normal çalışma sırasında patlayıcı ortamın oluşabileceği yerlerdir; burada kategori 2G veya daha yüksek korumalı ekipmanlar tercih edilerek risk yönetimi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Zone 2, normal çalışma sırasında patlayıcı ortamın oluşma ihtimalinin düşük olduğu yerlerdir; bu alanlarda kategori 3G seviyesindeki ekipmanlar yeterli kabul edilerek maliyet ve güvenlik dengesi gözetilir.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Patlayıcı Ortamların Tehlikelerinden Korunması Hakkında Yönetmelik uyarınca, bölge sınıflandırması işletme tarafından yapılmalı ve seçilen ekipman bu bölgeye tam uyumlu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name="Slide 1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Ex İşaretleme Sistemi ve Anlamları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Ex işareti, ekipmanın patlayıcı ortamlarda çalışmaya uygun olduğunu gösteren uluslararası bir standarttır; etiket üzerinde yer alan koruma tipi, ekipmanın tasarım güvenliğini tanımlar.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grupları (IIA, IIB, IIC), ekipmanın hangi gaz karışımlarında kullanılabileceğini belirtir; IIC en hassas gazları temsil ettiği için bu ekipmanlar diğer grupları da kapsayabilir.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Sıcaklık sınıfları (T1-T6), ekipmanın yüzey sıcaklığının ortamdaki patlayıcı maddeyi tutuşturmayacak düzeyde kalmasını sağlar; T6 en düşük yüzey sıcaklığına sahip olup en yüksek güvenlik seviyesini ifade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ekipmanların üzerindeki bu işaretlerin okunabilir ve anlaşılabilir olması, denetimlerde ve güvenli kullanımda hayati bir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name="Slide 18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Ekipman Seçimi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seçimi, öncelikle patlayıcı ortamın bölge sınıflandırmasının (Zone 0, 1, 2) netleştirilmesi ile başlar; ortamın fiziksel ve kimyasal özellikleri detaylıca analiz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Ortamdaki gazın tutuşma sıcaklığı ve patlama grubu belirlenmeli, seçilecek ekipmanın sıcaklık sınıfının ortam sıcaklığıyla uyumlu olması sağlanmalıdır; Çalışanların Patlayıcı Ortamların Tehlikelerinden Korunması Hakkında Yönetmelik bu süreci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sertifikasyon belgeleri (ATEX sertifikası) mutlaka kontrol edilmeli ve orijinal uygunluk beyanları dosyalanmalıdır; sertifikasız hiçbir ürün patlayıcı ortama alınmamalıdır.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Seçim sürecinde ortamdaki diğer çevresel faktörler (nem, toz, korozyon) göz önünde bulundurulmalı, ekipmanın uzun süreli güvenli çalışması için periyodik bakım planları oluşturulmalıdır.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name="Slide 18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Yanıcı Tozların Patlayıcı Özellikleri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Yanıcı tozlar, belirli bir tane boyutu ve konsantrasyona ulaştıklarında hava ile karışarak patlayıcı bir atmosfer oluşturabilirler. Çalışanların Patlayıcı Ortamların Tehlikelerinden Korunması Hakkında Yönetmelik kapsamında, bu tozların patlama riski açısından sınıflandırılması ve risk seviyelerinin belirlenmesi işverenin temel sorumluluğudur.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Toz parçacıklarının yüzey alanı ne kadar büyükse, yanma hızı ve patlama şiddeti de o oranda artış göstermektedir. İnce tozlar, havada asılı kaldıklarında çok daha hızlı tutuşma eğilimi göstererek büyük ölçekli kazalara yol açabilirler.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Endüstriyel tesislerde kullanılan organik veya inorganik tozların yanıcılık özellikleri, laboratuvar ortamında yapılan patlama testleri ile tespit edilmelidir. Bu veriler, risk değerlendirmesi raporlarına işlenerek gerekli güvenlik önlemlerinin alınması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Yanıcı tozların güvenli yönetimi için tozun kimyasal yapısı, nem oranı ve iletkenliği gibi fiziksel özelliklerin bilinmesi hayati önem taşır. Yanlış depolama veya işleme yöntemleri, tozun patlayıcı konsantrasyona ulaşmasını kolaylaştırarak tehlikeyi artırır.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name="Slide 18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Toz Bulutu Oluşumu ve Patlama Riski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Toz bulutu, yanıcı tozun hava içerisinde belirli bir yoğunlukta asılı kalmasıyla oluşan patlayıcı ortamdır. Çalışanların Patlayıcı Ortamların Tehlikelerinden Korunması Hakkında Yönetmelik gereği, bu ortamların bölgelere ayrılarak (Zone) işaretlenmesi ve girişlerin sınırlandırılması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Patlama için gerekli olan minimum patlayıcı konsantrasyon değerine ulaşıldığında, ortamda en ufak bir kıvılcım veya sıcak yüzey patlamayı tetikleyebilir. Havalandırma sistemlerinin yetersizliği, toz bulutunun birikmesine ve yayılmasına zemin hazırlar.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Toz bulutlarının oluşumunu engellemek için kapalı sistemler kullanılmalı ve toz çıkışı olan noktalar vakumlu sistemlerle sürekli kontrol altında tutulmalıdır. Açık alanlardaki toz transferleri, tozun havaya karışmasını önleyecek şekilde izole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Patlayıcı ortamların yönetimi, ekipmanların ATEX sertifikalı olması ve düzenli denetimlerle desteklenmelidir. Toz bulutunun yoğun olduğu bölgelerde, statik elektrikten kaynaklanabilecek tutuşmaları önlemek için tüm metalik aksamın topraklanması şarttır.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Topraklama: Yangına Karşı Koruyucu Önlem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Topraklama, elektrikli cihazların metal gövdelerindeki kaçak akımların güvenli bir şekilde toprağa aktarılmasını sağlar; Elektrik Tesislerinde Topraklamalar Yönetmeliği'ne göre doğru tasarlanmış bir topraklama sistemi, kaçak akımların yangın kaynağına dönüşmesini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Kaçak akım röleleri, topraklama sistemi ile koordineli çalışarak devredeki en ufak bir kaçak akımı dahi algılayıp elektriği keser; bu rölelerin aylık olarak test butonları ile kontrol edilmesi, olası bir yalıtım hatasında yangın çıkmadan devreyi açmasını garanti altına alır.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Topraklama direnci değerlerinin periyodik olarak yetkili mühendisler tarafından ölçülmesi ve yönetmelik sınırlarında tutulması gerekir; yüksek topraklama direnci, kaçak akımın toprak yerine tesisat üzerinden akmasına ve ısınma oluşturmasına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Topraklama hattının sürekliliğinin sağlanması, tesisatın her noktasında güvenli bir deşarj yolu oluşturur; topraklama iletkenlerinde kopukluk veya korozyon bulunması, elektrikli cihazların gövdelerinde tehlikeli gerilim birikmesine ve ark oluşumuna yol açar.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name="Slide 19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Toz Birikimi ve İkincil Patlamalar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Toz birikimi, temizlik süreçlerinin ihmal edildiği alanlarda zamanla biriken toz tabakalarının oluşturduğu gizli bir tehlike kaynağıdır. Biriken tozlar, genellikle birincil bir patlama veya titreşim sonucu havaya kalkarak ikincil patlamalara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İkincil patlamalar, genellikle birincil patlamadan çok daha yıkıcı ve geniş çaplı hasarlara yol açar. İşyerlerinde temizlik planları, toz birikimini minimize edecek şekilde periyodik olarak güncellenmeli ve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Toz birikiminin yoğun olduğu yerlerde, basınçlı hava ile temizlik yapmak kesinlikle yasaklanmalıdır çünkü bu işlem tozun havaya kalkmasına neden olur. Bunun yerine, onaylı endüstriyel vakum cihazları veya ıslak temizleme yöntemleri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çerçevesinde, toz birikiminin olduğu alanlarda yangın yükü hesaplamaları dikkatle yapılmalıdır. Düzenli temizlik, hem yangın riskini azaltır hem de patlama olasılığını doğrudan düşüren en temel idari önlemdir.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name="Slide 19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Toz Patlamalarını Önleme Tedbirleri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Toz patlamalarını önleme tedbirleri, kaynakta kontrol ve idari önlemlerin bir kombinasyonuyla uygulanmalıdır. Çalışanların Patlayıcı Ortamların Tehlikelerinden Korunması Hakkında Yönetmelik uyarınca, toz çıkışının olduğu ekipmanlarda patlama bastırma ve patlama tahliye sistemleri kurulmalıdır.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Tutuşturucu kaynakların yönetimi için tüm elektrikli cihazlar patlayıcı ortama uygun seçilmeli ve düzenli olarak kontrol edilmelidir. Sıcak çalışma izin prosedürleri, tozlu ortamlarda mutlaka uygulanmalı ve denetlenmelidir.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patlayıcı toz tehlikeleri konusunda eğitilmesi, güvenli çalışma kültürünün temelidir. Çalışanlar, toz birikimi fark ettiklerinde bildirimde bulunmalı ve belirlenen temizlik prosedürlerine harfiyen uymalıdır, bu süreçler periyodik olarak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Patlama riski taşıyan tesislerde, acil durum planları toz patlaması senaryolarını da içerecek şekilde hazırlanmalı ve düzenli tatbikatlar yapılmalıdır. Risk değerlendirmesi raporları, üretim süreçlerindeki her türlü değişiklikte yeniden gözden geçirilerek güncellenmelidir.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name="Slide 19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Statik Elektrik Oluşumu ve Patlayıcı Ortam Etkileşimi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Statik elektrik, iki yalıtkan veya iletken malzemenin birbirine sürtünmesi sonucu oluşan yük dengesizliğidir; patlayıcı ortamlarda bu yükün kıvılcım şeklinde boşalması ciddi yangın ve patlama riski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kıyafet seçimleri, kullanılan ekipmanların iletkenliği ve ortam nemi, statik elektrik birikimini doğrudan etkileyen kritik faktörlerdir; ortam neminin düşüklüğü yük birikimini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Patlayıcı Ortamların Tehlikelerinden Korunması Hakkında Yönetmelik gereği, statik elektrik birikiminin önlenmesi ve boşaltılması için gerekli teknik önlemlerin alınması işverenin sorumluluğundadır.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Statik elektrik birikimini önlemek için çalışma ortamında iletken zeminler tercih edilmeli ve malzeme transferi sırasında oluşabilecek sürtünme hızları kontrol altında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name="Slide 19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Topraklama Sistemlerinin Önemi ve Yasal Gereklilikler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Statik elektriğin güvenli bir şekilde toprağa aktarılması için kullanılan topraklama sistemleri, patlayıcı ortam güvenliğinin temel taşıdır ve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Tüm metalik ekipmanlar, tanklar ve boru hatları, Elektrik Tesislerinde Topraklamalar Yönetmeliği esaslarına uygun olarak sürekli bir iletken hat ile toprağa bağlanmalıdır.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Topraklama direnci düzenli aralıklarla yetkili kişilerce ölçülmeli ve sonuçlar kayıt altına alınmalıdır; direnç değerlerinin yüksek olması yükün boşalmasını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Bağlantı noktalarında meydana gelebilecek gevşemeler veya korozyon, statik yük birikimine ve dolayısıyla tehlikeli ark oluşumlarına neden olabileceğinden periyodik kontroller büyük önem arz etmektedir.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name="Slide 19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Eşpotansiyel Kuşaklama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Eşpotansiyel kuşaklama, farklı iletken parçaların birbirine bağlanarak aralarındaki potansiyel farkının sıfırlanması işlemidir; bu uygulama statik yüklerin bir noktada yoğunlaşmasını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 uyarınca, patlayıcı ortamlarda bulunan tüm metalik kısımların birbirine ve topraklama sistemine eşpotansiyel olarak bağlanması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sistem, özellikle yanıcı sıvıların transferi sırasında oluşan yük dengesizliklerini gidermek için en etkili yöntemlerden biridir ve kıvılcım oluşumunu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Kuşaklama hattı, sistemin tamamını kapsamalı ve herhangi bir metalik parçanın izole kalmadığından emin olunmalıdır; izole kalan parçalar yük biriktirerek tehlike yaratabilir.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name="Slide 19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Statik Elektrik Kontrol Yöntemleri ve İzleme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Statik elektrik kontrolü, fiziksel tesisatın yanı sıra ortam neminin %50'nin üzerinde tutulması ve antistatik ekipman kullanımı gibi operasyonel yöntemlerle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Patlayıcı Ortamların Tehlikelerinden Korunması Hakkında Yönetmelik çerçevesinde, yapılan ölçümler ve kontroller yetkili uzmanlar tarafından yapılmalı ve raporlanmalıdır.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İletken zemin kaplamaları ve antistatik iş ayakkabıları, çalışanların vücudunda biriken yükün sürekli olarak toprağa boşaltılmasını sağlayarak güvenli bir çalışma ortamı yaratır.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Statik elektrik kontrolü, işyerindeki patlama riskini düşürmek için periyodik olarak izlenmesi gereken dinamik bir süreçtir; her türlü değişiklikte risk değerlendirmesi güncellenmelidir.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name="Slide 19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Sıcak Yüzeylerin Kontrolü ve İzolasyon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Endüstriyel tesislerdeki ısıtıcılar, boru hatları ve motorlar gibi sıcak yüzeyler, yanıcı maddelerle temas ettiğinde yangın riski oluşturur. Yüzey sıcaklıkları, ortamda bulunan maddelerin kendiliğinden yanma sıcaklığının altında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uyarınca, yüksek sıcaklıktaki ekipmanların çevresinde uygun yalıtım malzemeleri kullanılmalı ve yanıcı maddelerden güvenli uzaklık korunmalıdır. Yalıtımın hasar görmesi veya eksik olması, ısının kontrolsüz yayılmasına ve çevredeki toz veya buharın tutuşmasına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periyodik bakımları sırasında yüzey sıcaklık ölçümleri termal kameralar veya sensörlerle düzenli olarak izlenmelidir. Isı yayıcı ekipmanların etrafındaki alanlar, yanıcı sıvıların birikmemesi için temiz tutulmalı ve düzenli aralıklarla denetlenmelidir.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yüzeylerle çalışılan alanlarda, operasyonel süreçler sırasında ısınmanın arttığı durumlar için acil kapatma sistemleri veya otomatik soğutma mekanizmaları devreye alınmalıdır. Çalışanlar, ekipmanların normal çalışma sıcaklığı aralıkları konusunda bilgilendirilmeli ve anormal ısınmaları rapor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name="Slide 19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Açık Alev ve Sıcak İşlerin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Kaynak, kesme ve lehimleme gibi açık alev kullanılan faaliyetler, işyerinde en yüksek yangın ve patlama riski taşıyan süreçlerdir. Binaların Yangından Korunması Hakkında Yönetmelik ve 6331 sayılı İş Sağlığı ve Güvenliği Kanunu gereği, bu faaliyetler için kesinlikle önceden hazırlanmış sıcak iş izin formu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iş sahalarında, çalışma başlamadan önce çevredeki tüm yanıcı ve patlayıcı maddeler bölgeden uzaklaştırılmalı veya yanmaz örtülerle koruma altına alınmalıdır. Çalışma alanı, yangın söndürme ekipmanları ile donatılmış olmalı ve bir yangın gözcüsü mutlaka hazır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Açık alevle çalışılan alanlarda, ortam havası sürekli olarak yanıcı gaz dedektörleri ile kontrol edilmelidir. Alevin yayılma riski olan kanallar, boşluklar ve tesisat geçişleri tamamen kapatılarak kıvılcımların gizli alanlara sıçraması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bitiminde, çalışma alanı en az bir saat boyunca soğuma ve kıvılcım kontrolü açısından denetlenmelidir. Çalışanlar, alevli işlemlerin tehlikeli olduğu alanlarda kesinlikle sigara içilmemesi ve kıvılcım çıkarabilecek ekipman bulundurulmaması konusunda uyarılmalıdır.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name="Slide 19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 Kıvılcımları ve Statik Elektrik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tesisatlarındaki arklar, kısa devreler ve statik elektrik boşalmaları, patlayıcı ortamlarda birincil tutuşma kaynağıdır. Elektrik Kuvvetli Akım Tesisleri Yönetmeliği uyarınca, tüm elektrik tesisatı düzenli olarak yetkili kişilerce kontrol edilmeli ve topraklama değerleri ölçülmelidir.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Statik elektrik, özellikle yanıcı sıvıların transferi veya tozlu ortamlarda sürtünme sonucu oluşur ve tehlikeli kıvılcımlara yol açar. Yanıcı sıvıların transferi sırasında tüm hatlar ve ekipmanlar birbirine iletken kablolarla bağlanarak eş potansiyel dengelenmelidir.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Kablolarda oluşan deformasyonlar, gevşek bağlantılar veya oksitlenmiş kontaklar ark oluşumuna neden olabilir. Bu nedenle, elektrik panoları ve bağlantı noktaları düzenli olarak termografik yöntemlerle denetlenmeli, gevşek bağlantılar vakit kaybetmeden sıkılmalıdır.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Patlayıcı ortamlarda kullanılan tüm elektrikli ekipmanlar, Ex-proof (patlayıcı ortama dayanıklı) özellikte olmalı ve uygun sertifikalara sahip olmalıdır. Standart ekipmanların bu tür alanlarda kullanılması yasaktır ve büyük bir güvenlik ihmalidir.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name="Slide 19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Önleme ve Kontrol Tedbirleri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Tutuşma kaynaklarının kontrolü, 6331 sayılı İş Sağlığı ve Güvenliği Kanunu kapsamında işverenin temel yükümlülüğüdür. İşyerinde risk değerlendirmesi yapılırken, tüm olası tutuşma kaynakları (sıcak yüzeyler, açık alev, elektrik) belirlenmeli ve hiyerarşik kontrol tedbirleri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hiyerarşisinde öncelik, tehlike kaynağının tamamen ortadan kaldırılmasıdır. Eğer bu mümkün değilse, ikame yöntemiyle daha az riskli maddeler kullanılmalı veya mühendislik önlemleriyle (havalandırma, izolasyon, otomatik sistemler) tehlike sınırlandırılmalıdır.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İdari önlemler, çalışanların eğitimi, çalışma izin sistemleri ve görev tanımlarının netleştirilmesini kapsar. Kişisel koruyucu donanımlar ise, tüm diğer önlemlerin yetersiz kaldığı durumlarda son savunma hattı olarak kullanılmalıdır ancak tek başına yeterli değildir.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önleme çalışmaları, acil durum planları ile desteklenmeli ve düzenli tatbikatlarla çalışanların bilinci artırılmalıdır. Tüm önlemler, işletme içindeki tüm birimler tarafından benimsenen bir güvenlik kültürü ile sürdürülebilir hale getirilmelidir.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İçindekiler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Risk Değerlendirmesi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Söndürme Sistemleri ve Kullanımı (7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Algılama ve Alarm Sistemleri (4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Tahliye ve Kurtarma (8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Yangından Korunma ve Önleme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Teorisi ve Temel Kavramlar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Yanıcı ve Parlayıcı Maddeler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Patlayıcı Atmosferler ve ATEX Direktifi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Önleme ve Kontrol Tedbirleri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Çalışma İzin Sistemi (6 konu)</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Bölmeleri ile Güvenli Alanlar Oluşturma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gereği, yangın bölmeleri yangının bir alandan diğerine yayılmasını önlemek amacıyla tasarlanan yanmaya dirençli yapısal elemanlardır. Bu bölmeler, yangının başladığı noktada hapsedilmesini sağlayarak duman ve alev geçişini sınırlandırır; böylece personelin güvenli tahliyesi için gerekli zaman kazanılır.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Duvar, döşeme ve kapı gibi yapısal unsurların yangın dayanım süresi, işyerindeki yangın yüküne uygun olarak belirlenmelidir. Kapıların kendiliğinden kapanır mekanizmalarla donatılması ve sızdırmazlık özelliklerinin korunması, bölme bütünlüğünün sürdürülebilmesi için kritiktir.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yerleşim planında yanıcı maddelerin depolandığı alanlar, diğer çalışma bölümlerinden bu tür yangın dayanımlı bölmelerle ayrılmalı ve düzenli olarak kontrol edilmelidir. Bölme yapısı içinde yapılan tadilatlar, yangın dayanımını zayıflatmamalıdır.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name="Slide 20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Yanıcı Malzeme Miktarının Azaltılması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yükünü düşürmenin en temel yolu, yanıcı maddelerin çalışma alanındaki miktarını asgari düzeye indirmektir; Binaların Yangından Korunması Hakkında Yönetmelik gereği, işyerinde sadece günlük ihtiyaç kadar yanıcı madde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Yanıcı malzemelerin ikamesi, yani daha az yanıcı veya yanmaz özellikteki alternatiflerle değiştirilmesi, yangın yükünü kökten azaltan en etkili mühendislik tedbiridir; bu uygulama ile yangın çıkma olasılığı ve şiddeti kontrol altına alınır.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 yönetimi süreçleri, yanıcı toz ve talaş birikimini önleyecek şekilde düzenlenmeli, temizlik periyotları yangın riskine göre sıklaştırılmalıdır; biriken yanıcı atıklar, işletme genelindeki yangın yükünü tahmin edilemez düzeyde artırabilir.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içindeki yanıcı gaz ve sıvı depoları, çalışma alanından izole edilmeli ve bu alanlarda yanıcı madde miktarını sınırlayan stok kontrol sistemleri kullanılmalıdır; stok takibi, yangın yükü yönetimi için kritik bir idari önlemdir.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name="Slide 20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Yükü Hesaplama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yükü, bir mekandaki yanıcı maddelerin toplam yanma ısısının, mekanın taban alanına bölünmesiyle (MJ/m2) hesaplanır; bu hesaplama, 6331 sayılı İş Sağlığı ve Güvenliği Kanunu kapsamında risk değerlendirmesinin ayrılmaz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Hesaplamada kullanılan malzemelerin alt ısıl değerleri (calorific values) dikkate alınmalı ve her bir yanıcı bileşen için ayrı ayrı analiz yapılmalıdır; sonuçlar, binanın yangın dayanım süresi ve söndürme sistemi tasarımı için temel veriyi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yükü yoğunluğu, binanın kullanım amacına ve içerdiği malzemenin türüne göre değişkenlik gösterir; hesaplama periyodik olarak güncellenmeli, özellikle depolanan mal türü veya miktarı değiştiğinde yeniden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Hesaplama sonuçları, yangın kaçış yollarının yeterliliğini ve yangın bölmelerinin dayanımını belirlemede kullanılır; yanlış hesaplamalar, yetersiz söndürme kapasitesine veya kaçış yollarının erken kapanmasına neden olabilir.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name="Slide 20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Depolama Sınırları ve İstifleme Kuralları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uyarınca, malzemelerin istiflenmesinde yangın kaçış yolları ve söndürme ekipmanlarına erişim engellenmemeli, istifler arasında yeterli mesafe bırakılmalıdır; düzensiz istifleme yangın yükünü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Malzemelerin tavana kadar istiflenmesi, otomatik yangın söndürme sistemlerinin (sprinkler) etkinliğini kısıtlar; bu nedenle tavan ile istif üstü arasında yönetmeliklerde belirtilen güvenlik mesafesi mutlaka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Farklı kimyasal özelliklere sahip yanıcı maddeler, birbirleriyle reaksiyona girerek yangın veya patlamaya neden olmamaları için ayrı bölmelerde veya uygun mesafelerde depolanmalıdır; depolama planı bu uyumluluk göz önüne alınarak hazırlanmalıdır.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İstifleme yüksekliği ve alanı, binanın statik yapısına ve yangın yükü kapasitesine uygun olmalıdır; aşırı yükleme, yangın durumunda binanın çökme riskini artırır ve acil durum tahliyesini zorlaştırır.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name="Slide 20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Önleme ve Kontrol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yükünü azaltma stratejileri, 6331 sayılı İş Sağlığı ve Güvenliği Kanunu'nun temel aldığı önleme ve koruma ilkelerine dayanmalıdır; stratejiler, sürekli izleme ve periyodik denetim ile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genelinde yangın güvenliği kültürü oluşturulmalı ve tüm çalışanlara, yangın yükü yönetimi ve tehlikeli istifleme konusunda eğitim verilmelidir; bilinçli çalışan, yangın riskinin en önemli engelleyicisidir.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söndürme sistemleri, mevcut yangın yüküne uygun kapasitede seçilmeli ve periyodik olarak test edilmelidir; sistemlerin kapasitesi, yük artışına göre revize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eylem planları, yangın yükü analizlerine göre güncellenmeli ve yangın tatbikatları, yüksek yangın yükü içeren alanları kapsayacak şekilde gerçekçi senaryolarla yapılmalıdır; tatbikatlar, stratejinin doğruluğunu kanıtlar.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name="Slide 20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Yangına Dayanıklı Malzeme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gereği, yapı elemanlarında kullanılacak malzemelerin yanmazlık sınıfları projeye uygun seçilmelidir. Yanmaz malzemeler, yangının başlangıç aşamasında hızla yayılmasını engelleyerek güvenli tahliye için kritik zaman kazandırır.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Malzeme seçimi yapılırken malzemenin duman üretme kapasitesi ve toksik gaz salınımı mutlaka dikkate alınmalıdır. Kapalı alanlarda düşük duman çıkaran ve zehirli gaz yaymayan ürünlerin kullanımı, çalışanların boğulma riskini ciddi oranda azaltmaktadır.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Isı yalıtım malzemeleri ve kaplama ürünleri, yangın dayanım testlerinden geçmiş sertifikalı ürünler arasından tercih edilmelidir. Standartlara uygun olmayan malzemeler yangının hızla büyümesine neden olabilir; bu nedenle CE işaretli ürünler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Yanmazlık sınıfları, malzemenin tutuşmaya karşı direnç gösterdiğini kanıtlar; bu sınıfların projede belirtilen değerlerle uyumlu olması denetimlerde zorunludur. Yanlış malzeme tercihi, tüm yangın güvenlik sistemlerinin etkisiz kalmasına yol açabilir.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name="Slide 20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Yapısal Yangın Güvenliği Önlemleri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uyarınca, binaların taşıyıcı sistemleri yangın sırasında belirli bir süre çökmeden ayakta kalacak şekilde tasarlanmalıdır. Çelik yapılar gibi yüksek ısıda mukavemet kaybeden sistemler, özel yangın boyaları veya kaplamalarla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Yapısal önlemler arasında, binanın kaçış yolları ve merdivenlerinin duman ve ısıdan korunması için basınçlandırma sistemleri kurulmalıdır. Yangın anında merdiven boşluğuna duman sızmasını engelleyen bu sistemler, çalışanların güvenli tahliyesi için hayati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Çatı ve tavan yapıları, yangının üst katlara sıçramasını engelleyecek şekilde gerekli yangın dayanım sınıflarında inşa edilmelidir. Sanayi tesislerinde, çatıdaki açıklıklar ve havalandırma kanalları yangın durdurucu bariyerlerle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Yapısal bütünlüğün korunması için yangın duvarları, binanın farklı bölümleri arasında kesintisiz bir bariyer oluşturacak şekilde tasarlanmalıdır. Bu duvarlar, yangının yayılmasını engelleyerek toplam bina kaybını minimuma indirmek amacıyla stratejik noktalara yerleştirilmelidir.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name="Slide 20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Bölmeleri ve Güvenli Alanlar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kapsamında oluşturulan yangın bölmeleri, yangını belirli bir alana hapsederek tüm binanın yanmasını önlemek için tasarlanmıştır. Bu bölmeler, yüksek yangın dayanım süresine sahip duvarlar ve döşemelerle izole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kapıları, bölmelerin en zayıf halkasıdır; bu nedenle kapıların otomatik kapanma mekanizmalarına sahip olması ve sızdırmazlık contalarının tam olması gerekir. Kapıların yangın anında kilitlenmemesi, acil çıkış güvenliği açısından hayat kurtarıcı bir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Bölmeler arasındaki geçiş noktalarında yer alan tesisatlar, yangın durdurucu mastik veya panellerle kapatılmalıdır. Aksi takdirde, tesisat boşlukları baca etkisi yaratarak yangının katlar arasında çok hızlı yayılmasına ve bölme mantığının bozulmasına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bölmeleri, özellikle patlayıcı madde depolarında, üretim sahasından tamamen ayrılmalıdır. Bu fiziksel ayrım, bir bölmedeki riskin tüm işletmeyi etkilemesini engeller ve acil durum ekiplerine kontrollü müdahale alanı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name="Slide 20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Malzeme ve Ekipman Seçim Kriterleri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gereği risk değerlendirmesi sonuçları baz alınarak, tesisin yangın yüküne uygun ekipman seçilmelidir. Her alanın riski farklıdır; dolayısıyla söndürme sistemleri ve yapı malzemeleri bu özel risklere göre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Seçim sürecinde, ürünlerin uluslararası standartlara uygunluğu ve onaylanmış test raporları mutlaka kontrol edilmelidir. Sertifikasız ürünler, yangın anında çalışmayarak tüm güvenlik sistemini işlevsiz kılar ve ciddi kayıplara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algılama sistemlerinde kullanılan sensörler, ortamın nem ve toz koşullarına göre seçilmelidir. Geciken veya hatalı algılama yapan sistemler, yangının başlangıç evresinde müdahale edilmesini zorlaştırarak büyük zararlara sebebiyet verebilir.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seçiminde ergonomi ve kullanım kolaylığı, acil durumlarda çalışanların hızlı müdahalesi için göz ardı edilmemelidir. Karmaşık olmayan, herkesin kolayca kullanabileceği yangın söndürme ekipmanları, başlangıç yangınlarının kontrolünde en etkili araçlardır.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name="Slide 20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Bölme Duvarlarının İşlevi ve Yangın Dayanımı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gereği, yangın bölme duvarları, yangının bir bölümden diğerine yayılmasını belirli bir süre engellemek amacıyla tasarlanan yapısal elemanlardır. Bu duvarlar, binanın yangın yüküne ve kullanım amacına göre belirlenen sürelerde ateşe dayanıklı malzemelerden inşa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Bölme duvarları, binanın taşıyıcı sisteminden bağımsız olarak veya taşıyıcı sistemi koruyacak şekilde tasarlanabilir; ancak her durumda duvarın bütünlüğü korunmalıdır. Duvarın yangın dayanım süresi, yapı içindeki yangın kaçış yollarının güvenliğini sağlamak adına yönetmelikte belirtilen kriterlere göre hesaplanmalıdır.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Bölme duvarların üzerinde açılan her türlü boşluk, yangın dayanımını zayıflatmamalı; kullanılan malzemelerin yanmazlık sınıfı en az A1 veya A2 sınıfı olmalıdır. Duvarların montajı sırasında, yapısal birleşim noktalarında boşluk kalmamasına ve sızdırmazlığın tam sağlanmasına azami dikkat gösterilmelidir.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Bölme duvarı tasarımı, binanın yangın kompartımanlarına ayrılmasında temel teşkil eder; bu sayede yangının sınırlı bir alanda tutulması ve söndürme ekiplerine müdahale süresi kazandırılması hedeflenir. Tasarım aşamasında, binanın mimari yapısı ve yangın yükü analiz edilerek uygun dayanım sınıfı seçilmelidir.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name="Slide 20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Kapıları: Özellikler ve Kullanım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kapıları, Binaların Yangından Korunması Hakkında Yönetmelik uyarınca, yangın bölmeleri arasındaki geçişlerde güvenliği sağlayan ve yangın durumunda otomatik olarak kapanması gereken donanımlardır. Kapıların yangın dayanım süresi, bulunduğu bölmenin yangın yükü ile uyumlu olmalı ve kapı üzerinde mutlaka CE işareti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Kapıların kendiliğinden kapanma mekanizmaları her zaman aktif olmalı ve kapı kanatları hiçbir şekilde açık tutulmamalıdır. Kapı kanatlarının etrafındaki duman sızdırmazlık contaları, dumanın diğer bölmelere geçişini engelleyecek kalitede olmalı ve ısıya maruz kaldığında genleşerek boşlukları kapatmalıdır.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Panik bar donanımı, tahliye anında kapının tek bir dokunuşla içeriden açılmasını sağlamalıdır; bu donanım, kaçış güvenliği açısından hayati öneme sahiptir. Yangın kapıları üzerinde kesinlikle kilit mekanizması, sürgü veya kapıyı sabitleyecek engelleyici aparatlar bulunmamalıdır, aksi halde tahliye süreci ciddi şekilde aksayabilir.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Kapıların montajı, üretici talimatlarına uygun olarak yapılmalı ve kasa ile duvar arasındaki boşluklar, yangına dayanıklı dolgu malzemeleriyle doldurulmalıdır. Kapı kanadının menteşe, kilit ve diğer aksesuarları, kapının yangın dayanım süresini destekleyecek şekilde yangına dayanıklı malzemelerden seçilmelidir.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Tehlikeli Maddelerde Güvenli Depolama Mesafeleri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Patlayıcı Ortamların Tehlikelerinden Korunması Hakkında Yönetmelik uyarınca, yanıcı ve patlayıcı maddelerin depolanmasında belirlenen güvenlik mesafeleri, yangın riskini minimize eden temel bir önlemdir. Birbirleriyle reaksiyona girebilecek kimyasallar, aralarında yeterli fiziksel mesafe olacak şekilde veya uygun güvenlik bariyerleri ile ayrılarak depolanmalıdır.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alanları, işyerindeki ana çalışma hatlarından ve personel yoğun bölgelerinden, yangın durumunda risk oluşturmayacak uzaklıkta konumlandırılmalıdır. Bu mesafeler, olası bir patlama veya yangın durumunda çevredeki yapıların zarar görmesini engelleyecek şekilde hesaplanmalıdır.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yerleşiminde, acil durum ekiplerinin müdahale etmesini kolaylaştıracak geçiş yolları, depolanan malzemeler tarafından kapatılmamalıdır. Yanıcı madde stokları, belirlenen maksimum miktarları aşmamalı ve havalandırma sistemleri ile sürekli desteklenmelidir.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name="Slide 2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Geçiş Noktalarının Yalıtımı ve Korunması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kabloları, havalandırma kanalları ve boru hatlarının yangın bölme duvarlarından geçiş noktaları, Binaların Yangından Korunması Hakkında Yönetmelik gereği özel yalıtım malzemeleriyle kapatılmalıdır. Bu geçişler, yangının ve zehirli dumanın katlar veya bölmeler arasında hızla yayılmasına neden olabilecek en zayıf noktalardır.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Geçiş noktalarında kullanılan sızdırmazlık ürünleri, yangın anında genleşen malzemelerden oluşmalı ve boşlukları tamamen doldurarak yangın dayanım bütünlüğünü sağlamalıdır. Uygulama sırasında kablo tavası veya boru çevresinde hiçbir boşluk bırakılmamalı, malzemenin yangın dayanım sertifikası uygulama alanı ile uyumlu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kanallarının geçişlerinde, yangın damperleri kullanılmalı ve bu damperler yangın anında otomatik olarak kapanarak duman geçişini engellemelidir. Damperlerin montajı, duvarın yangın dayanım süresini bozmayacak şekilde yapılmalı ve periyodik olarak test edilerek mekanizmaların çalışırlığı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Geçiş koruması, binanın yangın kompartıman bütünlüğünü korumak için kritik bir süreçtir; bu nedenle her türlü tesisat değişikliği sonrasında yalıtımın yenilenmesi zorunludur. İşletme içerisinde tesisat tadilatları yapılırken, geçiş noktalarının yangın yalıtımının bozulmadığı teknik personel tarafından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name="Slide 2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Güvenlik Elemanlarının Periyodik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güvenliği elemanlarının işlevselliği, Binaların Yangından Korunması Hakkında Yönetmelik kapsamında periyodik olarak kontrol edilmelidir. Kontrol süreçleri kayıt altına alınmalı ve bu kayıtlar, denetimlerde sunulmak üzere dosyasında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kapılarının kapanma hızı, menteşe ayarları ve panik barların çalışma durumu en az altı ayda bir yetkili personel tarafından test edilmelidir. Mekanizmalarda arıza veya takılma tespit edildiğinde, onarım derhal yapılmalı ve kapı işlevini tam yerine getirecek duruma getirilmelidir.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Bölme duvarlarındaki çatlaklar veya geçişlerdeki yalıtım malzemelerinde meydana gelen aşınmalar, binanın yangın direncinin düşmesine neden olur; bu tür hasarlar düzenli işyeri gezileriyle tespit edilmelidir. Tespit edilen eksiklikler, işverenin gözetim borcu kapsamında acilen giderilmeli ve yangın güvenliği sürekliliği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çalışanlarına, yangın kapılarının önünün kapatılmaması ve acil çıkış rotalarının engellenmemesi konusunda düzenli bilgilendirme yapılmalıdır. Güvenlik kültürü oluşturmak adına, bu elemanların sadece teknik bir zorunluluk değil, hayat kurtaran birer ekipman olduğu vurgulanmalıdır.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name="Slide 2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Dedektör Teknolojileri ve Yerleşimi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Duman dedektörleri, yangının başlangıç evresindeki dumanı optik veya iyonizasyon prensibiyle algılar; Binaların Yangından Korunması Hakkında Yönetmelik uyarınca, dedektör seçimi ortamın kullanım amacına ve yanıcı madde türüne göre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Dedektörlerin tavan yüksekliği, hava akış hızı ve ortamdaki toz veya buhar yoğunluğu, cihazın tepki süresini doğrudan etkiler; hatalı alarmları önlemek için uygun teknoloji seçimi kritik bir mühendislik kararıdır.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Kurulum aşamasında dedektörlerin yerleşimi, dumanın en yoğun birikeceği tavan noktalarına göre planlanmalıdır; havalandırma kanallarının konumu, dedektörün dumanı algılama kapasitesini kısıtlamamalıdır.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Dedektörlerin kapsama alanı, yönetmelikte belirtilen metrekare standartlarına uygun olmalı ve hiçbir kör nokta kalmayacak şekilde tasarlanmalıdır; sistemin güvenilirliği, doğru planlama ile doğrudan ilişkilidir.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name="Slide 2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Erken Uyarı Sistemlerinin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Erken uyarı sistemleri, yangını başlangıç aşamasında tespit ederek can ve mal kaybını minimize eden en önemli güvenlik katmanıdır; 6331 sayılı İş Sağlığı ve Güvenliği Kanunu kapsamında, işyerlerinde güvenli çalışma ortamı sağlamak için bu sistemlerin varlığı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Akıllı algılama sistemleri, ortamdaki dumanın kimyasal ve fiziksel özelliklerini analiz ederek, normal çalışma koşullarından kaynaklanan toz veya buhar ile gerçek yangın dumanını ayırt edebilir; bu teknoloji, işyerindeki operasyonel sürekliliği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Erken tespit süreci, yangının büyümeden kontrol altına alınmasına olanak tanır; itfaiye veya acil durum ekipleri gelmeden önce personelin müdahale etmesi için kritik bir zaman dilimi kazandırır.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 dumanın yoğunluğunu ölçerek eşik değerlere göre uyarı gönderir; bu değerlerin doğru kalibre edilmesi, sistemin hem hassasiyetini hem de güvenilirliğini artırarak yanlış alarm riskini en aza indirir.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name="Slide 2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Alarm Sistemleri ve Tahliye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Alarm sistemleri, algılama sisteminden gelen sinyalleri işleyerek personeli görsel ve işitsel olarak bilgilendiren ana güvenlik mekanizmasıdır; Binaların Yangından Korunması Hakkında Yönetmelik gereği, alarm ses seviyesi gürültülü ortamlarda dahi duyulabilir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Görsel uyarı cihazları, işitme engelli personel veya yüksek gürültülü üretim alanlarında çalışanlar için hayati önem taşır; yanıp sönen ışıklar, personelin tehlikeyi fark etmesini ve acil durum prosedürlerini başlatmasını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Alarm tetiklendiğinde, tahliye sistemleri ve otomatik yangın söndürme sistemleri ile entegre çalışarak güvenli tahliye yollarının aydınlatılmasını ve kapı kilitlerinin otomatik açılmasını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Alarm sisteminin merkezi kontrol paneli, yangının hangi bölgeden kaynaklandığını nokta atışı gösterebilmeli; acil durum ekiplerinin doğru müdahale noktasına yönlendirilmesine yardımcı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name="Slide 2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Sistem Bakımı ve Periyodik Kontroller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algılama sistemlerinin periyodik bakımı, Binaların Yangından Korunması Hakkında Yönetmelik gereği zorunlu bir yasal sorumluluktur; sistemin her an çalışır durumda olduğundan emin olmak için yıllık ve altı aylık periyodik testler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süreçlerinde dedektörlerin tozlanma, kirlenme veya nem nedeniyle duyarlılık kayıpları kontrol edilmeli; gerekirse temizlik veya kalibrasyon işlemleri uzman yetkili servis tarafından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Akü ve güç yedekleme ünitelerinin kontrolü, elektrik kesintisi anında sistemin çalışmaya devam etmesini sağlar; bu testler, sistemin enerji sürekliliğini garanti altına alan en kritik bakım aşamalarından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tüm bakım, onarım ve test işlemleri, işletme bünyesinde tutulan yangın güvenlik defterine işlenmeli; yasal denetimlerde sunulmak üzere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name="Slide 2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Sprinkler Sistemlerinin Test Edilmesi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Sprinkler sistemlerinin periyodik testleri, sistemin acil durumda doğru çalışmasını garanti altına almak için kritik öneme sahiptir. Testler sırasında su akış alarmları, hattaki basınç değerleri ve vana konumları dikkatle incelenmeli, Binaların Yangından Korunması Hakkında Yönetmelik standartlarına uyulmalıdır.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Sprinkler başlıklarının önünde engel bulunmadığından emin olunmalı, sistemin su besleme hatlarındaki vanaların açık olduğu düzenli olarak kontrol edilmelidir. Bu fiziksel kontroller, sistemin su akış kapasitesini doğrudan etkileyen en temel unsurlardır.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 prosedürleri sırasında sistemin basınçlı su kaynağına olan bağlantısı izlenmeli, herhangi bir sızıntı veya korozyon belirtisi olup olmadığı uzman personel tarafından gözlemlenmelidir. Güvenli çalışma ortamı için görsel denetimler ihmal edilmemelidir.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Sistemin tüm bağlantı noktaları, olası bir yangın anında basınç kaybı yaşanmaması için periyodik olarak sıkılmalı ve conta kontrolleri yapılmalıdır. Sistemin operasyonel hazır durumda olması, işyeri güvenliği için bir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name="Slide 2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Bakım ve Test Periyotları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Otomatik yangın söndürme sistemlerinin bakımları, yetkili servisler tarafından periyodik olarak gerçekleştirilmelidir. Bakım aralıkları üretici talimatlarına ve Binaların Yangından Korunması Hakkında Yönetmelik standartlarına göre belirlenir; genellikle yıllık olarak yapılan kapsamlı bakımlar, sistemin tüm bileşenlerinin gözden geçirilmesini içerir.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Pompa istasyonları, vanalar, dedektörler ve kontrol panelleri üretici spesifikasyonlarına uygun şekilde test edilmelidir. Bakım takvimine sadık kalmak, ani arızaların önüne geçilmesinde kritik rol oynar ve sistemin kullanım ömrünü uzatır.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sürecinde, sistem bileşenlerinin aşınma durumları kontrol edilmeli, gerekli hallerde yedek parça değişimi yapılarak sistemin fonksiyonelliği korunmalıdır. Yetkili servis tarafından yapılan müdahaleler, sistemin garantisi ve güvenilirliği açısından büyük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bakım sözleşmelerini güncel tutmalı ve üretici kılavuzlarında belirtilen periyotları takip etmelidir. Bakım prosedürlerinin aksatılması, yangın anında sistemin devreye girmemesi gibi ciddi güvenlik zafiyetlerine yol açabilir.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name="Slide 2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Fonksiyonel Kontroller ve Sistemin Devreye Girmesi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Fonksiyonel testler, sistemin algılama ve söndürme bileşenlerinin birbiriyle uyumlu çalışıp çalışmadığını doğrulamak amacıyla yapılır. Test sırasında sistemin otomasyon panelinden tetikleme sinyalleri gönderilir, pompaların devreye girip girmediği ve su basıncının yeterli seviyeye ulaşıp ulaşmadığı gözlemlenir.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prosedür, Binaların Yangından Korunması Hakkında Yönetmelik kapsamında sistemin güvenilirliğini kanıtlamak için zorunlu bir uygulamadır. Testler, sistemin tüm bölgelerinde yangın algılandığında söndürme mekanizmasının otomatik olarak aktifleştiğini doğrular.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Sinyalizasyon sistemleri, kontrol paneli üzerinden manuel olarak da test edilmeli, görsel ve işitsel alarmların doğru çalıştığından emin olunmalıdır. Alarm sisteminin devreye girmesi, tahliye süreçlerinin başlaması açısından kritik bir geri bildirimdir.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Fonksiyonel kontroller sırasında karşılaşılan uyarılar veya hata kodları, derhal teknik ekip tarafından analiz edilmeli ve giderilmelidir. Sistemin tüm bölümleri, yangın riski oluştuğunda tepki verebilecek kapasitede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name="Slide 2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Bakım Kayıtlarının Tutulması ve Yasal Süreçler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tüm bakım, test ve onarım işlemleri, tarih ve yetkili imzasıyla birlikte kayıt altına alınmalıdır. Bu dokümantasyon, işyeri denetimlerinde yasal bir kanıt niteliği taşır ve 6331 sayılı İş Sağlığı ve Güvenliği Kanunu çerçevesinde işverenin sorumluluğunu belgeler.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defterleri, sistemin geçmiş performansını analiz etmek ve bir sonraki bakım sürecini planlamak amacıyla işletme yönetimince saklanmalıdır. Düzenli tutulan kayıtlar, sistemin güvenilirliğini kanıtlamak için en temel referans kaynağıdır.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 süreçlerinde, bakım kayıtlarının eksiksiz sunulması işverenin yasal yükümlülüklerini yerine getirdiğini gösterir. Kayıt dışı yapılan müdahaleler veya belgelenmeyen testler, yasal açıdan hiçbir geçerliliğe sahip değildir ve risk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İşletmeler, yangın güvenliği dokümanlarını güncel tutmalı ve ilgili İSG mevzuatı gereği denetimlere hazırlıklı olmalıdır. Kayıtların dijital veya basılı formatta arşivlenmesi, kurumsal bir yangın güvenliği kültürünün göstergesidir.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Söndürme Ekipmanlarının Stratejik Konumlandırılması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hükümlerine göre, yangın söndürme cihazları, yangın riskinin yüksek olduğu bölgelere yakın, kolayca erişilebilir ve görünür yerlerde bulundurulmalıdır. Cihazların yerleşimi, her noktadan en kısa sürede ulaşılabilecek şekilde planlanmalı ve yerleşim planında işaretlenmelidir.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Söndürücülerin türü, o bölgedeki yanıcı maddenin sınıfına (A, B, C, D veya F tipi) uygun olarak seçilmeli ve düzenli periyodik bakımları yapılmalıdır. Cihazların üzerinde bulunan etiketler, son kontrol tarihini ve bakım durumunu net bir şekilde göstermelidir.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acil bir durumda söndürme ekipmanına yönelmesini engelleyecek hiçbir materyal söndürücü önünde bulundurulmamalıdır. Yerleşim planında söndürücülerin yerleri, acil durum tahliye haritaları ile uyumlu olmalı ve tüm personel bu konumlara hakim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name="Slide 2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Kaynak, Kesme ve Taşlama Faaliyetleri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Kaynak, kesme ve taşlama işlemleri, yüksek sıcaklıkta metal erimesi veya aşınması yaratan temel sıcak çalışma faaliyetleridir; bu işlemler sırasında oluşan yüksek ısı ve metal çapakları, yanıcı maddelerle temas ettiğinde yangın riskini doğrudan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uyarınca, bu işlemlerin yapılacağı alanlarda yanıcı malzemelerin uzaklaştırılması veya koruma altına alınması yasal bir zorunluluktur; çalışma sahası her türlü yanıcı maddeden temizlenmiş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İşlem öncesi ve sonrası yapılan alan kontrolleri, gizli yangın kaynaklarını tespit etmek için kritik bir güvenlik prosedürüdür; çapakların soğuması için çalışma bitiminde gözlem süresi bırakılmalıdır.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Taşlama işlemi sırasında oluşan kıvılcımların yönü, çevredeki yanıcı gaz tüpleri veya kimyasallardan uzak tutulacak şekilde ayarlanmalı ve uygun koruyucu perdelerle ortam izole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name="Slide 2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Lehimleme Süreçleri ve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Lehimleme çalışmaları, elektronik montaj süreçlerinde düşük veya yüksek sıcaklıkta eriyen metal alaşımları ile gerçekleştirilen bir birleştirme yöntemidir; havya uçlarının yüksek ısısı, çevredeki yanıcı ekipmanlar için potansiyel tutuşma kaynağıdır.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lehim yapılan bölgelerde uygun havalandırma sistemlerinin kurulması ve çalışanların yanma riskine karşı korunması işverenin temel sorumluluğundadır.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Lehimleme sırasında oluşan dumanların solunması meslek hastalıklarına yol açabileceğinden, bölgesel emiş sistemleri kullanılmalı ve çalışma alanı sürekli olarak temiz tutulmalıdır; lehim havya standı ısıya dayanıklı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sonrası havya ucu sıcaklığı düşene kadar cihazın gözetimsiz bırakılmaması gerekir; lehimleme yapılan masalarda yanıcı kağıt veya plastik parçalarının bulunması yangın riskini ciddi oranda artırmaktadır.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name="Slide 2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Kıvılcım Yayılımı ve Korunma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çalışma süreçlerinin yan ürünü olan kıvılcımlar, işlem noktasından metrelerce uzağa sıçrayarak görünmeyen bölgelerde yangın başlatabilir; bu durum, özellikle tozlu veya yanıcı gaz bulunan ortamlarda patlama riskini doğurur.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Patlayıcı Ortamların Tehlikelerinden Korunması Hakkında Yönetmelik gereği, kıvılcımların yayılımını engellemek için yanmaz özellikteki koruyucu perdeler veya battaniyeler kullanılmalı, çalışma alanı çevresi tamamen kapatılmalıdır.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Kıvılcım çıkaran işlemler, yanıcı gazların veya tozların bulunduğu ortamlarda kesinlikle kısıtlanmalı veya özel ekipmanlarla (Ex-proof) önlemler alınmalıdır; alanın sürekli izlenmesi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sahasındaki tüm personelin kıvılcım sıçrama riski konusunda bilgilendirilmesi ve alanın izole edilmesi kazaları önlemede en etkili yöntemdir; kıvılcımların ulaşabileceği tüm noktalar önceden taranmalıdır.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name="Slide 2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Sıcak Çalışma İzin Sistemi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çalışma kapsamı, yangın çıkma potansiyeli olan her türlü açık alevli veya yüksek ısılı işlemleri kapsayan geniş bir güvenlik disiplinidir; bu disiplin, işyerindeki operasyonel riskleri minimize etmeyi amaçlar.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Çalışma İzin Sistemi, işlemin başlamasından bitişine kadar tüm güvenlik adımlarının kayıt altına alındığı ve yetkili kişi tarafından onaylandığı bir mekanizmadır; izinsiz hiçbir sıcak çalışma başlatılmamalıdır.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işverenin bu tür tehlikeli çalışmaları organize ederken yazılı prosedürler oluşturmasını ve çalışanları bu riskler konusunda eğitmesini zorunlu kılar; izinsiz çalışma ciddi hukuki sonuçlar doğurur.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sistemi, sadece çalışma anını değil, çalışma sonrasındaki yangın izleme süresini de kapsayarak güvenliği bütüncül bir yaklaşımla sağlar; çalışma bitiminde alanın güvenli olduğu doğrulanmadan izin kapatılmamalıdır.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name="Slide 2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Sıcak Çalışma İzin Formunun Hazırlanması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çalışma izin formu, kaynak, taşlama veya kesme gibi ateşli işlerin yapılacağı alanlardaki tehlikelerin sistematik olarak tanımlanması amacıyla hazırlanmalıdır; bu süreçte çalışma alanındaki yanıcı maddelerin uzaklaştırılması ve patlayıcı ortam risklerinin değerlendirilmesi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Form üzerinde yapılacak işlemin kapsamı, kullanılacak ekipmanların durumu ve işin yapılacağı ortamın özellikleri detaylıca belirtilmelidir; Binaların Yangından Korunması Hakkında Yönetmelik gereği, çalışma öncesi alınacak yangın önlemleri formda mutlaka yer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alanındaki gaz ölçümleri, formun ayrılmaz bir parçası olarak kaydedilmeli; ortamdaki yanıcı gaz veya toz yoğunluğunun sınır değerlerin altında olduğu teyit edilmeden işleme başlanmamalıdır.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 (KKD) listesi, yapılacak işin türüne ve maruz kalınacak risklere göre (ısıya dayanıklı önlük, kaynakçı maskesi, uygun eldiven) formda belirtilmeli ve çalışanların bu donanımları eksiksiz kullanması zorunlu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name="Slide 2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Sıcak Çalışma İzin Sürecinde Yetkilendirme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çalışma izni, sadece işletme tarafından yetkilendirilmiş, konu hakkında eğitimli ve riskleri değerlendirme yetkisine sahip bir görevli tarafından onaylanmalıdır; bu onay süreci, 6331 sayılı İş Sağlığı ve Güvenliği Kanunu kapsamında işverenin gözetme borcunun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formunda, çalışmayı yapacak olan personel ile iş güvenliği sorumlusunun imzasının bulunması gereklidir; imza, ilgili kişilerin sahayı denetlediğini ve tüm güvenlik önlemlerinin alındığını beyan ettiğini gösterir.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Onay süreci, sadece başlangıç aşamasını değil, çalışma süresince yapılacak periyodik kontrolleri de kapsar; yetkili kişi, çalışmanın güvenli bir şekilde devam ettiğini izlemekle ve gerekirse çalışmayı durdurmakla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 kritik bir bölge ise, örneğin patlayıcı ortamların olduğu bir tesis ise, Çalışanların Patlayıcı Ortamların Tehlikelerinden Korunması Hakkında Yönetmelik hükümleri uyarınca ek bir üst düzey onay mekanizması işletilmelidir.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name="Slide 2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İzin Formunun Geçerlilik Süresi ve Kontrol</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çalışma izin formları, genellikle tek bir vardiya süresince veya üzerinde belirtilen iş tamamlanana kadar geçerli olacak şekilde düzenlenmelidir; vardiya değişimlerinde izin formu mutlaka güncellenmelidir.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çalışma süresi uzarsa veya ortam koşullarında (sıcaklık, nem, gaz yoğunluğu) değişiklik meydana gelirse, mevcut izin geçersiz sayılmalı ve saha yeniden kontrol edilerek izin formu revize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süresince yapılacak düzenli kontroller, izin formunun arka yüzüne veya ek kontrol listesine not edilmeli; bu kontroller, çalışmanın güvenli bir şekilde sürdüğünün yasal kanıtıdır.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Süresi dolan veya işin iptal edildiği durumlarda izin formu kapatılmalı, çalışma alanının güvenli bir şekilde terk edildiği (yangın kontrolü gibi) yetkili tarafından onaylanarak sisteme işlenmelidir.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name="Slide 2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Altına Alma ve Denetim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Doldurulan ve onaylanan tüm sıcak çalışma izin formları, işletmenin İSG yönetim sistemi içerisinde en az ilgili yasal mevzuatta belirtilen süre boyunca, denetimlerde sunulmak üzere arşivlenmelidir.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çalışma formlarının düzenli olarak arşivlenmesi, olası bir iş kazası veya meslek hastalığı durumunda işverenin gerekli önlemleri aldığını kanıtlayan hukuki bir doküman niteliği taşır; bu kayıtlar 6331 sayılı Kanun denetimlerinde temel referanstır.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içerisinde periyodik olarak yapılan iç denetimlerde, izin formlarının eksiksiz doldurulup doldurulmadığı ve onay süreçlerine uyulup uyulmadığı kontrol edilmeli; tespit edilen eksiklikler için düzeltici önleyici faaliyetler başlatılmalıdır.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Dijital İSG yönetim sistemleri kullanılıyorsa, izin formları elektronik ortamda onaylanmalı ve log kayıtları değiştirilemeyecek şekilde tutulmalıdır; bu dijital izlenebilirlik, denetim süreçlerini hızlandırır ve hatalı veri girişini minimize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name="Slide 2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Sıcak Çalışma Alanı Hazırlığı ve Temizlik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çalışma yapılacak alan, Binaların Yangından Korunması Hakkında Yönetmelik gereği çevredeki tüm yanıcı maddelerden arındırılmalı ve en az 11 metrelik bir güvenlik yarıçapı oluşturulmalıdır.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yüzeyleri yağ, gres ve toz gibi tutuşabilir kalıntılardan tamamen temizlenmeli; bu maddeler kaynak veya kesim sırasında kıvılcımlarla etkileşime girerek yangını başlatabilir.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bir işyeri ortamı sadece verimliliği artırmakla kalmaz, aynı zamanda acil durumlarda tahliye yollarının açık kalmasını sağlayarak yangın riskini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öncesinde zemin ve duvar çatlakları fiziksel olarak kontrol edilmeli; gizli yanıcı maddelerin veya birikmiş tozların varlığı belirlenerek çalışma başlamadan bertaraf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name="Slide 2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Yanıcı ve Parlayıcı Maddelerin Uzaklaştırılması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yanıcı gazlar, sıvılar ve kimyasallar çalışma alanından tamamen çıkarılmalı veya Çalışanların Patlayıcı Ortamların Tehlikelerinden Korunması Hakkında Yönetmelik uyarınca yangına dayanıklı dolaplarda izole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Taşınması mümkün olmayan yanıcı ekipmanlar, ısıya dayanıklı özel yangın battaniyeleri ile tamamen örtülerek kıvılcım ve çapaklardan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Daha önce yanıcı madde depolamak için kullanılan boş konteynerler, tehlikeli buhar birikimini önlemek için çalışma öncesinde uygun yöntemlerle temizlenmeli ve havalandırılmalıdır.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sahası içerisinde tutuşma kaynakları, potansiyel patlayıcı ortamlar ile kesin çizgilerle ayrılmalı ve bu bölgelerde ateşle çalışmaya izin verilmemelidir.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Çıkış Yolları ve Tahliye Planı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işyerinde acil durumlarda güvenli tahliyeyi sağlayacak çıkış yollarının her zaman açık, engelsiz ve aydınlatılmış olması zorunludur. Acil çıkış kapıları, kaçış yönünde kolayca açılabilir (panik bar sistemli) olmalı ve dışarıdan kilitli tutulmamalıdır.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Çıkış yolları, en uzak noktadan güvenli alana ulaşacak şekilde planlanmalı ve tüm güzergah boyunca yönlendirme levhaları ile desteklenmelidir. Yerleşim planında yapılan değişiklikler, kaçış güzergahlarını etkilemeyecek şekilde tasarlanmalı ve tahliye planları bu değişikliklere göre güncellenmelidir.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toplanma noktaları, işyeri yerleşiminden bağımsız, güvenli ve tüm personelin kolayca ulaşabileceği bir alanda belirlenmelidir. Düzenli tatbikatlar ile personelin bu çıkış yollarını ve toplanma noktalarını kullanma becerisi pekiştirilmelidir.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name="Slide 2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Söndürme Ekipmanları ve Erişilebilirlik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hükümlerine göre, sıcak çalışma alanının hemen yakınında uygun tip ve kapasitede taşınabilir yangın söndürücüler hazır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Söndürücülerin basınç göstergeleri, nozül durumları ve son kullanma tarihleri, çalışma vardiyası başlamadan önce teknik personel tarafından mutlaka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sahasındaki personelin, mevcut yangın söndürücülerin türü ve kullanımı konusunda uygulamalı eğitim almış olması, acil durumlara hızlı müdahale için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Büyük ölçekli sıcak çalışma operasyonlarında, portatif söndürücülerin yanı sıra yangın hortumları veya sabit su sistemleri yedek koruma olarak hazır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name="Slide 2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Sıcak Çalışma İzin Sistemi ve Kontrol</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İşverenin 6331 sayılı İş Sağlığı ve Güvenliği Kanunu kapsamındaki çalışma izin sistemi çerçevesinde, sıcak çalışma başlamadan önce tüm güvenlik kontrollerinin tamamlandığını belgeleyen resmi bir izin formu doldurulmalıdır.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süresince ortamı izlemek ve çalışma bittikten sonra en az bir saat boyunca köz veya duman kontrolü yapmak üzere görevli bir Yangın Gözcüsü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sistemi, çalışmanın güvenli bir şekilde yapılacağını ve tüm risklerin değerlendirildiğini kanıtlayan, işveren adına yetkili kişi tarafından imzalanan yasal bir prosedürdür.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boyunca ortamdaki gaz seviyeleri ve sıcaklık değişimleri sürekli izlenmeli, herhangi bir sınır aşımında çalışma derhal durdurularak güvenlik önlemleri gözden geçirilmelidir.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name="Slide 2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Sıcak Çalışmalarda Sürekli Gözlem Kuralı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gözcüsü, sıcak çalışma süresince çalışma alanını kesintisiz olarak izlemekle yükümlüdür; bu görev çalışma alanında oluşan kıvılcım, cüruf veya ısı kaynaklarının anında tespit edilmesini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gereği, gözcü çalışma alanı terk edilmeden önce ortamın tamamen güvenli olduğundan emin olmalı ve çalışma sonrasında en az otuz dakika daha alanı kontrol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sırasında gözcünün dikkati başka işlere dağıtılmamalı, gözlemci sadece yangın güvenliği süreçlerine odaklanmalıdır; bu durum olası bir yangının anında müdahale edilerek büyümeden önlenmesi için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Gözlem faaliyeti, çalışma alanındaki yanıcı maddelerin uzaklaştırılması veya korunması gibi önlemlerin etkinliğini sürekli denetlemeyi de kapsar; böylece riskli durumlar oluşmadan önce tespit edilerek bertaraf edilir.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name="Slide 2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Söndürme Donanımı ve Hazırlık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gözcüsü, çalışma alanındaki yangın söndürme cihazlarının her an kullanıma hazır durumda olduğunu kontrol etmekle sorumludur; cihazların basınç göstergeleri ve son kullanma tarihleri düzenli denetlenmelidir.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çalışma alanına olan uzaklığı, acil bir durumda en hızlı şekilde müdahale edilebilecek mesafede olmalıdır; bu husus, Çalışanların Patlayıcı Ortamların Tehlikelerinden Korunması Hakkında Yönetmelik standartlarına uygun şekilde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Gözcü, yangın söndürme ekipmanının tipinin, çalışma ortamındaki yangın sınıfına uygun olduğunu teyit etmeli ve hatalı ekipman kullanımını önlemelidir; bu, yangının etkin şekilde söndürülmesi için kritiktir.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Söndürme cihazlarının önünde engel bulunmamalı ve acil durumda kolay erişilebilir olması sağlanmalıdır; gözcü, herhangi bir engel durumunda derhal müdahale ederek erişim yollarını açtırmalıdır.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name="Slide 2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Gözcüsünün Çalışmayı Durdurma Yetkisi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gözcüsü, çalışma alanında yangın riski oluşturabilecek herhangi bir güvensiz durum tespit ettiğinde, çalışmayı derhal durdurma ve işi askıya alma yetkisine sahiptir; bu yetki, 6331 sayılı İş Sağlığı ve Güvenliği Kanunu çerçevesinde tanımlanan sorumluluklar arasındadır.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Gözcü, çalışma ortamındaki yanıcı maddelerin artması, koruyucu perdelerin yerinden çıkması veya havalandırma sisteminin durması gibi durumlarda, diğer çalışanları ikaz ederek operasyonu güvenli hale getirene kadar durdurmalıdır.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Durdurma yetkisi, herhangi bir hiyerarşik baskı olmaksızın kullanılmalı ve işin güvenliği öncelikli tutulmalıdır; gözcünün bu kararı, işyerindeki yangın güvenliği kültürünün bir parçası olarak kabul edilmeli ve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Çalışmayı durdurma kararı alındığında, ilgili birim amirine ve iş güvenliği uzmanına derhal bilgi verilmeli, sorunun giderilmesi için gerekli olan iyileştirme çalışmaları başlatılmalıdır; güvenli çalışma ortamı sağlanmadan işe devam edilmemelidir.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name="Slide 2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İletişimi ve Haberleşme Protokolleri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gözcüsü, acil bir durumda yangın alarm sistemini aktive etmekten veya ilgili acil durum birimlerini bilgilendirmekten sorumludur; bu iletişim, Binaların Yangından Korunması Hakkında Yönetmelik gereği önceden belirlenmiş protokoller dahilinde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Gözcü, acil durum sirenlerinin yerini, yangın ihbar butonlarının konumunu ve acil çıkış rotalarını çok iyi bilmeli, gerektiğinde diğer çalışanları güvenli tahliye noktalarına yönlendirmelidir; bu, kayıpların önlenmesinde anahtar rol oynar.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araçlarının çalışır durumda olduğundan emin olunmalı ve herhangi bir haberleşme kopukluğu durumunda yedek iletişim yöntemleri hazır bulundurulmalıdır; gözcü bu sistemlerin sürekliliğini denetler.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anında gözcü, yangının boyutunu ve türünü doğru bir şekilde yetkililere bildirmeli, olay yerindeki diğer personelin tahliyesini koordine etmeli ve itfaiye ekiplerine rehberlik ederek müdahale sürecini hızlandırmalıdır.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name="Slide 2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Sıcak Çalışma Sonrası Zorunlu Bekleme Süreleri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çalışma bittikten sonra, çalışma alanında yangın riskinin devam ettiği varsayılarak en az bir saat boyunca bir bekleme (gözetim) süresi uygulanmalıdır; bu süre, yangın güvenliği iyi uygulaması (NFPA 51B) ve işveren prosedürü gereği zorunlu olup tehlike sınıfına göre uzatılabilir.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bekleme süresi, kıvılcımların veya sıcak metal parçalarının gözle görülmeyen noktalara sıçraması sonucu oluşabilecek gizli yangınların tespit edilmesi için kritik bir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Bekleme süresi boyunca bölge terk edilmemeli, çalışma alanındaki ortam sıcaklığı ve yanıcı gaz seviyeleri düzenli olarak ölçülerek herhangi bir anormallik olup olmadığı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Çalışmanın yapıldığı ortamın tehlike sınıfına göre bu bekleme süresi uzatılabilir; özellikle yalıtım malzemesi içeren veya havalandırması zayıf olan kapalı alanlarda süre daha dikkatli belirlenmelidir.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name="Slide 2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Gözcüsü ve Gözetim Görevi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çalışma süresince ve sonrasındaki bekleme süresinde, görevlendirilmiş bir yangın gözcüsü mutlaka hazır bulunmalı ve çalışma alanını sürekli gözetim altında tutmalıdır.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gözcüsü, çalışma alanındaki her türlü tehlikeyi anında fark edebilecek donanıma sahip olmalı ve olası bir yangın başlangıcında müdahale için hazır bekleyen söndürme ekipmanlarını kullanabilmelidir.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uyarınca, gözcünün başka bir işle meşgul olması yasaktır; görevi sadece yangın riskine karşı alanı izlemek ve gerekli acil durum bildirimini yapmaktır.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Gözcü, çalışma alanındaki yanıcı maddelerin çalışma sahasından uzaklaştırıldığını ve çevredeki yangın söndürme sistemlerinin çalışır durumda olduğunu doğrulamalıdır.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name="Slide 2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Sürekli İzleme ve Tehlike Tespiti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 sıcak çalışma sonrası soğuma gerçekleşene kadar periyodik olarak kontrol edilmeli ve ortamdaki olası gaz birikimi veya duman oluşumu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Patlayıcı Ortamların Tehlikelerinden Korunması Hakkında Yönetmelik kapsamında, özellikle yanıcı gazların bulunduğu ortamlarda gaz dedektörleri kullanılarak ortamdaki LEL seviyeleri sürekli 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Kontroller sırasında duvar boşlukları, kablo kanalları ve zemin altı boşluklar gibi gözden kaçabilecek alanlarda duman veya yanma belirtisi olup olmadığı titizlikle incelenmelidir.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Herhangi bir duman veya yanık kokusu tespit edildiğinde, çalışma alanı derhal terk edilmeli ve acil durum planı devreye alınarak müdahale başlatılmalıdır.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name="Slide 2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Sıcak Çalışma İzin Belgesinin Kapatılması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çalışma sonrası yapılan tüm kontroller tamamlandıktan ve alanın güvenli olduğu doğrulandıktan sonra, çalışma izin belgesi yetkili kişi tarafından imzalanarak kapatılmalıdır.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belgesinin kapatılması, çalışmanın tüm güvenlik önlemleri alınarak tamamlandığını ve bölgenin güvenli olduğunu yasal olarak belgeleyen bir adımdır.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İmzalanan belge, 6331 sayılı İş Sağlığı ve Güvenliği Kanunu uyarınca işyerinde tutulmalı ve gerektiğinde denetimlerde ibraz edilmek üzere arşivlenmelidir.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belgesi kapatılmadan çalışma alanından ayrılmak, iş güvenliği sisteminin ihlali anlamına gelir ve olası bir kaza durumunda yasal sorumluluk doğurur.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Söndürme Sistemleri ve Ekipmanları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söndürme sistemleri, başlangıç aşamasındaki yangınları kontrol altına almak için kullanılan ABC tozlu, karbondioksitli, köpüklü ve FM-200 gazlı söndürücülerden oluşur; her söndürücünün kullanım alanı ve çalışma prensibi farklılık gösterir.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gereği, işyerlerinde söndürücülerin yerleşimi, periyodik bakımları ve çalışanların bu ekipmanları kullanma eğitimi yasal bir zorunluluktur; ekipmanlar kolay erişilebilir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Karbondioksitli söndürücüler elektriksel yangınlarda tercih edilirken, ABC tozlu söndürücüler genel amaçlı kullanım için tasarlanmıştır; FM-200 gazlı sistemler ise hassas elektronik cihazların bulunduğu odalarda kalıntı bırakmadığı için kullanılır.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Söndürücülerin üzerinde bulunan manometrelerin düzenli kontrol edilmesi, basınç değerinin yeşil bölgede olduğundan emin olunması gerekir; hasarlı veya basıncı düşmüş cihazlar acil durumlarda işlevsiz kalabilir.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name="Slide 2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Kapalı Alanlarda Gaz Ölçümü ve Atmosfer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 girişlerinde atmosferik ölçümler, oksijen seviyesi, yanıcı gazlar (LEL) ve toksik gazlar (H2S, CO) için mutlaka yapılmalıdır; bu ölçümler İşyeri Bina ve Eklentilerinde Alınacak Sağlık ve Güvenlik Önlemlerine İlişkin Yönetmelik gereğidir.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cihazları, çalışmaya başlamadan önce mutlaka kalibre edilmeli ve güncel sertifikaya sahip olmalıdır; cihazın sensör performansı, ortamdaki riskli gazların tespit edilmesi için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süresince ortamdaki gaz seviyeleri sürekli izlenmelidir; havalandırma durduğunda veya ortamda bir değişiklik fark edildiğinde, ölçüm cihazları anında uyarı vererek tahliye sürecini başlatmalıdır.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sonuçları yazılı olarak kayıt altına alınmalı ve çalışma izni formuna işlenmelidir; yetkili bir gözlemci tarafından onaylanmadan, sınır değerlerin üzerinde gaz tespit edilen alanlara giriş kesinlikle yapılmamalıdır.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name="Slide 2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Enerji İzolasyonu ve LOTO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alanlarda veya boru hatlarında çalışırken, mekanik ve elektriksel tüm enerji kaynakları 6331 sayılı İş Sağlığı ve Güvenliği Kanunu kapsamında izole edilmelidir; bu işlem kaza riskini sıfırlamayı amaçlar.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Etiketleme ve kilitleme (LOTO) prosedürü uygulanmalı, vanalar kör flanş ile kapatılmalı veya fiziksel olarak kilitlenmelidir; sadece vanayı kapatmak, sızıntı riski nedeniyle yeterli bir güvenlik önlemi değildir.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İzolasyon işlemi tamamlandıktan sonra, enerji hattının boşaltıldığından emin olunmalı ve sistemin enerjisiz olduğu bir test ile doğrulanmalıdır; sistemde kalan basınç veya kimyasal madde tahliye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Kilitleme işlemi yapan her bir çalışanın kendi kişisel kilidi ve etiketi bulunmalıdır; çalışma bitene kadar kilitler asla açılmamalı ve sistem üzerindeki etiketler yetkisiz kişilerce sökülmemelidir.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name="Slide 2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Sıcak Çalışma İzin Sistemi ve Denetim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gereği, kapalı alanlarda kaynak, kesim veya taşlama gibi sıcak çalışmalar ancak özel izin sistemi ile gerçekleştirilebilir; izin formu yazılı olarak düzenlenmelidir.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izni; yapılacak işin tanımını, riskleri, gerekli KKD listesini ve alınacak önlemleri içermelidir; izin, sadece belirli bir süre ve çalışma alanı için geçerli olacak şekilde sınırlandırılmalıdır.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çalışma yapılan alanda, yangın söndürme ekipmanları hazır bulundurulmalı ve bir yangın gözcüsü (fire watch) sürekli görev yapmalıdır; gözcü, tehlike anında çalışmayı durdurma yetkisine sahip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bittikten sonra, ortamda yangın riski kalmadığından emin olmak için en az bir saat boyunca soğuma ve gözlem süreci devam ettirilmelidir; bu süreçten sonra izin formu kapatılmalıdır.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name="Slide 2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 Kaynaklı Yangınların Nedenleri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yangınları genellikle aşırı yüklenme, kısa devre veya gevşek bağlantı noktalarındaki ark oluşumu nedeniyle meydana gelir; bu durum ciddi yangın riskleri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gereği, elektrik tesisatının periyodik kontrolleri düzenli olarak yapılmalı ve tesisatın uygunluğu yetkili mühendisler tarafından onaylanmalıdır.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Kablolardaki izolasyon hataları, zamanla oluşan korozyon veya dış etkenler, elektrik akımının dışarı sızmasına ve ısınmaya yol açarak yanıcı maddeleri tutuşturabilir.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tesisatındaki arızaların erken tespiti için termal kamera ölçümleri gibi yöntemler kullanılmalı ve ısınma belirtisi gösteren noktalar acilen onarılmalıdır.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name="Slide 2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Elektrikli Ekipmanlarda Güvenli Enerji Kesme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Elektrikli ekipman üzerinde yapılacak her türlü bakım ve onarım çalışmasından önce enerji kesilmeli, kilitleme ve etiketleme (LOTO) prosedürleri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kesme işlemi sırasında ilgili şalter veya kesici kilitlenmeli, üzerine çalışma yapıldığına dair uyarı levhası asılarak başkalarının enerjiyi açması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İç Tesisleri Yönetmeliği uyarınca, enerji kesilmeden yapılan çalışmalar iş kazası riskini en üst seviyeye çıkarır; bu nedenle izolasyon prosedürleri eksiksiz tamamlanmalıdır.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kesme işlemi sonrasında, ekipmanın enerjisiz olduğu kontrol kalemi veya ölçü aleti ile doğrulanmalı, statik elektrik birikimi varsa topraklama ile deşarj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name="Slide 2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 Yangınlarında Söndürme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yangınlarına müdahalede iletken olmayan söndürücü maddeler kullanılmalıdır; su ile müdahale, elektrik çarpması riskini artıracağı için kesinlikle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Karbondioksit (CO2) tüpleri, elektriksel iletkenlikleri olmadığı ve ark oluşumunu tetiklemedikleri için elektrik yangınlarında en güvenli ve etkili söndürme aracıdır.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 Kimyevi Tozlu (KKT) söndürücüler, elektrikli cihazlarda kullanılabilir ancak toz kalıntıları hassas elektronik aksama zarar verebileceği için temizlik gerektirebilir.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uyarınca, yangın söndürme cihazlarının periyodik bakımları yapılmalı ve yerleri kolay erişilebilir şekilde işaretlenmelidir.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name="Slide 2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 Panolarında İş Güvenliği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panoları, yetkisiz kişilerin erişimini engellemek için her zaman kilitli tutulmalı ve pano önlerinde yeterli çalışma mesafesi bırakılmalıdır.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Pano içerisindeki kablo bağlantıları düzenli olarak kontrol edilmeli, gevşek bağlantılar ark oluşturabileceği için sıkılmalı ve pano içi temiz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Yönetmeliği'ne göre, panolarda kaçak akım rölesi bulunması zorunludur; bu rölelerin düzgün çalışıp çalışmadığı test butonları ile düzenli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panolarının üzerine Dikkat Elektrik Tehlikesi uyarı levhaları asılmalı ve pano çevresinde yanıcı madde depolanması kesinlikle önlenmelidir.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name="Slide 2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Depolamada Segregasyon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maddelerin birbirleriyle reaksiyona girmesini önlemek için segregasyon (ayırma) en temel güvenlik önlemidir; uyumsuz maddeler mutlaka fiziksel olarak ayrı alanlarda depolanmalıdır.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planı hazırlanırken uyumluluk matrisi (compatibility matrix) kullanılmalı, yanıcı, parlayıcı veya oksitleyici maddeler birbirlerinden izole edilerek kaza riskleri minimize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alanları arasında yangın duvarları gibi fiziksel engeller oluşturulmalı ve bu alanlara yetkisiz giriş-çıkışlar kısıtlanarak operasyonel güvenlik artırılmalıdır.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gereği, tehlikeli maddelerin depolanmasında bu ayrıştırma kurallarına uymak işverenin yasal yükümlülüğüdür.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name="Slide 2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Depolama Alanlarında Soğutma ve Isı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maddelerin parlama noktalarının altında tutulması için soğutma sistemleri kritik öneme sahiptir; ortam sıcaklığı sürekli izlenmeli ve belirlenen güvenli eşik değerleri aşmamalıdır.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tesislerinde pasif soğutma (yalıtım) ve aktif soğutma (klima, havalandırma) yöntemleri birlikte kullanılmalı, olası bir arızaya karşı yedek soğutma sistemleri hazır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Sıcaklık sensörleri ve otomatik alarm sistemleri, beklenmedik sıcaklık artışlarını önceden tespit ederek yangın riskini minimize etmek için sistemde sürekli devrede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hükümlerine göre, depolama alanlarının sıcaklık kontrolü ve yangın söndürme sistemleri düzenli olarak periyodik bakımdan geçirilmelidir.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name="Slide 2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Depolarda Havalandırma ve Gaz Tahliyesi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depolarda ortaya çıkabilecek buhar veya gazların birikmesini önlemek için etkin bir havalandırma sistemi kurulmalı; taze hava girişi sürekli ve kontrollü olarak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Patlayıcı ortam oluşma riski olan bölgelerde, Çalışanların Patlayıcı Ortamların Tehlikelerinden Korunması Hakkında Yönetmelik uyarınca ATEX standartlarına uygun ex-proof ekipmanlar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sistemleri, ortamdaki gaz konsantrasyonunu alt patlama limitinin (LFL) altında tutacak şekilde tasarlanmalı ve sistemin debi kapasitesi düzenli olarak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kanallarının temizliği ve filtre bakımları, toz birikimini ve tıkanmaları önlemek adına yangın güvenliği prosedürleri dahilinde periyodik olarak gerçekleştirilmelidir.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Sınıfları: A, B ve C</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 sınıfı yangınlar, odun, kâğıt, tekstil gibi katı yanıcı maddelerin yangınlarıdır ve genellikle su veya ABC tozlu söndürücüler ile soğutma yöntemiyle söndürülür; bu yangınlar en yaygın karşılaşılan türlerdir.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 sınıfı yangınlar, benzin, mazot, alkol gibi yanıcı sıvı maddelerin yangınlarıdır; bu tür yangınlarda boğma yöntemiyle çalışan köpüklü veya tozlu söndürücüler kullanılmalı, su asla doğrudan kullanılmamalıdır.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 sınıfı yangınlar, metan, propan, hidrojen gibi yanıcı gazların yangınlarıdır; bu yangınlarda öncelikle gaz akışını kesmek gerekir, ardından kuru kimyevi toz ile müdahale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işyerindeki yanıcı madde türüne göre uygun söndürme stratejisi belirlenmeli ve çalışanlar bu sınıflar konusunda eğitilmelidir.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name="Slide 2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Stok Yönetimi ve Uyumluluk Denetimi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stok yönetimi, Güvenlik Bilgi Formları (GBF) verilerine dayandırılmalı; her madde için risk sınıflandırması yapılarak depolama yerleri bu verilere göre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Depolanan kimyasalların miktarı ve güncel stok durumu, acil durum ekiplerinin müdahale planlarını kolaylaştırmak için her an erişilebilir bir dijital veritabanında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Olası dökülmelere karşı kimyasallar, dökülme kontrol paletleri (spill pallets) içerisinde depolanmalı ve dökülme kitleri depolama alanına yakın bir yerde hazır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çerçevesinde, işveren tüm depolama süreçlerini risk değerlendirmesi kapsamında güncel tutmalı ve çalışanlara gerekli eğitimleri vermelidir.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name="Slide 2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Ahşap, Tekstil ve Kağıt Sektöründe Yanıcı Toz ve Lif Riski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Ahşap işleme, tekstil ve kağıt sanayinde oluşan organik tozlar ve lifler, havada asılı kaldıklarında belirli bir konsantrasyona ulaştıklarında patlayıcı atmosfer oluşturma potansiyeline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Patlayıcı Ortamların Tehlikelerinden Korunması Hakkında Yönetmelik gereği, bu tür tozların yayıldığı alanlar patlayıcı ortam olarak sınıflandırılmalı ve gerekli önlemler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İnce tozlar yüzey alanları geniş olduğu için çok daha hızlı yanma eğilimindedir; bu durum, ortamdaki oksijenle birleştiğinde kontrolsüz bir yanma veya patlama zincirleme etkisini tetikleyebilir.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İşletmelerde toz oluşumunu kaynağında hapsetmek için vakumlu sistemler kurulmalı ve bu sistemlerin filtre kapasiteleri, üretilen tozun yanıcılık sınıfına uygun şekilde seçilmelidir.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name="Slide 2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Toz ve Lif Birikiminin Patlama Riski Üzerindeki Etkisi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Yüzeylerde biriken toz ve lifler, ikincil patlama riskini oluşturur; ilk patlamanın oluşturduğu hava akımı, yerdeki tozları havalandırarak çok daha büyük ve yıkıcı bir patlamaya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Tozla Mücadele Yönetmeliği uyarınca, toz birikimlerinin periyodik olarak temizlenmesi zorunludur ve bu temizlik işlemleri tozun havalanmasına yol açmayacak özel ekipmanlarla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Biriken tozlar sadece patlama değil, aynı zamanda ısı yalıtımı yaparak motor veya elektrik panosu gibi ekipmanların aşırı ısınmasına ve kendi kendine tutuşmasına zemin hazırlayabilir.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içerisinde toz birikim seviyelerini izlemek için düzenli görsel denetimler yapılmalı ve tozun en çok biriktiği kör noktalar (tavan kirişleri, havalandırma kanalları üstü) temizlik planına dahil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name="Slide 2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İşyeri Düzeni ve Temizliğinin Yangın Güvenliğindeki 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kapsamında, işyerinde düzenli ve temiz bir ortam sağlanması, yangın yükünün azaltılması için temel bir güvenlik şartıdır.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 liflerin, kırpıntıların ve talaşların çalışma alanında biriktirilmesi, olası bir kıvılcımın hızla büyümesine ve yangının tüm alana yayılmasına neden olan yakıt köprüsü görevi görür.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faaliyetleri sırasında kıvılcım çıkaran veya statik elektrik üreten süpürge/fırça gibi uygunsuz ekipman kullanımı, temizlik esnasında yangın başlatabilir.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İşletmede yanıcı atıklar için yanmaz malzemeden üretilmiş, kapaklı ve etiketli toplama üniteleri kullanılmalı ve bu atıklar vardiya sonunda mutlaka güvenli alana tahliye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name="Slide 2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Kıvılcım Kaynakları ve Ateşleme Önleyici Tedbirler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çerçevesinde, işletmedeki tüm kıvılcım kaynakları (kaynak, taşlama, sürtünme) risk değerlendirmesi ile belirlenmeli ve kontrol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Ahşap ve tekstil makinelerinde rulmanların yağsız kalması veya kayış-kasnak sistemlerindeki sürtünme, yüksek ısı ve kıvılcım oluşturarak ortamdaki tozları anında tutuşturabilir.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Elektrikli ekipmanlar, ortamın yanıcılık sınıfına uygun olarak Ex-proof (patlayıcı ortama dayanıklı) tipte seçilmeli ve topraklama sistemleri statik elektriğin birikmemesi için periyodik ölçülmelidir.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çalışma (kaynak vb.) yapılacak alanlar mutlaka diğer üretim hatlarından yalıtılmalı ve çalışma öncesi, sırası ve sonrası için yangın gözlemcisi bulundurulmalıdır.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name="Slide 2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Mutfaklarda F Sınıfı Yangın Riski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 sınıfı yangınlar, bitkisel ve hayvansal pişirme yağlarının sebep olduğu, yüksek sıcaklık derecelerine ulaşabilen tehlikeli yangın türleridir. Binaların Yangından Korunması Hakkında Yönetmelik uyarınca, bu yangınlar derin yağ kızartma ünitelerinde ve endüstriyel mutfak ekipmanlarında hızla yayılma eğilimi gösterir.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yağlar, kendiliğinden tutuşma sıcaklığına ulaştığında, herhangi bir kıvılcım olmaksızın alev alabilir ve söndürülmesi oldukça zordur. Mutfak çalışanlarının bu yüksek riskli yangın sınıfını tanıması, olası bir kaza anında doğru müdahale yöntemini belirlemek için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İşletmelerde pişirme üniteleri çevresinde yanıcı madde birikimi engellenmeli ve sıcaklık kontrolleri düzenli olarak yapılmalıdır. Özellikle yoğun üretim yapılan ticari mutfaklarda, yağların periyodik olarak değiştirilmesi ve ekipmanların termostat ayarlarının kalibrasyonu yangın riskini minimize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name="Slide 2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Neden Su Kullanmamalısınız?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Yağ yangınlarına su ile müdahale etmek, fiziksel bir patlamaya ve alevlerin mutfağın geneline yayılmasına neden olan en kritik hatalardan biridir. Su, yağın altına daldığında hızla buharlaşarak genleşir ve yanmakta olan sıcak yağı etrafa püskürterek zincirleme bir yangın felaketine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tepkime, sadece yangını büyütmekle kalmaz, aynı zamanda mutfak personeli üzerinde ciddi yanık riskleri ve hayati tehlikeler oluşturur. Binaların Yangından Korunması Hakkında Yönetmelik gereği, mutfaklarda su bazlı söndürücülerin değil, F sınıfına uygun sistemlerin bulunması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Su ile söndürme girişimi, basınçlı buharın neden olduğu sıçramalarla, personelin yüz ve vücut bölgelerinde ağır yaralanmalara sebebiyet verir. Mutfak içerisinde su vanalarının ve su kaynaklı söndürme sistemlerinin bu risk dikkate alınarak konumlandırılması gerekir.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name="Slide 2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Etkin Müdahale: Yangın Battaniyesi ve KKT</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 sınıfı yangınlara müdahalede yangın battaniyeleri ve uygun kimyasal söndürücüler, oksijeni keserek yangını boğmak için en etkili yöntemlerdir. Yangın battaniyesi, alev alan tencere veya fritözün üzerine hava almayacak şekilde kapatılarak, yağın oksijenle teması kesilir ve ateş söndürülür.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söndürme maddeleri (KKT veya ıslak kimyasal), yağ yüzeyinde bir sabun tabakası oluşturarak soğutma ve boğma etkisi yaratır. Bu maddelerin kullanımı, yeniden tutuşma riskini ortadan kaldırır ve personelin güvenli mesafeden müdahale etmesine olanak tanır.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bu ekipmanların periyodik bakımları ve son kullanma tarihleri, 6331 sayılı İş Sağlığı ve Güvenliği Kanunu kapsamında işverenin sorumluluğundadır. Ekipmanlar, mutfak personeli tarafından kolayca ulaşılabilir noktalarda tutulmalı ve düzenli olarak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name="Slide 2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Davlumbaz Sistemleri ve Bakım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Mutfak davlumbazları, yemek pişirme sırasında oluşan yağ buharını toplar; ancak zamanla biriken bu yağlar, olası bir yangın anında alevlerin bacaya sıçramasına ve tüm binaya yayılmasına neden olur. Davlumbaz ve filtre temizliği, yangın önleme stratejisinin en temel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mutfak davlumbaz sistemlerinde otomatik söndürme tertibatı bulunmasını zorunlu kılar. Bu sistemlerin sensörleri ve nozulları, yağ birikintilerinden temiz tutulmalı ve belirli aralıklarla yetkili servis tarafından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Yağlı filtrelerin düzenli aralıklarla sökülüp temizlenmesi, kanal içindeki yağ yükünü azaltarak hava akışını iyileştirir ve yangın riskini düşürür. İşveren, bu temizlik işlemlerini kayıt altına almalı ve denetimlerde hazır bulundurmalıdır; ihmal edilen bir davlumbaz, büyük ölçekli bir tesis yangınının ana kaynağı olabilir.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name="Slide 2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Akaryakıt İstasyonlarında Yanıcı Buhar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Akaryakıt istasyonlarında oluşan yanıcı buharlar, Çalışanların Patlayıcı Ortamların Tehlikelerinden Korunması Hakkında Yönetmelik kapsamında sürekli izlenmesi gereken kritik risk faktörlerindendir; bu buharlar hava ile karıştığında patlayıcı bir atmosfer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Tank dolum işlemleri sırasında oluşan buhar tahliyesi, özel donanımlı buhar geri kazanım sistemleri ile kontrol altına alınmalı ve atmosfere doğrudan salınımı engellenerek tehlike bölgesi daraltılmalıdır.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İstasyon sahasındaki kanalizasyon ve drenaj hatları, yanıcı sıvıların ve buharların birikmemesi için düzenli olarak kontrol edilmeli; sızdırmazlık elemanları ve kapakları işlevsel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yanıcı buhar birikimi riski olan çukur veya düşük kotlu alanlarda çalışırken mutlaka gaz ölçüm cihazları kullanarak ortamdaki yanıcı gaz konsantrasyonunu sürekli denetlemelidir.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Özel Yangın Sınıfları: D ve F</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 sınıfı yangınlar, magnezyum, sodyum, potasyum gibi yanabilen hafif metallerin yangınlarıdır; bu özel yangınlar için standart söndürücüler etkisizdir ve özel metal yangın tozları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 sınıfı yangınlar, genellikle ticari mutfaklarda bitkisel veya hayvansal yağların tutuşmasıyla oluşan yangınlardır; bu yangınlara müdahalede özel kimyasal söndürücüler kullanılmalı, suyun buharlaşarak yağın sıçramasına neden olacağı unutulmamalıdır.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mutfak ve metal işleme alanlarında bu özel yangın sınıflarına yönelik risk değerlendirmesi yapılmasını ve uygun ekipman bulundurulmasını şart koşar.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D ve F sınıfı yangın riski olan alanlarda standart yangın söndürücülerin yetersiz kalacağını bilmeli ve acil durum planındaki özel müdahale talimatlarına uymalıdır.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name="Slide 2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Topraklama ve Statik Elektrik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Akaryakıt transferi sırasında oluşan statik elektrik, Elektrik Tesislerinde Topraklamalar Yönetmeliği gereğince mutlaka kontrol altına alınmalı; araçlar ve dolum sistemleri arasında eş potansiyel bağlantı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Dolum hortumları ve tabancaları, statik elektrik yükünü iletebilecek özel iletken malzemelerden seçilmeli ve bu ekipmanların sürekliliği periyodik olarak elektriksel ölçümlerle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İstasyon sahasındaki tüm metal aksamlar, boru hatları ve depolama tankları topraklama sistemine dahil edilerek, birikebilecek statik yüklerin güvenli bir şekilde toprağa aktarılması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Personelin giydiği iş kıyafetleri ve ayakkabıların antistatik özellikte olması, vücutlarında birikebilecek statik elektriğin kıvılcıma dönüşmesini engelleyen temel bir idari önlem olarak uygulanmalıdır.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name="Slide 2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Patlayıcı Ortam (Ex-Zone) Sınıflandırması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İstasyon sahası, Çalışanların Patlayıcı Ortamların Tehlikelerinden Korunması Hakkında Yönetmelik uyarınca tehlikeli bölgelere (Zone 0, 1, 2) ayrılmalı ve bu bölgelerin sınırları net bir şekilde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Tehlikeli bölgelerde kullanılacak tüm elektriksel ekipmanlar, ilgili bölgenin tehlike sınıfına uygun ex-proof (patlamaya dayanıklı) sertifikasına sahip olmalı ve uygunsuz cihazların girişi yasaklanmalıdır.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Ex-zone sınırları içerisinde bakım ve onarım çalışması yapılacağı zaman, sıcak çalışma izni prosedürleri eksiksiz uygulanmalı; çalışma başlamadan önce ortamın gazdan arındırılmış olduğu onaylanmalıdır.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İstasyon genelindeki aydınlatma armatürleri, prizler ve şalt cihazları, patlayıcı ortam riskine uygun koruma tipine sahip olmalı ve bu ekipmanların yetkisiz kişilerce müdahale edilmemesi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name="Slide 2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Ateşleme Kaynaklarının Kontrolü ve Yasaklar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gereği, akaryakıt dolum alanlarında sigara içilmesi ve çıplak alevli cihazların kullanılması kesinlikle yasaklanmalı, bu yasaklar tabelalarla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Cep telefonları, telsizler ve diğer elektronik cihazlar, patlayıcı ortamların olduğu bölgelerde kıvılcım kaynağı oluşturabileceği için kullanımı sınırlandırılmalı ve çalışanlar bu konuda eğitilmelidir.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İstasyon sahasında kullanılan tüm el aletleri, kıvılcım çıkarmayan (non-sparking) malzemeden üretilmiş olmalı ve özellikle metalik sürtünme yaratabilecek faaliyetlerden kaçınılmalıdır.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planları kapsamında, olası bir yangın durumunda kullanılacak yangın söndürme cihazları ve sistemleri, ateşleme kaynaklarını bertaraf edecek şekilde stratejik noktalara yerleştirilmelidir.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name="Slide 2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Termal Kaçak (Thermal Runaway) Mekanizması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Termal kaçak, batarya hücresi içindeki kimyasal reaksiyonların kontrolsüz şekilde hızlanarak hücre sıcaklığının aniden yükselmesi durumudur; bu süreç zincirleme bir tepkimeye yol açarak yanındaki hücrelere de sıçrayabilir.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Bataryanın fiziksel hasar görmesi, delinmesi veya aşırı ısınması hücre içi kısa devreye neden olur; bu durum elektrolitin yanıcı gazlar açığa çıkarmasına ve yangın riskinin oluşmasına sebebiyet verir.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lityum-iyon batarya içeren ekipmanlarda gözlemlediği duman, koku veya anormal ısınma, termal kaçağın ilk belirtileri olabilir; bu durumda derhal müdahale prosedürleri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kapsamında, batarya içeren cihazların depolandığı alanlarda ısı takibi ve erken uyarı sistemlerinin kurulması hayati önem taşımaktadır.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name="Slide 2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Şarj Kontrolü ve Güvenlik Protokolleri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Lityum-iyon bataryalar, yalnızca üreticinin onayladığı orijinal şarj cihazları ile şarj edilmelidir; voltaj ve akım dengesizliği, hücrelerin aşırı yüklenmesine ve termal kaçak riskinin artmasına doğrudan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Bataryaların şarj süreci, yanıcı maddelerden arındırılmış, iyi havalandırılan ve yangına dayanıklı yüzeylere sahip özel alanlarda gerçekleştirilmelidir; şarj sırasında cihazlar asla gözetimsiz bırakılmamalıdır.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Şarj edilen cihazların üzerindeki şarj göstergeleri ve batarya yönetim sistemi uyarıları düzenli olarak kontrol edilmelidir; hatalı bildirim veren veya şarj tutmayan bataryalar derhal kullanım dışı bırakılmalıdır.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gereğince, bataryalı ekipmanların güvenli kullanımı konusunda tüm çalışanlara düzenli eğitimler verilmeli ve şarj talimatları görünür yerlere asılmalıdır.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name="Slide 2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İzolasyon ve Güvenli Depolama İlkeleri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Bataryaların depolanması sırasında, terminallerin birbirine temas etmesini önlemek amacıyla yalıtkan kapaklar veya koruyucu kılıflar kullanılmalıdır; kısa devre, yangınların en yaygın tetikleyicisidir.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Hasarlı, şişmiş veya sıvı sızdıran bataryalar, sağlam olanlardan ayrılarak yanmaz ve yalıtılmış özel konteynerlerde muhafaza edilmeli; imha süreci için yetkili atık yönetimi birimlerine bildirilmelidir.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alanları, doğrudan güneş ışığından, aşırı nemden ve yüksek sıcaklıktan korunmalı; depolama rafları metal veya yangına dayanıklı malzemelerden imal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Patlayıcı Ortamların Tehlikelerinden Korunması Hakkında Yönetmelik hükümleri uyarınca, batarya depolama alanları risk analizi kapsamına alınmalı ve gerekli yangın önleyici tedbirler planlanmalıdır.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name="Slide 2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Özel Söndürme Yöntemleri ve Müdahale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Lityum-iyon batarya yangınlarında standart kuru kimyevi tozlu söndürücüler genellikle yeterli olmayabilir; bu yangınlar, hücrelerin kendi içindeki oksijeni kullanması nedeniyle yüksek soğutma kapasitesine sahip su veya özel söndürme ajanları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anında müdahale edecek personel, bataryalardan yayılan hidroflorik asit ve diğer zehirli gazlara karşı tam korumalı maske ve kıyafet kullanmalıdır; ortamın hızlıca tahliye edilmesi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Müdahale sırasında bataryanın soğutulması, reaksiyonun durdurulması için kritiktir; yangın söndürülse dahi hücreler yeniden tutuşma riski taşıdığından, izleme süreci uzun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İşletmelerde acil durum planları, lityum batarya yangınlarına özel olarak güncellenmeli ve yangın ekiplerine bu yangınların karakteristikleri hakkında uygulamalı eğitimler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name="Slide 2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0"/>
            <a:ext cx="8412480" cy="5143500"/>
          </a:xfrm>
          <a:prstGeom prst="rect">
            <a:avLst/>
          </a:prstGeom>
          <a:noFill/>
          <a:ln/>
        </p:spPr>
        <p:txBody>
          <a:bodyPr wrap="square" rtlCol="0" anchor="ctr"/>
          <a:lstStyle/>
          <a:p>
            <a:pPr algn="ctr" indent="0" marL="0">
              <a:spcAft>
                <a:spcPts val="2000"/>
              </a:spcAft>
              <a:buNone/>
            </a:pPr>
            <a:r>
              <a:rPr lang="en-US" sz="3600" b="1" dirty="0">
                <a:solidFill>
                  <a:srgbClr val="1F2937"/>
                </a:solidFill>
                <a:latin typeface="Calibri" pitchFamily="34" charset="0"/>
                <a:ea typeface="Calibri" pitchFamily="34" charset="-122"/>
                <a:cs typeface="Calibri" pitchFamily="34" charset="-120"/>
              </a:rPr>
              <a:t>Özet ve Kapanış</a:t>
            </a:r>
            <a:endParaRPr lang="en-US" sz="3600" dirty="0"/>
          </a:p>
          <a:p>
            <a:pPr algn="ctr" indent="0" marL="0">
              <a:spcBef>
                <a:spcPts val="1000"/>
              </a:spcBef>
              <a:buNone/>
            </a:pPr>
            <a:r>
              <a:rPr lang="en-US" sz="1800" dirty="0">
                <a:solidFill>
                  <a:srgbClr val="1F2937"/>
                </a:solidFill>
                <a:latin typeface="Calibri" pitchFamily="34" charset="0"/>
                <a:ea typeface="Calibri" pitchFamily="34" charset="-122"/>
                <a:cs typeface="Calibri" pitchFamily="34" charset="-120"/>
              </a:rPr>
              <a:t>Eğitimde Ele Alınan Konular: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Bu eğitimde Yangın ve Patlama Tehlikeleri konusunun temel kavramlarını ve uygulamalarını öğrendik.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Yasal mevzuat, sorumluluklar ve yaptırımlar hakkında bilgi edindik.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İşyerinde uygulanması gereken önlemler ve dikkat edilmesi gereken noktalar ele alındı.</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Hatırlatmalar: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 sağlığı ve güvenliği herkesin sorumluluğudur.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Gördüğünüz tehlikeleri bildirin, öneri ve görüşlerinizi paylaşın.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Eğitimde öğrendiklerinizi günlük çalışma hayatınızda uygulayın.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Sorularınız için teşekkür ederiz!</a:t>
            </a:r>
            <a:endParaRPr lang="en-US" sz="36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name="Slide 268">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160520" y="411480"/>
            <a:ext cx="822960" cy="822960"/>
          </a:xfrm>
          <a:prstGeom prst="rect">
            <a:avLst/>
          </a:prstGeom>
        </p:spPr>
      </p:pic>
      <p:sp>
        <p:nvSpPr>
          <p:cNvPr id="3" name="Text 0"/>
          <p:cNvSpPr/>
          <p:nvPr/>
        </p:nvSpPr>
        <p:spPr>
          <a:xfrm>
            <a:off x="365760" y="1097280"/>
            <a:ext cx="8412480" cy="548640"/>
          </a:xfrm>
          <a:prstGeom prst="rect">
            <a:avLst/>
          </a:prstGeom>
          <a:noFill/>
          <a:ln/>
        </p:spPr>
        <p:txBody>
          <a:bodyPr wrap="square" rtlCol="0" anchor="ctr"/>
          <a:lstStyle/>
          <a:p>
            <a:pPr algn="ctr" indent="0" marL="0">
              <a:buNone/>
            </a:pPr>
            <a:r>
              <a:rPr lang="en-US" sz="2300" b="1" dirty="0">
                <a:solidFill>
                  <a:srgbClr val="FFFFFF"/>
                </a:solidFill>
                <a:latin typeface="Calibri" pitchFamily="34" charset="0"/>
                <a:ea typeface="Calibri" pitchFamily="34" charset="-122"/>
                <a:cs typeface="Calibri" pitchFamily="34" charset="-120"/>
              </a:rPr>
              <a:t>İSG Eğitimini Uçtan Uca Riskmatik ile Yönet</a:t>
            </a:r>
            <a:endParaRPr lang="en-US" sz="2300" dirty="0"/>
          </a:p>
        </p:txBody>
      </p:sp>
      <p:sp>
        <p:nvSpPr>
          <p:cNvPr id="4" name="Text 1"/>
          <p:cNvSpPr/>
          <p:nvPr/>
        </p:nvSpPr>
        <p:spPr>
          <a:xfrm>
            <a:off x="731520" y="1737360"/>
            <a:ext cx="7680960" cy="822960"/>
          </a:xfrm>
          <a:prstGeom prst="rect">
            <a:avLst/>
          </a:prstGeom>
          <a:noFill/>
          <a:ln/>
        </p:spPr>
        <p:txBody>
          <a:bodyPr wrap="square" rtlCol="0" anchor="ctr"/>
          <a:lstStyle/>
          <a:p>
            <a:pPr algn="ctr" indent="0" marL="0">
              <a:spcAft>
                <a:spcPts val="800"/>
              </a:spcAft>
              <a:buNone/>
            </a:pPr>
            <a:r>
              <a:rPr lang="en-US" sz="1400" dirty="0">
                <a:solidFill>
                  <a:srgbClr val="CBD5E1"/>
                </a:solidFill>
                <a:latin typeface="Calibri" pitchFamily="34" charset="0"/>
                <a:ea typeface="Calibri" pitchFamily="34" charset="-122"/>
                <a:cs typeface="Calibri" pitchFamily="34" charset="-120"/>
              </a:rPr>
              <a:t>📊  AI ile mevzuata uygun eğitim sunumu + ölçme formlarını dakikalar içinde üret</a:t>
            </a:r>
            <a:endParaRPr lang="en-US" sz="1400" dirty="0"/>
          </a:p>
          <a:p>
            <a:pPr algn="ctr" indent="0" marL="0">
              <a:buNone/>
            </a:pPr>
            <a:r>
              <a:rPr lang="en-US" sz="1400" dirty="0">
                <a:solidFill>
                  <a:srgbClr val="CBD5E1"/>
                </a:solidFill>
                <a:latin typeface="Calibri" pitchFamily="34" charset="0"/>
                <a:ea typeface="Calibri" pitchFamily="34" charset="-122"/>
                <a:cs typeface="Calibri" pitchFamily="34" charset="-120"/>
              </a:rPr>
              <a:t>🎓  Online İSG eğitimi düzenle, çalışana ata, uzaktan takip et, sertifikala</a:t>
            </a:r>
            <a:endParaRPr lang="en-US" sz="1400" dirty="0"/>
          </a:p>
        </p:txBody>
      </p:sp>
      <p:pic>
        <p:nvPicPr>
          <p:cNvPr id="5" name="Image 1" descr="preencoded.png">    </p:cNvPr>
          <p:cNvPicPr>
            <a:picLocks noChangeAspect="1"/>
          </p:cNvPicPr>
          <p:nvPr/>
        </p:nvPicPr>
        <p:blipFill>
          <a:blip r:embed="rId2"/>
          <a:stretch>
            <a:fillRect/>
          </a:stretch>
        </p:blipFill>
        <p:spPr>
          <a:xfrm>
            <a:off x="4114800" y="2697480"/>
            <a:ext cx="914400" cy="914400"/>
          </a:xfrm>
          <a:prstGeom prst="rect">
            <a:avLst/>
          </a:prstGeom>
        </p:spPr>
      </p:pic>
      <p:sp>
        <p:nvSpPr>
          <p:cNvPr id="6" name="Text 2"/>
          <p:cNvSpPr/>
          <p:nvPr/>
        </p:nvSpPr>
        <p:spPr>
          <a:xfrm>
            <a:off x="365760" y="3749040"/>
            <a:ext cx="8412480" cy="365760"/>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Ücretsiz başla → riskmatik.com</a:t>
            </a:r>
            <a:endParaRPr lang="en-US" sz="1600" dirty="0"/>
          </a:p>
        </p:txBody>
      </p:sp>
      <p:sp>
        <p:nvSpPr>
          <p:cNvPr id="7" name="Text 3"/>
          <p:cNvSpPr/>
          <p:nvPr/>
        </p:nvSpPr>
        <p:spPr>
          <a:xfrm>
            <a:off x="365760" y="4187952"/>
            <a:ext cx="8412480" cy="274320"/>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Sınıfına Uygun Söndürücü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söndürücü seçimi, mahallin risk analizi yapılarak belirlenmelidir; 6331 sayılı İş Sağlığı ve Güvenliği Kanunu, işverene risklere uygun ekipman seçme ve bulundurma sorumluluğu yüklemektedir.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Yanlış söndürücü kullanımı yangının yayılmasına, kimyasal reaksiyona veya personelin elektrik çarpmasına maruz kalmasına yol açabilir; bu nedenle her ekipmanın üzerinde hangi sınıflara uygun olduğu açıkça belirtilmelidir.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genelinde yangın söndürücülerin konumlandırılmasında, yangın sınıfı ile söndürücü kapasitesi arasındaki ilişki dikkate alınmalı ve periyodik olarak tatbikatlar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anında tereddüt yaşanmaması için, söndürücülerin üzerindeki etiketlerin kontrol edilmesi ve acil durum kaçış planı ile söndürücü yerlerinin uyumlu olması büyük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Söndürme Cihazı: Pim Çekme İşlemi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Cihazı kullanmadan önce emniyet pimini çekmek, tetik mekanizmasını aktif hale getirmek için zorunlu ilk adımdır.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Pim çekme işlemi sırasında cihazı dik tutarak, mührü kırmak için pimi hızla ve kararlı bir şekilde kendinize doğru çekin.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uyarınca, yangın söndürme cihazları her an kullanıma hazır ve mühürlü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Pim çekilmediği sürece tetik mekanizması kilitli kalır ve cihazın çalışması teknik olarak imkansız hale gelir, bu nedenle pimin durumu düzenli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Doğru Hedefleme: Ateşin Kaynağına Nişan Almak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Yangını söndürmek için püskürtme ucunu alevlerin tepesine değil, doğrudan ateşin kaynağına ve yakıtın olduğu taban kısmına yönlendirin.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belirlenen yangınla mücadele prosedürlerine göre, doğru hedefleme söndürme verimliliğini maksimuma çıkarır.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Cihazın ucunu ateşin tabanına yaklaşık iki metre mesafeden tutmak, söndürücü maddenin yangın bölgesine en etkili şekilde ulaşmasını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Yanlış hedefleme, söndürücü maddenin boşa gitmesine ve yangının kontrol altına alınamamasına neden olarak riskin büyümesine sebebiyet verir.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İçindekiler (devam)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 Yangın Riskleri ve Sektörel Uygulamalar (6 konu)</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Söndürücüyü Çalıştırma: Tetik Mekanizmasını Sıkma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Cihazı hedefe doğru yönlendirdikten sonra, tetik kolunu avucunuzla sertçe sıkara söndürücü maddenin püskürmesini sağlayın.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Tetik koluna uygulanan basınç sürekli olmalıdır, çünkü aralıklı sıkma işlemi maddenin akışında kesintiye yol açarak yangın üzerindeki baskıyı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gereği, tüm çalışanların cihazların tetikleme sistemine hakim olması acil durumlarda müdahale süresini kısaltır.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Sıkma işlemi sırasında cihazı dik konumda tutmaya özen gösterin, aksi takdirde cihaz içindeki basınçlı gazın hızla tükenmesi söz konusu olabilir.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Yangını Kontrol Altına Alma: Süpürme Hareketi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Püskürtme sırasında cihazın ucunu yangının bir ucundan diğer ucuna doğru yavaşça süpürme hareketi yaparak hareket ettirin.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süpürme hareketi, yangın bölgesinin tamamının söndürücü madde ile kaplanmasını sağlayarak yeniden alevlenmeyi engellemek için kritik bir yöntemdir.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uyarınca, yangın tamamen sönene kadar bu harekete devam etmeli ve cihaz boşalana kadar kontrollü şekilde müdahale etmelisiniz.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Süpürme işlemi, yangının yayılmasını durdurmak için kullanılan en etkili tekniktir ve özellikle geniş alanlı yangınlarda mutlaka uygulanmalıdır.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Dolapları: Sabit Tesisat ve Kullanım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dolapları, Binaların Yangından Korunması Hakkında Yönetmelik gereği binalarda sabit olarak bulundurulması zorunlu olan ilk müdahale ekipmanlarıdır. Dolapların düzenli olarak haftalık kontrolleri yapılmalı, içindeki hortumların katlanmamış ve bağlantı noktalarının sızdırmaz olduğu doğrulanmalıdır; acil durumda dolap kapağının önünde engel olmamasına dikkat edilmelidir. Yangın anında öncelikle vana açılarak su akışı sağlanmalı, ardından hortum tamamen açılarak yangın kaynağına yönlendirilmelidir; sistemin basınçlı suyla dolu olması, müdahale süresini kısaltan kritik bir faktördür.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Hidrant Sistemleri ve Stratejik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Hidrant sistemleri, bina dışı yangınlara müdahalede kullanılan ve şebeke suyu ile beslenen yüksek kapasiteli su kaynaklarıdır. Binaların Yangından Korunması Hakkında Yönetmelik uyarınca, hidrantların yerleşim planı itfaiye araçlarının erişimine uygun olmalı ve sistemin su basıncı sürekli kontrol edilmelidir. Hidrant vanaları, paslanmayı önlemek ve acil durumda kolay açılabilmesini sağlamak amacıyla düzenli olarak yağlanmalı ve ağız kısımları yabancı cisimlerden arındırılmalıdır; kış aylarında donma riskine karşı gerekli yalıtım önlemleri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Hortumları ve Meme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hortumları, suyun kaynağa güvenli bir şekilde taşınmasını sağlayan esnek ekipmanlardır ve meme (lans) ise suyun basıncını ve püskürtme şeklini ayarlayan son parçadır. Hortum bağlantılarının (rakor) sıkıca kenetlenmesi, yüksek basınç altında hortumun yerinden çıkmaması için hayati öneme sahiptir; meme kullanımı sırasında su jetinin şiddeti kontrol edilerek yangının yayılması önlenmelidir. 6331 sayılı İş Sağlığı ve Güvenliği Kanunu kapsamında, bu ekipmanların kullanımı için çalışanlara pratik tatbikatlar yaptırılmalı ve hortumların hasar görmemesi için sürüklenmemesi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Basınç Yönetimi ve Erişim Kolaylığı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söndürme sistemlerinin verimli çalışması, tesisat içindeki su basıncının doğru ayarlanmasına ve ekipmanların erişilebilirliğine doğrudan bağlıdır. Binaların Yangından Korunması Hakkında Yönetmelik gereği, yangın pompalarının periyodik olarak çalıştırılması ve basınç değerlerinin belirlenen standartlarda tutulması zorunludur; düşük basınç müdahale gücünü azaltırken, aşırı yüksek basınç hortumların patlamasına yol açabilir. Tüm müdahale noktaları, acil durumlarda zaman kaybı yaşanmaması adına açıkça işaretlenmeli ve önlerine herhangi bir malzeme yığılması kesinlikle önlenmelidir.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Sprinkler Sistemleri: Otomatik Tetikleme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Sprinkler sistemleri, yangın ısısıyla patlayan cam tüplü başlıklar sayesinde sadece yangının olduğu bölgede otomatik su boşaltma işlemini gerçekleştirir.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mekanizma, yangının erken aşamada kontrol altına alınmasını sağlar ve suyun gereksiz yere tüm binaya boşalmasını engelleyerek hasarı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Sistemin kurulumu, Binaların Yangından Korunması Hakkında Yönetmelik kapsamında belirlenen standartlara uygun olarak yapılmalı ve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Başlıkların ısıya duyarlılığı, ortamın tehlike sınıfına ve tavan yüksekliğine göre farklı sıcaklık derecelerinde tetiklenecek şekilde hassasiyetle seçilmelidir.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Deluge Sistemleri: Yüksek Risk Alanları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Deluge sistemleri, tüm başlıkların açık olduğu ve tetiklendiğinde aynı anda suyun tahliye edildiği yüksek riskli alanlarda tercih edilen bir söndürme yöntemidir.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Hızlı ve yoğun su boşaltımı sayesinde, parlayıcı sıvıların bulunduğu veya yangının çok hızlı yayılabileceği endüstriyel tesislerde etkili bir koruma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uyarınca, bu sistemler yangın algılama sistemleri ile entegre çalışarak, algılama anında tüm korunan alana otomatik olarak su boşaltır.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 devreye girdiğinde tüm korunan alana su püskürtüldüğü için, suyun etkileyeceği ekipmanların bu yüksek yoğunluklu boşaltmaya uygun seçilmesi gerekir.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Kapsama Alanı ve Tasarım Kriterleri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Sprinkler başlıklarının aralıkları ve yerleşimi, suyun tüm alanı etkili bir şekilde kaplayacak şekilde hidrolik hesaplamalar yapılarak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Tasarım sürecinde Binaların Yangından Korunması Hakkında Yönetmelik kriterleri esas alınmalı, kör noktaların oluşmaması için titiz bir mühendislik çalışması yürütülmelidir.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Su basıncı ve debisi, en uzak noktadaki başlığın bile gereken suyu püskürtebilmesi için hesaplanmış değerlerin üzerinde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Sistemin kapsama alanı, binanın mimari yapısı, raf düzeni ve depolanan malzemelerin türüne göre periyodik olarak tekrar gözden geçirilerek güncellenmelidir.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Bakım ve Test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Otomatik söndürme sistemlerinin işlevselliğini korumak için, periyodik bakım ve test süreçleri Binaların Yangından Korunması Hakkında Yönetmelik uyarınca eksiksiz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Valflerin durumu, pompa setlerinin basınç testleri ve alarm izleme sistemlerinin çalışırlığı düzenli aralıklarla uzman ekiplerce kontrol edilerek raporlanmalıdır.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tüm bakım ve kontroller, 6331 sayılı İSG Kanunu çerçevesinde kayıt altına alınmalı ve gerekli durumlarda yetkili mercilere sunulmalıdır.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Sistemin herhangi bir arıza durumunda devre dışı kalmaması için, yedek su kaynakları ve güç üniteleri her zaman çalışır durumda bulundurulmalıdır.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Yanıcı ve Parlayıcı Madde Envanterinin Hazırlanması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bulunan tüm yanıcı ve parlayıcı kimyasalların eksiksiz bir envanter listesi çıkarılmalıdır; bu liste, Çalışanların Patlayıcı Ortamların Tehlikelerinden Korunması Hakkında Yönetmelik gereği patlayıcı ortam risklerini değerlendirmek için temel teşkil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Envanterde maddelerin ticari adları, kimyasal bileşenleri ve fiziksel formları (sıvı, gaz, toz) net bir şekilde belirtilmelidir; güncel olmayan listeler, acil durumlarda müdahale ekiplerini yanıltarak ciddi riskler oluşturabilir.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Envanter çalışmaları sırasında, kullanılan maddelerin parlama noktaları gibi kritik teknik özellikler dikkate alınmalı ve bu veriler periyodik olarak güncellenerek iş sağlığı ve güvenliği birimine sunulmalıdır.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Gazlı Söndürme Sistemleri: FM-200, CO2 ve İnergen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FM-200, kimyasal yapısıyla yangını moleküler düzeyde soğutarak söndüren temiz bir gazdır; özellikle elektronik cihazların bulunduğu hassas odalarda kalıntı bırakmaması nedeniyle tercih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Karbondioksit (CO2) sistemleri yangını oksijeni boğarak söndürür; ancak insan bulunan mahallerde kullanımı ciddi boğulma riski taşıdığı için özel güvenlik önlemleri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İnergen gazı, azot, argon ve karbondioksit karışımıdır; oksijen seviyesini yanmayı engelleyecek ancak insan yaşamına izin verecek düzeyde tutarak güvenli söndürme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gereği, bu sistemlerin seçimi ve tasarımı, korunacak alanın yangın yükü ve hacim özelliklerine göre uzman mühendislik hesaplarıyla belirlenmelidir.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Kapalı Hacim ve Sızdırmazlık Gereklilikleri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Gazlı söndürme sistemlerinin etkili olabilmesi için korunan hacmin sızdırmazlığı kritik öneme sahiptir; kapı, pencere ve kablo geçişleri gibi boşlukların tamamen kapatılması gereklidir.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Oda bütünlük testi yapılarak, boşaltılan gazın belirlenen süre boyunca odada kalıp kalmadığı kontrol edilmeli ve sızıntı noktaları tespit edilerek raporlanmalıdır.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Gazın aniden boşalmasıyla oluşan basınç artışı binanın yapısal bütünlüğüne zarar verebilir; bu nedenle sistemin kurulduğu odalarda basınç tahliye kapakları mutlaka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uyarınca, söndürme gazının hacim içerisinde homojen dağılması sağlanmalı ve sistemin periyodik bakımları yetkili servislerce gerçekleştirilmelidir.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Oksijen Azaltma Mekanizması ve Riskler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Gazlı sistemler, oksijen azaltma yöntemiyle yanma reaksiyonunu keser; bu durum, yangın ortamındaki oksijen seviyesini yüzde 15 ve altına düşürerek alevlerin sönmesini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Oksijen seviyesinin düşürülmesi yangını söndürürken, ortamda bulunan çalışanlar için hipoksi yani oksijen yetersizliği riski oluşturabilir; bu yüzden deşarj öncesi uyarılar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kapsamında, gazlı söndürme sistemlerinin bulunduğu alanlarda çalışanlara acil durum tahliye prosedürleri hakkında özel eğitim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Oksijen seviyesini yanmayı desteklemeyecek ancak insan sağlığını koruyacak sınırda tutan sistemlerin izlenmesi ve kontrolü, sürekli takip edilmesi gereken bir İSG gerekliliğidir.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Uyarı Mekanizmaları ve Tahliye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Gazlı söndürme sistemleri devreye girmeden önce, ortamdaki çalışanların güvenli tahliyesini sağlamak amacıyla sesli ve ışıklı uyarı sinyalleri otomatik olarak tetiklenmelidir.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 deşarjı ile tahliye arasında, çalışanlara güvenli bölgeye geçmeleri için yeterli süreyi tanıyan zaman geciktiriciler mutlaka ayarlanmış ve test edilmiş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gereği, gazlı söndürme sisteminin aktif olduğu alanların girişlerinde uyarı levhaları bulunmalı ve bu alanlar dışarıdan kilitlenmemelidir.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tahliye planlarında, gaz boşalması gerçekleşen mahallerin güvenli bir şekilde terk edilmesi için işaretlemeler ve yönlendirme levhaları net bir şekilde yerleştirilmelidir.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Battaniyelerinin Kullanım Alanları ve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battaniyesi, özellikle mutfaklarda oluşan küçük çaplı yağ yangınlarını boğma yöntemiyle söndürmek için kullanılan yanmaz özellikteki özel dokumalı kumaşlardır.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Üzeri tutuşan bir kişinin yangın battaniyesi ile sarılması, hava ile temasını keserek alevlerin kısa sürede sönmesini sağlar ve ciddi yanık risklerini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gereği, battaniyeler her an ulaşılabilir yerlerde tutulmalı ve yanmazlık özellikleri belirli aralıklarla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Battaniye kullanımı sırasında ellerin yanmasını önlemek için kumaş kenarlarının içe doğru katlanarak tutulması, kişisel güvenlik açısından uygulanması gereken kritik bir detaydır.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Söndürmede Örtme ve Boğma Yöntemi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Örtme ve boğma yöntemi, yangının oksijenle temasını keserek yanma üçgeninin en kritik halkasını kırmayı amaçlayan temel bir söndürme tekniğidir.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battaniyesi veya uygun örtü malzemeleri, ateşin üzerine hava boşluğu kalmayacak şekilde serilerek alevlerin oksijensiz kalması ve sönmesi sağlanır.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yöntem, özellikle sıvı ve katı madde yangınlarında etkili olup, çevredeki diğer yanıcı maddelere alev sıçramasını önleyici bir bariyer görevi görür.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çerçevesinde, yangın söndürme ekiplerinin bu yöntemi tatbikatlarla pekiştirmesi ve acil durumlarda hızlıca uygulaması hayati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Isı Koruması ve Termal Radyasyonun Engellenmesi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söndürme sırasında çalışanların maruz kaldığı yüksek ısı ve termal radyasyon, ciddi doku hasarlarına ve solunum yolu yanıklarına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Isı koruması sağlayan ekipmanlar, ısının vücuda geçişini yavaşlatarak personelin yangına daha güvenli mesafeden müdahale etmesine olanak tanır.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uyarınca, ısıya dayanıklı kıyafetler seçilirken malzemenin ısı iletim katsayısı ve yanmazlık derecesi dikkate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bölgesine yaklaşırken ısının yoğun olduğu noktalarda, koruyucu perdeler veya battaniyeler kullanılarak termal radyasyonun doğrudan etkisi kırılmalıdır.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Yangınla Mücadelede Kişisel Koruyucu Donanımlar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Yangınla mücadele eden personelin kullanımı için tasarlanan KKD'ler; başlık, eldiven, çizme ve yanmaz elbiseden oluşan bir bütün olarak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bu ekipmanlar yüksek ısıya, aleve ve mekanik darbelere karşı dirençli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Eldivenler, yüksek ısı yalıtımı sağlarken aynı zamanda kavrama yeteneğini bozmamalı; botlar ise kaymaz ve ısıya dayanıklı taban yapısına sahip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periyodik bakımı ve hasar kontrolleri yapılmalı, deforme olmuş veya özelliğini yitirmiş donanımlar derhal kullanımdan kaldırılarak yenisiyle değiştirilmelidir.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Söndürme Cihazlarında Basınç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Taşınabilir yangın söndürme cihazlarının üzerindeki manometreler, cihazın içindeki basıncın operasyonel seviyede olduğunu gösteren kritik bileşenlerdir; ibrenin yeşil bölgede bulunması cihazın kullanıma hazır olduğu anlamına gelir.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 değerleri Binaların Yangından Korunması Hakkında Yönetmelik gereği düzenli olarak kontrol edilmelidir; sarı veya kırmızı bölgede olan cihazlar derhal yetkili servis tarafından incelenmeli ve gerekli basınç takviyesi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Valf ve tetik mekanizması, basınç kaybına neden olabilecek sızıntılara karşı görsel olarak denetlenmeli ve cihazın gövdesinde herhangi bir korozyon veya fiziksel hasar bulunmadığından emin olunmalıdır.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 kontrolleri sırasında cihazın hortum ve nozül kısımlarının tıkanmamış olduğu doğrulanmalı; olası bir yangın anında ekipmanın tam performansla çalışması için bu mekanik kontrollerin aksatılmadan yapılması zorunludur.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Kontrol Etiketleri ve Takip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söndürme cihazlarının periyodik bakım tarihleri, cihaz üzerindeki etiketlerde açıkça belirtilmeli ve bu tarihler Binaların Yangından Korunması Hakkında Yönetmelik hükümlerine uygun şekilde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Etiketler, cihazın en son ne zaman kontrol edildiğini, dolumunun yapıldığını ve bir sonraki bakım tarihinin ne zaman olduğunu gösteren resmi kayıt niteliğindedir; silinmiş veya okunamayan etiketli cihazlar eksik kabul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etiketleri üzerinde yetkili servisin bilgileri ve kontrolü yapan uzmanın imzası bulunmalıdır; bu belgeler işyerindeki yangın güvenliği denetimlerinde temel kanıt olarak sunulmaktadır.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Cihazların yerleşimi, kolayca erişilebilir ve etiketleri görünür olacak şekilde düzenlenmeli; etiket üzerinde yer alan bilgiler, çalışanların cihazın güncel durumunu hızlıca anlamasına yardımcı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Depolanan Maddelerin Miktar ve Stok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çerçevesinde, depolanan yanıcı ve parlayıcı madde miktarları, yangın yükü hesaplamaları yapılarak belirlenmeli ve izin verilen limitlerin üzerine asla çıkılmamalıdır.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Stok yönetimi yapılırken uygulanan ilk-giren ilk-çıkar (FIFO) prensibi, eskiyen ve bozulma riski olan kimyasalların ortamdan uzaklaştırılmasını sağlayarak yangın riskini minimize eder; stok kayıtları düzenli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Büyük miktarlarda yanıcı madde depolanan alanlarda, acil durum planları stok miktarlarına göre revize edilmeli ve olası bir yangın anında tahliye stratejileri bu verilere dayandırılarak oluşturulmalıdır.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Söndürme Cihazlarında Dolum ve Yenileme İşlemleri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söndürme cihazları, kullanım sonrası veya belirli periyodik sürelerin sonunda, ilgili mevzuat uyarınca yetkili kuruluşlar tarafından tekrar doldurulmalıdır; bu işlem cihazın içindeki söndürme maddesinin ömrünü uzatır.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gereğince, söndürme cihazları en az altı ayda bir kontrol edilmeli ve yılda en az bir kez genel bakımdan geçirilerek gerekiyorsa dolum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Dolum işlemleri sırasında cihazın gövdesi hidrostatik testlere tabi tutulmalı; bu testler cihazın yüksek basınca dayanıklılığını kanıtlar ve patlama riskini minimize ederek güvenli kullanımı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Söndürme maddesinin cinsi ve miktarı, cihazın orijinal teknik özelliklerine uygun olmalı; dolum sonrası cihazın ağırlığı kontrol edilerek eksiksiz olduğu teyit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Güvenliği Ekipmanlarında Kayıt ve Belgelendirme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bulunan tüm yangın söndürme ekipmanlarının kontrol, bakım ve dolum süreçleri, İş Ekipmanlarının Kullanımında Sağlık ve Güvenlik Şartları Yönetmeliği çerçevesinde düzenli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kayıtları; cihazın seri numarası, konumu, yapılan işlemin türü, işlem tarihi ve işlemi gerçekleştiren teknik personelin bilgilerini içeren bir formda tutulmalı ve denetimlere hazır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tutma işlemi, yangın güvenliği yönetim sisteminin bir parçasıdır ve sorumluluk işverene aittir; eksik veya hatalı kayıtlar, acil durum anında ekipman durumunun anlaşılamamasına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Kurumsal yangın güvenliği politikası gereği, bu kayıtlar periyodik olarak İSG birimi tarafından gözden geçirilmeli ve aksaklıklar tespit edildiğinde düzeltici faaliyetler ivedilikle başlatılmalıdır.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Duman Dedektörleri: Erken Uyarı Sistemi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Duman dedektörleri, yangının henüz başlangıç aşamasında açığa çıkan duman partiküllerini optik veya iyonizasyon prensibiyle algılayarak alarm sistemini tetikler.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gereği, yavaş gelişen yangınların önceden tespiti için ofis, depo ve koridor gibi geniş alanlarda kullanımı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Optik dedektörler, dumanın ışık huzmesini kırmasıyla çalışırken iyonizasyon tipi olanlar radyoaktif bozunma ile hava iyonlarını izler; ancak optik tipler günümüzde daha yaygın tercih edilmektedir.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Dedektörlerin periyodik bakımları, toz birikimini önlemek ve yanlış alarm riskini minimize etmek adına teknik servis tarafından düzenli olarak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Isı Dedektörleri: Yüksek Isı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Isı dedektörleri, ortam sıcaklığının belirli bir eşiği aşması veya ani sıcaklık artış hızını saptayarak yangını belirleyen, dumanın doğal olduğu alanlar için uygun sensörlerdir.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Mutfaklar, kazan daireleri ve tozlu endüstriyel üretim alanlarında, duman dedektörlerinin hatalı alarm vermesini önlemek adına mutlaka ısı dedektörleri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Sabit sıcaklık dedektörleri belirli bir derecede, artış hızı dedektörleri ise saniyeler içinde gerçekleşen ani sıcaklık değişimlerinde devreye girerek yangın ihbarını iletir.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belirlenen risk değerlendirmesi sonuçlarına göre, bu cihazların yerleşimi yangın yükü yüksek alanlara göre planlanmalıdır.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 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Alev Dedektörleri: Hızlı Müdahale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Alev dedektörleri, yangının yaydığı ultraviyole veya kızılötesi ışınları saniyelik olarak tespit eden, çok hızlı tepki süresine sahip gelişmiş algılama cihazlarıdır.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Patlayıcı Ortamların Tehlikelerinden Korunması Hakkında Yönetmelik kapsamında, yüksek yanıcılık riski olan kimyasal depolama sahalarında ve yakıt tanklarında kullanımı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dedektörler, ortamda duman veya ısı artışı oluşmadan önce alevin kendisini gördüğü için patlayıcı atmosferlerin bulunduğu tesislerde birincil güvenlik önlemi olarak konumlandırılır.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Cihazların bakımı, lenslerinin temiz kalması ve ışınları engelleyecek dış etkenlerin olmaması esasına dayanır; periyodik testler ile hassasiyet kontrolü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name="Slide 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Konumlandırma ve Montaj Esasları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hükümlerine göre dedektörler, hava akımı ve tavan yüksekliği dikkate alınarak, algılamayı engelleyecek yapılardan uzakta monte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menfezlerinin, fanların veya hava kanallarının yakınına yerleştirilen dedektörler, dumanı dağıtacağı için yangını geç algılayabilir; bu nedenle hava akış yolları hesaplanmalıdır.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Dedektörler, tavana veya duvarın üst kısmına, dumanın birikeceği en yüksek noktalara yerleştirilmeli; montaj sırasında cihazın kullanım kılavuzunda belirtilen kapsama alanı limitlerine uyulmalıdır.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Kurulum sonrası tüm sistem, yangın ihbar paneli ile entegre bir şekilde test edilmeli ve periyodik bakımlarda sensörlerin önü kapatılmamış olduğu doğrulanmalıdır.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name="Slide 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Manuel Yangın Butonlarının Önemi ve Yerleşimi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Manuel yangın butonları, yangın algılandığında sistemin manuel olarak devreye sokulmasını sağlayan en kritik ekipmanlardır; Binaların Yangından Korunması Hakkında Yönetmelik gereği, her kaçış yolunda ve yangın merdiveni girişlerinde bulunması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Butonlar, yerden 110 cm ile 130 cm yükseklikte monte edilmeli ve kırmızı renkte, kolayca görülebilir olmalıdır; acil durumlarda üzerinde yazılı talimatlar doğrultusunda kırılarak veya basılarak aktive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cihazların yerleşimi, herhangi bir noktadan yatay erişim uzaklığı en fazla 60 metre olacak şekilde planlanmalıdır; böylece yangın anında hızlı müdahale imkanı sağlanır ve sistem hızla uyarır.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Manuel butonların test edilmesi ve periyodik bakımları, yetkili teknik servisler tarafından düzenli olarak yapılmalı; sistemin işlerliği, tatbikatlar sırasında mutlaka kontrol edilerek herhangi bir aksaklık durumunda derhal onarılmalıdır.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name="Slide 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Otomatik Yangın Algılama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Otomatik yangın algılama sistemleri, duman, ısı veya alev gibi yangın belirtilerini sensörler aracılığıyla tespit ederek merkezi sisteme sinyal gönderir; Binaların Yangından Korunması Hakkında Yönetmelik standartlarına göre yüksek riskli alanlarda kullanımı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Duman dedektörleri, yanma ürünlerinin havada yoğunlaşmasıyla devreye girerken, ısı dedektörleri ortam sıcaklığının belirli bir eşiği aşması durumunda alarm verir; doğru dedektör seçimi, ortamın kullanım amacına ve yangın yüküne göre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Algılama sistemleri, yangın paneli ile entegre çalışarak yangının tam olarak hangi bölgede başladığını tespit eder; bu sayede müdahale ekipleri vakit kaybetmeden yangın noktasına ulaşabilir ve söndürme işlemlerini başlatabilir.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Otomatik sistemlerin yanlış alarm vermemesi için toz, nem veya ortam sıcaklığındaki ani değişimlerden etkilenmeyecek şekilde konumlandırılması gerekir; dedektörler, tavan yüksekliği ve hava akışı dikkate alınarak profesyonelce yerleştirilmelidir.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name="Slide 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Sesli ve Görsel Uyarı Mekanizmaları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Sesli ve görsel uyarı cihazları, algılama sisteminden gelen sinyalleri alarm durumuna dönüştürerek çalışanların tahliye edilmesini sağlar; Binaların Yangından Korunması Hakkında Yönetmelik uyarınca, uyarı sesleri ortamdaki arka plan gürültüsünden en az 15 desibel daha yüksek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Sirenler, çalışanların tahliye yollarını takip etmesini kolaylaştıracak şekilde belirli bir desibel düzeyinde sürekli veya kesik sesler çıkararak, işyerinde acil durumun başladığını net bir şekilde duyurur.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İşitme engelli bireylerin veya yüksek gürültülü makinelerin çalıştığı ortamlarda, sesli uyarıların yanı sıra yanıp sönen flaşörlü ışıklar kullanımı zorunludur; bu görsel uyarılar, tahliyenin güvenli bir şekilde yapılmasını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Uyarı sistemlerinin ses seviyeleri ve flaşörlerin parlaklığı, her noktadan duyulabilecek ve görülebilecek şekilde ayarlanmalı; sistemin tüm işyeri genelinde eş zamanlı olarak çalışması, kaosu önlemek adına hayati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name="Slide 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Sistem Erişimi, Test ve Periyodik Bakım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alarm sistemlerinin tüm bileşenleri, 6331 sayılı İş Sağlığı ve Güvenliği Kanunu kapsamında belirlenen periyodik kontroller çerçevesinde, yılda en az bir kez yetkili uzmanlarca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Alarm butonlarının ve dedektörlerin önü asla kapatılmamalı; mobilya, depolanan malzemeler veya asılan dekorasyon ürünleri, bu cihazların erişimini veya algılama kapasitesini kısıtlamayacak şekilde düzenlenmelidir.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 üzerinde yapılan her türlü bakım, onarım veya test çalışması mutlaka kayıt altına alınmalı; arızalı cihazlar derhal yenisiyle değiştirilmeli, sistemin devre dışı kaldığı sürelerde ise ek önlemler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Çalışanlara, sistemin nasıl çalıştığı ve alarm durumunda hangi tahliye yollarının kullanılacağı konusunda periyodik eğitimler verilmeli; düzenli yapılan yangın tatbikatları ile sistemin ve çalışanların hazır bulunuşluğu test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Bilgi Formlarının (SDS)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Zararlı Maddeler ve Karışımlara İlişkin Güvenlik Bilgi Formları Hakkında Yönetmelik uyarınca, her yanıcı maddenin güncel SDS dosyası, çalışanların kolayca ulaşabileceği alanlarda fiziksel veya dijital ortamda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SDS içeriğinde yer alan tehlike ifadeleri, ilk yardım önlemleri ve yangın söndürme yöntemleri, ilgili çalışanlara düzenli eğitimlerle aktarılmalı ve formlarda bir değişiklik olduğunda eski belgeler derhal imha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 ile çalışan personelin, acil bir durumda SDS üzerinde belirtilen spesifik müdahale yöntemlerini (örneğin uygun söndürücü tipi) bilmesi, kazaların büyümesini önleyen kritik bir idari önlemdir.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name="Slide 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Sesli Tahliye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uyarınca, yüksek yapılar ve kalabalık mekanlarda sesli tahliye sistemi zorunludur; bu sistem, otomatik yangın algılama sistemleri ile entegre çalışarak tahliye komutlarını iletir.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Anons sistemi, önceden kaydedilmiş mesajlar veya canlı mikrofon yardımıyla binadaki kişileri yönlendirerek panik oluşumunu engeller; mesajların net, anlaşılır ve sakin bir tonda iletilmesi tahliye başarısını doğrudan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 binanın farklı bölgelerine yönelik bölgesel anons yapabilme yeteneğine sahip olmalıdır; böylece yangının bulunduğu bölge tahliye edilirken, diğer bölgelerdeki kişilere güvenli oldukları bilgisi aktarılabilir.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kesintisi durumunda sistemin yedek enerji kaynakları (UPS veya batarya) ile çalışması kritik bir gerekliliktir; sistemin periyodik bakımları, mesajların duyulabilirliği ve sistemin operasyonel bütünlüğü açısından düzenli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name="Slide 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Alarmı ve Siren Donanımları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algılama sistemlerine bağlı sirenler, yangının başladığı bölgedeki kişileri derhal uyarmak amacıyla tasarlanmıştır; Binaların Yangından Korunması Hakkında Yönetmelik gereği sirenler, ortamdaki gürültü seviyesinin üzerine çıkacak güçte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Sirenler, sadece sesli uyarı vermenin yanı sıra görsel flaşörler ile desteklenerek işitme engelli bireylerin de uyarılmasını sağlamalıdır; bu ikili uyarı sistemi, gürültülü endüstriyel ortamlarda güvenliği en üst düzeye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Sirenlerin yerleşimi, binanın her noktasında duyulabilirliği garanti altına alacak şekilde profesyonel akustik hesaplamalarla belirlenmelidir; ölü noktaların oluşmaması için sistem kurulumu öncesinde simülasyonlar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Siren ses tonu, diğer rutin uyarı sistemlerinden (iş başı veya paydos zili gibi) tamamen farklı ve ayırt edilebilir olmalıdır; bu sayede çalışanlar alarmın gerçek bir acil durum uyarısı olduğunu anında anlayabilirler.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name="Slide 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Çıkış Yönlendirme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aydınlatması ve yönlendirme levhaları, tahliye rotasının en kısa sürede bulunmasını sağlar; Binaların Yangından Korunması Hakkında Yönetmelik kurallarına göre bu levhalar, elektrik kesintisinde dahi yanmaya devam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Yönlendirme levhaları, karanlık veya dumanlı ortamlarda dahi görülebilecek şekilde fosforlu veya dahili aydınlatmalı materyallerden üretilmeli; çıkış kapılarına giden güzergah boyunca süreklilik arz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aydınlatma armatürleri, kaçış yollarını, merdivenleri ve yangın çıkış kapılarını aydınlatarak panik anında yön kaybını engeller; bu armatürlerin batarya kapasitesi, en az 60 dakikalık tahliye süresini karşılamalıdır.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Yönlendirme sistemi periyodik olarak test edilmeli, arızalı lambalar derhal değiştirilmelidir; levhaların önlerinin eşyalarla kapatılmadığı ve her daim görünür olduğu günlük kontrollerde mutlaka doğrulanmalıdır.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name="Slide 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Sistemlerin Duyulabilirlik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Alarm sistemlerinin duyulabilirliği, ortamdaki arka plan gürültü seviyesine göre belirlenmelidir; Binaların Yangından Korunması Hakkında Yönetmelik, alarm sesinin ortam gürültüsünden en az 15 desibel daha yüksek olmasını şart koşar.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Uyarı cihazlarının yerleşimi sırasında, sesin engellere takılmadan tüm alanlara eşit dağılması hedeflenmelidir; özellikle kapalı oda veya bölmelerde ses seviyesi düşüşleri dikkate alınarak ek sirenler yerleştirilmelidir.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Ses seviyesi ölçümleri, profesyonel desibelmetreler kullanılarak işletme genelinde düzenli olarak yapılmalı; sistemlerin performansının zamanla düşmediği teknik servis kayıtlarıyla belgelenmelidir.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Duyulabilirlik seviyesi, uyku alanları gibi özel bölümlerde daha hassas ayarlanmalı; sirenlerin kişiyi uyandıracak seviyede ancak işitme sağlığına zarar vermeyecek desibel aralığında olması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name="Slide 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Alarm Sistemlerinde Fonksiyon Testleri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alarm sistemlerinde fonksiyon testleri, dedektörlerin, butonların ve sirenlerin sistemle uyumlu çalışıp çalışmadığını doğrulamak amacıyla yapılır; bu testler sistemin güvenilirliğini kanıtlar.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 sırasında her bir duman ve ısı dedektörü özel test cihazları ile tetiklenmeli, panel üzerindeki uyarıların doğruluğu ve sirenlerin tüm bölgelerde duyulabilirliği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gereğince, sistemin tüm bileşenleri operasyonel olmalı ve herhangi bir arıza durumunda panel üzerinde hata sinyali görülmelidir.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Fonksiyon testleri sırasında acil durum senaryoları (asansörlerin zemin kata inmesi, havalandırmanın durması) da tetiklenerek sistemin entegre çalışıp çalışmadığı gözlemlenmelidir.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name="Slide 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Kontrol ve Denetim Aralıkları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algılama ve uyarı sistemlerinin periyodik kontrolleri, Binaların Yangından Korunması Hakkında Yönetmelik hükümleri doğrultusunda belirlenen sürelerde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Sistemin genel bakımı ve performans testleri üretici firma standartlarına uygun olarak en az yılda bir kez yetkili teknik servis tarafından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İşletmeler kendi iç denetimlerinde aylık bazda basit fonksiyon kontrolleri yaparak sistemin hazır durumda olduğunu doğrulamalıdır.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Yasal mevzuat çerçevesinde yapılan tüm bu kontroller, iş yerinin yangın güvenliği sertifikasyonu ve sigorta süreçleri açısından kritik öneme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name="Slide 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Tutma ve Dokümantasyon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alarm sistemlerine ilişkin yapılan tüm test, bakım ve onarım işlemleri, İş Ekipmanlarının Kullanımında Sağlık ve Güvenlik Şartları Yönetmeliği uyarınca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Hazırlanan bakım log defterleri veya dijital kayıt sistemleri, yapılan işlemin tarihini, işlemi yapan personelin yetkinliğini ve sistemin son durumunu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Tutulan kayıtlar, olası bir yangın denetiminde veya kaza sonrasında yasal mercilere sunulması gereken en önemli kanıt niteliğindeki belgelerdir.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Eksik veya güncellenmemiş kayıtlar, işletmenin güvenlik önlemlerini almadığı şeklinde yorumlanarak hukuki sorumluluk doğurabilir.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name="Slide 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Teknik Bakım ve Onarım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alarm sistemlerinin teknik bakımı, sadece üreticinin teknik şartnamesine uygun ekipmanlar ve yetkili personel tarafından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süreçlerinde dedektörlerin kirlilik oranları ölçülmeli, akülerin voltaj seviyeleri kontrol edilmeli ve eskimiş parçalar orijinal yedek parçalarla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Sisteme müdahale eden personel, Binaların Yangından Korunması Hakkında Yönetmelik ve ilgili elektrik standartları hakkında bilgi sahibi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sonrası yapılan işlemler, sistemin çalışma kararlılığını artırarak yanlış alarmları azaltır ve acil durumlarda sistemin başarıyla devreye girmesini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name="Slide 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Alarm Sistemlerinin Temel Bileşenleri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gereği, tüm binalarda yangın algılama ve uyarı sistemlerinin eksiksiz tesis edilmesi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 duman dedektörleri, ısı sensörleri, manuel yangın ihbar butonları ve merkezi kontrol panelinden oluşan entegre bir yapıda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paneli, saha elemanlarından gelen sinyalleri sürekli izler ve yangın başlangıcı durumunda gerekli alarm süreçlerini otomatik olarak başlatır.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 bileşenleri düzenli olarak test edilmeli ve arızalı ekipmanlar, sistemin güvenilirliğini sağlamak amacıyla vakit kaybetmeksizin yenisiyle değiştirilmelidir.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name="Slide 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Anons ve Sesli Tahliye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anons sistemleri, yangın anında çalışanların binayı en kısa ve güvenli yoldan terk etmeleri için net yönlendirme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uyarınca, sesli tahliye mesajları anlaşılır, kısa ve kargaşayı önleyecek şekilde önceden kaydedilmelidir.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 merkezi kontrol birimine bağlı olup yangın alarm paneli ile koordineli çalışarak öncelikli anons yapma yeteneğine sahip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Hoparlörlerin yerleşimi, binanın tüm noktalarında mesajların eşit ve yüksek duyulabilirliğini sağlayacak şekilde akustik hesaplamalar yapılarak belirlenmelidir.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Yanıcı Maddelerin Depolama Konumu ve Yerleşimi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gereği, yanıcı ve parlayıcı maddeler diğer kimyasallardan ayrı, havalandırması iyi ve ısı kaynaklarından uzak özel bölümlerde depolanmalıdır.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alanlarında statik elektrik oluşumunu önleyici topraklama sistemleri kurulmalı ve alanın zemin yapısı, dökülmelere karşı sızdırmazlık sağlayan malzemelerden seçilerek çevresel riskler kontrol altında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Yerleşim planında, birbirine reaksiyon verebilecek (uyumsuz) maddelerin aynı bölgede depolanması kesinlikle önlenmeli ve depolama alanlarının girişlerine gerekli uyarı levhaları asılarak yetkisiz girişler yasaklanmalıdır.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name="Slide 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Alarm Tetikleme Mekanizmaları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alarm sistemleri, otomatik dedektörler (duman, ısı, alev) veya manuel yangın ihbar butonları aracılığıyla tetiklenmektedir.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Manuel butonlar, herkesin kolayca erişebileceği, belirgin ve yangın kaçış yolları üzerinde konumlandırılmalıdır (Binaların Yangından Korunması Hakkında Yönetmelik).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Otomatik tetikleme mekanizmaları, yangının başlangıç evresinde duman veya ani sıcaklık artışını algılayarak sistemin erken devreye girmesini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Tetikleme sistemlerinin hassasiyeti, ortamdaki toz, buhar veya nem gibi çevresel faktörlere göre seçilmeli ve yanlış alarmlar minimize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name="Slide 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Sesli Uyarı ve Duyulabilirlik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alarm seslerinin şiddeti, ortamdaki arka plan gürültüsünden en az 15 desibel daha yüksek bir seviyede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Duyulabilirlik, çalışanların işitme koruyucu donanım kullandığı alanlarda özel olarak değerlendirilmeli ve görsel uyarıcılar ile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kapsamında, alarm sinyalleri işitme engelliler için görsel flaşörlerle mutlaka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Ses frekansları, binadaki herkesin rahatlıkla fark edebileceği ve panik yaratmayacak şekilde standartlara uygun olarak seçilmelidir.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name="Slide 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Kaçış Yolları ve Güvenli Çıkışlar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Kaçış yolları, acil durumlarda çalışanların yapıdan güvenli bir şekilde uzaklaşmasını sağlayan, hiçbir şekilde engellenmemesi gereken kritik geçişlerdir; bu yolların genişliği ve tasarımı Binaların Yangından Korunması Hakkında Yönetmelik kurallarına göre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Kaçış kapıları, kaçış yönüne doğru kolayca açılmalı ve kilitli tutulmamalıdır; panik bar sistemleri kullanımı, özellikle yoğun insan trafiğinin olduğu alanlarda çıkış hızını artırarak olası sıkışmaları önleyen hayati bir mühendislik önlemidir.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Kaçış yollarını gösteren ışıklı tabelalar ve yönlendirme işaretleri, elektrik kesintilerinde dahi görünür olmalıdır; acil durum aydınlatması, kaçış yolunun tüm güzergahı boyunca kesintisiz bir görüş sağlamak üzere periyodik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Kaçış yolları üzerinde depolama yapmak, koridorları daraltmak veya acil çıkış kapılarının önüne malzeme yığmak, 6331 sayılı İSG Kanunu kapsamında ciddi bir güvenlik ihlalidir ve acil durumlarda tahliyeyi doğrudan engelleyerek can kayıplarına yol açabilir.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name="Slide 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Toplanma Noktalarının Belirlenmesi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Toplanma noktaları, acil tahliye sonrası çalışanların bir araya geldiği, tehlike bölgesinden güvenli uzaklıkta belirlenmiş açık alanlardır; bu alanların İşyerlerinde Acil Durumlar Hakkında Yönetmelik uyarınca, itfaiye ve ambulans girişine engel olmayacak şekilde seçilmesi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Belirlenen toplanma noktaları, tüm personelin kolaylıkla ulaşabileceği bir mesafede olmalı ve bu alanlar net bir şekilde işaretlenmelidir; işaretleme levhaları, gün ışığında ve gece görünür olacak şekilde, standartlara uygun renk ve formatta hazırlanmalıdır.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Toplanma alanı çevresinde, acil durum ekiplerinin çalışma yapabileceği kadar geniş bir boşluk bırakılmalıdır; alanda toplanan çalışanların güvenliğini tehdit edebilecek devrilebilir yapılar, elektrik hatları veya kimyasal depolama alanları gibi unsurlardan uzak durulmasına dikkat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Toplanma noktalarının yerleşimi, işyerindeki çalışan sayısı ve yapısal özellikler dikkate alınarak acil durum planında belirtilmelidir; yeni işe başlayan personele, işe giriş eğitimi kapsamında mutlaka en yakın toplanma noktasının konumu ve ulaşım güzergahı öğretilmelidir.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name="Slide 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Durumda Sayım ve Yönetim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sonrası toplanma noktasında yapılan sayım, tüm çalışanların güvenli bir şekilde bölgeden ayrılıp ayrılmadığını tespit etmek için gerçekleştirilen en kritik süreçtir; bu görev, acil durum ekipleri tarafından belirlenen isim listeleri üzerinden titizlikle yürütülmelidir.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ekipleri, tahliye sırasında geride kimsenin kalmadığından emin olmak için tüm odaları ve kapalı alanları kontrol etmekle yükümlüdür; bu kontroller sırasında asansörler kesinlikle kullanılmamalı, sadece merdivenler ve belirlenmiş kaçış güzergahları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Sayım sonucunda eksik personel tespit edilmesi durumunda, bu bilgi derhal olay yerindeki acil durum amirine ve kurtarma ekiplerine iletilmelidir; kayıp personelin olası konumu hakkında verilen bilgiler, arama kurtarma operasyonunun hızını ve başarısını doğrudan etkilemektedir.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İSG Kanunu uyarınca, işveren acil durum ekiplerini görevlendirmek ve bu ekiplerin sayım süreçleri dahil olmak üzere tüm tahliye aşamalarında eğitimli olmalarını sağlamakla sorumludur; acil durum yönetimi, koordinasyonun hatasız işlemesi üzerine kurulmalıdır.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name="Slide 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Yazılı Acil Durum Planı ve Tatbikatlar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gereğince, her işyerinin yazılı bir acil durum planı bulunması zorunludur; bu plan, yangın, deprem, sel veya kimyasal sızıntı gibi olası tüm tehlikelere karşı alınacak önlemleri detaylıca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planı, yılda en az bir kez gözden geçirilmeli, işyerindeki yapısal değişiklikler veya personel sayısı değişimlerine göre güncellenmelidir; planın güncelliği, yaşanabilecek bir acil durumda doğru ve hızlı müdahale edilmesini sağlayan temel unsurdur.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Plan içerisinde, acil durum ekiplerinin isimleri, iletişim bilgileri, kaçış güzergahları ve toplanma noktaları açıkça tanımlanmış olmalıdır; bu doküman, tüm çalışanların erişimine açık bir yerde tutulmalı ve düzenli aralıklarla yapılacak tatbikatlarla pratik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Tatbikatlar, acil durum planının uygulanabilirliğini test etmek için yapılan en önemli çalışmalardır; tatbikat sonrası hazırlanan raporlar, planın eksikliklerini ortaya koyar ve iyileştirme süreçleri için temel veriyi oluşturarak güvenlik kültürünü pekiştirir.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name="Slide 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RACE Protokolü: Kurtarma (Rescue)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durumunda ilk öncelik, tehlike altındaki kişilerin güvenli bir şekilde tahliye edilmesidir; Binaların Yangından Korunması Hakkında Yönetmelik gereği, tüm çalışanların en yakın acil çıkış noktalarını bilmesi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Kurtarma işlemi sırasında kendi güvenliğinizi tehlikeye atmayın; duman yoğunluğu varsa yere yakın hareket edin, solunum yollarını koruyun ve panik yapmadan diğer çalışanları uyararak tahliyeyi gerçekleştirin.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engelli veya yardıma muhtaç bir çalışma arkadaşınız varsa, tahliye planında belirlenen özel refakatçi desteğini sağlayın ve onları güvenli toplanma alanına ulaştırın.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sırasında asansörleri asla kullanmayın; yangın anında asansörler devre dışı kalabilir veya duman bacası haline gelebilir, bu nedenle her zaman merdivenleri kullanarak binayı terk edin.</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name="Slide 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RACE Protokolü: Alarm Verme (Alarm)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tespit edildiği anda alarm sistemini devreye sokun; 6331 sayılı İş Sağlığı ve Güvenliği Kanunu uyarınca, işyerlerinde acil durum bildirim sistemlerinin çalışır durumda olması ve düzenli test edilmesi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Alarm butonuna bastıktan sonra profesyonel acil durum ekiplerine (itfaiye 112) haber verin; adres bilgilerini, yangının yerini ve türünü net bir şekilde aktararak ekiplerin doğru yönlendirilmesini sağlayın.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Alarm sesi duyulduğunda, işyerindeki tüm çalışanlar kişisel eşyalarını bırakarak belirlenen acil çıkış rotalarını takip etmeli ve hiçbir şekilde geri dönmeye çalışmamalıdır.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içindeki yangın bildirim prosedürlerini ezberleyin; alarmın sesli ve ışıklı uyarılarını ayırt edebilmek, tahliye sürecinin hızlanması ve karmaşanın önlenmesi açısından kritik bir rol oynamaktadır.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name="Slide 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RACE Protokolü: Sınırlandırma (Confine)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Yangının yayılmasını engellemek için duman ve alevin bulunduğu bölgedeki kapı ve pencereleri kapatın; Binaların Yangından Korunması Hakkında Yönetmelik, yangın kapılarının kendiliğinden kapanır ve sızdırmaz olması gerektiğini düzenler.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Kapıları kapatırken kilitlemeyin, çünkü itfaiye ekiplerinin müdahale etmesi gerekebilir; ancak kapının ardında yangın olup olmadığını kontrol etmek için kapı koluna elinizin tersiyle dokunarak ısı kontrolü yapın.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 akışını kesmek için pencereleri kapalı tutun; oksijen girişi yangının şiddetini artıracağından, yangın bölgesindeki hava sirkülasyonunu minimuma indirmek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Sınırlandırma işlemi, diğer bölümlerdeki çalışanların tahliyesi için zaman kazandırır; bu nedenle yangın kapılarının önüne asla malzeme yığmayın ve geçiş yollarını her zaman açık tutun.</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name="Slide 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RACE Protokolü: Söndürme (Extinguish)</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söndürme tüplerini yalnızca yangın başlangıç aşamasındaysa ve kendi güvenliğiniz risk altında değilse kullanın; tüpün kullanım talimatını okumak için vakit kaybetmemek adına periyodik eğitimlere katılmak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Söndürme sırasında daima çıkış kapısına yakın durun; yangının büyümesi veya kaçış yolunun kapanması durumunda hemen alanı terk edebilecek bir konumda olduğunuzdan emin olun.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söndürücü kullanımı konusunda İşyerlerinde Acil Durumlar Hakkında Yönetmelik gereği uygulamalı eğitimler alınmalıdır; yanlış söndürme maddesi kullanımı (elektrik yangınında su gibi) tehlikeyi büyütebilir.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yangın kontrol edilemez bir boyuta ulaştıysa veya yoğun duman oluştuysa söndürme çabasını derhal bırakın; binayı terk edin ve profesyonel itfaiye ekiplerinin müdahalesini bekleyin.</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Yükü Yoğunluğu (MJ/m²)</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yükü yoğunluğu, birim alandaki yanıcı maddelerin yanması sonucu açığa çıkabilecek toplam enerjiyi MJ/m² birimiyle ifade eder ve yangın risk değerlendirmesinin temelini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kapsamında, yapıların yangın yükü hesaplanırken depolanan malzemelerin ısıl değerleri ve yanma verimlilikleri dikkate alınmaktadır.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yangın yükü, ortamdaki yangın büyüme hızını doğrudan etkileyerek, yapısal elemanların yangına dayanım süresinin yetersiz kalmasına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değer, binaların yangın sınıflarının belirlenmesinde, kaçış yollarının tasarlanmasında ve otomatik söndürme sistemlerinin gerekliliğinin saptanmasında kritik öneme sahip bir parametredir.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name="Slide 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Ekiplerinin Oluşturulması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gereği, işveren acil durum ekiplerini oluşturmakla yükümlüdür; bu ekipler söndürme, kurtarma, tahliye ve ilk yardım olmak üzere dört ana başlıkta tanımlanmıştır.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Ekiplerin sayısı, işyerinin tehlike sınıfına, çalışan sayısına ve faaliyetlerin doğasına göre risk değerlendirmesi sonuçları dikkate alınarak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bu ekiplerin her an görev yapmaya hazır olmasını sağlamak için gerekli donanımı temin etmeli ve ekiplerin çalışma planlarını oluşturmalıdır.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Ekiplerin görevlendirilmesi, acil durumlarda kargaşayı önlemek ve müdahale hızını artırmak amacıyla işyerindeki tüm çalışanlara duyurulmalıdır.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name="Slide 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Ekiplerde Görev Dağılımı ve Sorumluluklar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Söndürme ekibi, başlangıç aşamasındaki yangınlara müdahale ederek yangının büyümesini engellemekle görevlidir; bu personel yangın söndürme cihazlarının kullanımı konusunda özel eğitim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Kurtarma ve tahliye ekibi, acil durum anında çalışanların güvenli bir şekilde dışarı çıkarılmasını ve toplanma alanına ulaşmasını organize eder; görevliler kaçış yollarını ve acil çıkış kapılarını her zaman açık tutmalıdır.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 yardım ekibi, yaralılara profesyonel sağlık ekipleri gelene kadar temel yaşam desteği ve ilk yardım müdahalelerini uygular; bu kişilerin güncel ilk yardım sertifikasına sahip olması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Tüm ekipler, işyerinin acil durum planında belirtilen prosedürlere göre hareket etmeli ve birbirleriyle koordinasyon içinde çalışmalıdır.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name="Slide 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Ayırt Edici Yelekler ve Görünürlük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durumlarda görevli personelin hızlıca fark edilmesi amacıyla, ekiplerin ayırt edici yelekler veya işaretler kullanması Binaların Yangından Korunması Hakkında Yönetmelik gereği büyük önem taşımaktadır.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yelekler, acil durum anında çalışanların görevli kişilere kolayca ulaşmasını sağlar; yeleklerin üzerinde hangi ekibe ait olduklarını belirten açık ve net ibareler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Görevli yelekleri, standart bir renkte ve yüksek görünürlüğe sahip reflektörlü malzemeden üretilmeli, böylece düşük ışık koşullarında veya dumanlı ortamlarda dahi kolayca ayırt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bu yeleklerin periyodik olarak kontrol edilmesini ve hasar gördüğünde derhal yenisiyle değiştirilmesini sağlayarak personelin kimliğinin her zaman belirgin kalmasını temin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name="Slide 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Eğitim ve Tatbikat Gereklilikleri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uyarınca, acil durum ekiplerinde yer alan personele özel ve detaylı eğitimler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eğitimler teorik bilgilerin yanı sıra, belirli aralıklarla gerçekleştirilen uygulamalı yangın ve tahliye tatbikatları ile pekiştirilmeli; tatbikatlar yılda en az bir defa tüm çalışanların katılımıyla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Eğitimlerde, acil durum planının içeriği, haberleşme yöntemleri, toplanma alanlarının konumu ve ekipmanların kullanımı gibi kritik bilgiler detaylıca işlenmelidir.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Tatbikatlar sonrasında bir değerlendirme raporu hazırlanmalı ve tespit edilen eksiklikler, acil durum planının güncellenmesi için bir girdi olarak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name="Slide 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112 Bildirim Süreci ve İhbar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112 Acil Çağrı Merkezi'ne yapılan ihbarda, yangının türü, yeri ve büyüklüğü net bir dille aktarılmalıdır; Binaların Yangından Korunması Hakkında Yönetmelik gereği hızlı bildirim, müdahale süresini doğrudan etkileyen kritik bir faktördür.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İhbar esnasında açık adres bilgisi, mevcut tehlikeli maddelerin varlığı ve yaralı durumu gibi hayati veriler paylaşılmalıdır; bu bilgiler itfaiye ekiplerinin olay yerine uygun donanımla gelmesini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İhbarı yapan kişi, itfaiye ekipleri olay yerine ulaşana kadar hattı açık tutmalı ve merkezden gelecek talimatları dikkatle uygulamalıdır; panik yapmadan verilen bilgiler, kurtarma operasyonunun başarısını belirler.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Bildirim işlemi tamamlandıktan sonra, acil durum ekiplerine ulaşılana kadar çevredeki kişilerin güvenli bölgeye tahliyesi, 6331 sayılı İSG Kanunu kapsamındaki işverenin gözetim borcu gereğidir.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name="Slide 8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İtfaiye Erişim Yollarının Düzenlenmesi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uyarınca, itfaiye araçlarının geçiş güzergahları üzerinde hiçbir engel veya sabit yapı bulunmamalıdır; bu yollar, aracın manevra kabiliyetine uygun genişlikte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Erişim yollarının zemini, ağır itfaiye araçlarının ağırlığını taşıyacak kapasitede olmalı ve mevsimsel hava koşullarına rağmen her zaman açık tutulmalıdır; zemin üzerindeki işaretlemeler net bir şekilde görünür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içerisinde yangın söndürme cihazlarına ve hidrant sistemlerine giden yollar, 6331 sayılı İSG Kanunu'na göre sürekli erişilebilir tutulmalıdır; bu alanlara park edilen araçlar müdahaleyi geciktiren bir risk faktörüdür.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Erişim yollarının çevresi, gece müdahaleleri için yeterli düzeyde aydınlatılmalı ve acil durum çıkışları ile uyumlu bir şekilde tasarlanmalıdır; engelsiz bir erişim hattı, yangın söndürme süresini dakikalar düzeyinde kısaltmaktadır.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name="Slide 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Olay Yeri Bilgilendirme ve Teknik Destek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Olay yerine gelen itfaiye amirine, işletmenin yerleşim planı ve tehlikeli madde stok bilgileri içeren güncel dosyalar sunulmalıdır; bu dosyalar, ekiplerin riskleri önceden analiz etmesine olanak tanır.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içinde mahsur kalan çalışanların sayısı ve olası konumları hakkında kesin bilgiler, kurtarma ekiplerine ivedilikle iletilmelidir; bu bilgiler, arama-kurtarma operasyonunun stratejisini belirleyen temel verilerdir.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Patlayıcı ortamlar veya elektrik tesisatı gibi özel risk alanları hakkında itfaiye ekiplerine net uyarılar yapılmalıdır; Çalışanların Patlayıcı Ortamların Tehlikelerinden Korunması Hakkında Yönetmelik gereği, bu tür bölgelerin durumu ekiplere bildirilmelidir.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Müdahale sırasında işletme sorumlusu, itfaiye amiriyle sürekli iletişim halinde kalmalı ve ekiplerin teknik ihtiyaçlarını karşılamak üzere hazır bulunmalıdır; koordineli bir bilgilendirme süreci, olası hatalı müdahaleleri engeller.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name="Slide 8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Karşılama ve Yönlendirme Protokolü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girişinde görevlendirilen bir personel, itfaiye araçlarını karşılamalı ve onları en hızlı güzergah üzerinden olay noktasına rehberlik ederek ulaştırmalıdır; bu karşılama süreci, müdahale süresini optimize eden idari bir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Karşılayıcı personel, itfaiye ekiplerine işletmenin elektrik ve doğalgaz ana vanalarının yerlerini göstermeli ve enerji kesintisinin yapılıp yapılmadığına dair teyit vermelidir; bu, ekiplerin güvenli müdahalesi için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İtfaiye ekiplerinin olay alanına girişi sırasında, diğer çalışanların veya araçların yolu tıkaması engellenmeli ve güvenli bir çalışma alanı oluşturulmalıdır; disiplinli bir karşılama, ekiplerin operasyona odaklanmasını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İtfaiye görevlileriyle olan iletişimde, Binaların Yangından Korunması Hakkında Yönetmelik kapsamında belirlenen acil durum sorumluları aktif rol almalı ve tüm süreç boyunca ekiplere destek sağlamalıdır; profesyonel bir karşılama, operasyonun koordinasyon kalitesini artırır.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name="Slide 8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Yedek Aydınlatma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uyarınca, normal aydınlatmanın kesilmesi durumunda devreye giren yedek aydınlatma sistemleri, tahliye yollarını güvenli şekilde aydınlatmalıdır. Bu sistemler, elektrik kesintisi anında otomatik olarak devreye girmeli ve en az 60 dakika süresince yanmaya devam edecek kapasitede bataryalarla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Sistemlerin periyodik testleri, batarya ömürlerinin kontrolü ve cihazların lümen değerlerinin yeterliliği, işletmenin acil durum planının bir parçası olarak düzenli aralıklarla uzman ekipler tarafından kontrol edilmelidir. Bakım kayıtları, denetimlerde sunulmak üzere dosya halinde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aydınlatma armatürleri, özellikle merdivenler, çıkış kapıları ve yüksek riskli bölgelerde yerleştirilmeli; karanlıkta yön bulmayı zorlaştıran kör noktalar tamamen ortadan kaldırılmalıdır. Bu sistemler, sadece yangın anında değil, genel elektrik arızalarında da güvenli tahliyeyi garanti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name="Slide 8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Yönlendirme İşaretlerinin Tasarım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ve Güvenlik İşaretleri Yönetmeliği'ne uygun olarak tasarlanan yönlendirme işaretleri, tahliye yolunun rotasını net bir şekilde belirtmelidir. İşaretler, acil durum anında çalışanların düşünmeden rotayı takip edebileceği şekilde, standart boyutlarda ve yüksek kontrastlı renklerde üretilmelidir.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yönlendirme levhası, bulunduğu noktadan bir sonraki işareti veya çıkış kapısını görecek şekilde yerleştirilmelidir. İşaretlerin üzerinde yer alan ok sembolleri, tahliye güzergahının yönünü göstermeli ve kafa karışıklığına neden olabilecek gereksiz grafiklerden kaçınılmalıdır.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Karanlık ortamda dahi okunabilirlik sağlamak amacıyla, yön işaretlerinin fotolüminesans (karanlıkta parlayan) özelliğe sahip olması veya bağımsız aydınlatma kaynağı ile desteklenmesi gerekmektedir. Standart dışı, el yapımı veya silinmiş işaretler, yasal denetimlerde uygunsuzluk olarak kabul edilir.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Yükü Hesaplama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Hesaplama süreci, ortamda bulunan tüm yanıcı malzemelerin kütlelerinin, her bir malzemenin alt ısıl değeri ile çarpılarak toplam potansiyel enerjinin bulunması esasına dayanır.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bünyesindeki mobilya, kağıt, plastik ve kimyasal maddeler gibi farklı yakıtların ayrı ayrı hesaplanması, Binaların Yangından Korunması Hakkında Yönetmelik ilkelerine uygun olarak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Hesaplamalarda yanma verimliliği katsayıları kullanılarak, gerçek yangın senaryolarında açığa çıkabilecek net enerji miktarı tahmin edilerek daha güvenilir veriler elde edilmesi sağlanır.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Elde edilen toplam MJ değeri, toplam kapalı alana bölünerek metrekare başına düşen yangın yükü yoğunluğu hassasiyetle hesaplanmış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name="Slide 9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Çıkış Tabelalarının Konumlandırılması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çıkış tabelaları, çıkış kapısının hemen üzerine veya kapıya yönlendiren duvarın en görünür noktasına monte edilmelidir. Tabelaların montaj yüksekliği, dumanın birikme seviyesi dikkate alınarak, yerden belirli bir mesafede ve görüş açısını kapatmayacak şekilde ayarlanmalıdır.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gereği, acil çıkış kapılarına giden yollarda tabelaların sürekliliği sağlanmalıdır. Bir çıkış tabelası, ancak bir sonraki çıkışın veya nihai çıkışın görülebildiği noktaya kadar rehberlik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Çıkış tabelalarının önü, dolap, malzeme veya diğer engellerle asla kapatılmamalıdır. Acil durum anında çalışanların yönünü şaşırmadan çıkışa ulaşması, bu tabelaların engelsiz ve temiz tutulmasına bağlıdır; temizlik görevlilerinin bu konuda bilgilendirilmesi gerekmektedir.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name="Slide 9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İşaretlerin Görünürlüğü ve Bakım Sorumluluğu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İşaretlerin görünürlüğü, sadece montajla değil, aynı zamanda düzenli temizlik ve bakım süreçleri ile sağlanır. Toz, yağ veya kirle kaplanmış bir tabela, acil durum anında işlevini yitirerek çalışanların tahliye sürecini aksatabilir ve ciddi riskler doğurabilir.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Sağlık ve Güvenlik İşaretleri Yönetmeliği kapsamında, tüm işaretlerin periyodik olarak kontrol edilmesini ve hasarlı olanların derhal değiştirilmesini sağlamalıdır. Aydınlatmalı tabelaların ampul veya devre arızaları, günlük rutin kontrollerle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acil durum işaretlerinin yerini bilmesi ve sistemin çalışır durumda olduğunu doğrulaması için tatbikatlar sırasında bu işaretlerin gözlemlenmesi sağlanmalıdır. İşaretler üzerinde yapılan her türlü iyileştirme veya bakım işlemi, İSG kayıt defterine işlenerek belgelenmelidir.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name="Slide 9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Dumanlı Ortamda Sürünme Tekniği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anında duman yükselme eğilimindedir ve zehirli gazlar tavan bölgesinde birikerek görüşü engeller. Binaların Yangından Korunması Hakkında Yönetmelik kapsamında, dumanlı bir ortamda ilerlerken mümkün olan en alçak seviyede, yani sürünerek ilerlemek hayati önem taşımaktadır.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Sürünme sırasında dizler ve eller üzerinde hareket edilerek temiz hava tabakasına yakın kalınmalıdır. Bu yöntem, solunum yollarını zehirli gazlardan korurken, yer seviyesindeki daha düşük duman yoğunluğu sayesinde görüş mesafesini artırarak çıkışa ulaşmayı kolaylaştırır.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Hareket ederken başın duman seviyesinin altında tutulması, karbonmonoksit zehirlenmesi riskini ciddi oranda azaltmaktadır. Sürünme tekniği, özellikle otel, hastane ve ofis gibi dumanın hızla yayılabileceği alanlarda kaçış stratejisinin ilk adımı olarak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Eğitimlerde bu teknik, gerçekçi bir senaryo ile çalışanlara uygulamalı olarak gösterilmeli ve nefes kontrolünün önemi vurgulanmalıdır. Unutmayın, dumanın içinde ayakta durmak yerine yere yakın olmak, hayat kurtaran en basit ve en etkili güvenlik önlemidir.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name="Slide 9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Islak Bez ile Korunma Yöntemi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acil durumlarda yapılabilecek basit koruyucu önlemleri vurgulamaktadır. Eğer bir kaçış maskesi mevcut değilse, ağzı ve burnu ıslak bir bezle kapatmak duman içindeki partiküllerin filtrelenmesine yardımcı olan pratik bir yöntemdir.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Bez, mümkünse su ile ıslatılmalı ve katlanarak solunum yollarını tamamen kapatacak şekilde tutulmalıdır. Islak yüzey, dumanın içindeki iri toz ve kurum parçacıklarını tutarak akciğerlere ulaşmasını zorlaştırır, ancak zehirli gazların (karbonmonoksit gibi) geçişini tamamen engellemez.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yöntem, sadece çıkışa ulaşana kadar geçen sürede hayatta kalma şansını artırmak için geçici bir çözüm olarak düşünülmelidir. Bez ne kadar ıslak ve katmanlı olursa, filtrasyon etkisi o kadar yüksek olacak ve solunum yollarındaki tahriş riski o kadar azalacaktır.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 sırasında bezin sık sık sıkılması veya mümkünse tekrar ıslatılması gerekebilir. Ancak unutulmamalıdır ki, bu yöntem bir koruyucu donanım değildir ve dumanlı ortamda uzun süre kalmak için asla güvenli bir seçenek olarak değerlendirilmemelidir.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name="Slide 9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Duvar Takip ve Yön Bulma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Görüş mesafesinin tamamen kaybolduğu durumlarda, Binaların Yangından Korunması Hakkında Yönetmelik uyarınca acil çıkış yollarını takip etmek kritik bir sorumluluktur. Eğer çıkış tabelaları görülemiyorsa, duvarları takip ederek ilerlemek en güvenli navigasyon yöntemidir.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Duvarı takip ederken tek bir elinizi duvara değdirin ve tüm hareket boyunca elinizi duvardan ayırmadan ilerleyin. Bu yöntem, karmaşık koridorlarda veya büyük alanlarda yön duygunuzu korumanıza ve çıkış kapısına veya merdiven boşluğuna ulaşmanıza yardımcı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Duvar boyunca ilerlerken, kapı kolları veya engeller gibi ipuçlarını elinizle hissederek çıkışın nerede olduğunu anlayabilirsiniz. Ancak, duvarı takip ederken kapıların kapalı olup olmadığını kontrol etmek ve geçilemeyecek kadar sıcak olup olmadıklarına bakmak hayati bir güvenlik önlemidir.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teknik, panik anında kaybolmayı önler ve duman içinde doğru istikameti bulmanızı sağlar. Tahliye sırasında el teması, hem dengenizi korumanıza hem de çevrenizdeki diğer engelleri fark etmenize olanak tanıyarak tahliye sürecinin daha düzenli ilerlemesine katkıda bulunur.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name="Slide 9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Kaçış Maskesi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tehlikeli alanlarda çalışanlar için kaçış maskeleri acil durum ekipmanları arasında yer almalıdır. Bu maskeler, duman ve zehirli gazlara karşı kısa süreli koruma sağlamak üzere özel olarak tasarlanmıştır.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Maskeyi kullanmadan önce ambalajın sağlam olduğundan emin olunmalı ve maske üzerinde bulunan kullanım talimatları saniyeler içinde uygulanmalıdır. Maskeyi taktıktan sonra kayışları sıkıştırarak hava girişini engellemek, korumanın tam olarak sağlanması için kritik bir adımdır.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Kaçış maskeleri, standart bir koruyucu donanım gibi değil, sadece acil tahliye süresince kullanılacak şekilde üretilmiştir. Maskenin son kullanma tarihi düzenli olarak kontrol edilmeli ve her kullanım sonrası yenisiyle değiştirilmelidir; çünkü filtre ömrü sınırlıdır.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maskeler, çalışanların dumanlı ortamda daha rahat nefes almasını ve çıkışa ulaşana kadar zehirli gazlardan korunmasını sağlar. Eğitimlerde çalışanlara maskenin nasıl hızlıca takılacağı gösterilmeli ve maskenin bir kaçış aracı olduğu, çalışma maskesi olmadığı mutlaka vurgulanmalıdır.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name="Slide 9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Tatbikatlarında Yasal Zorunluluklar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gereğince, tüm işyerlerinde yılda en az bir defa yangın ve tahliye tatbikatı yapılması zorunludur. Bu tatbikatlar, olası bir acil durumda çalışanların doğru tepkileri vermesini sağlamak için tasarlanmıştır.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Tatbikatların planlanması ve uygulanması, işyerinin tehlike sınıfına ve yapısal özelliklerine göre özelleştirilmelidir. İşverenler, bu süreçte acil durum ekiplerinin yeterliliğini test etmeli ve eksiklikleri belirleyerek gerekli önlemleri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acil durum planlarını hazırlamak ve güncel tutmakla yükümlüdür. Tatbikatlar, hazırlanan bu planın kağıt üzerinde kalmadığını, uygulamada ne kadar etkili olduğunu gösteren en somut araçtır.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 takvimi, tüm vardiyaları kapsayacak şekilde planlanmalı ve çalışanların katılımı kayıt altına alınmalıdır. Katılımın eksik olduğu durumlarda, telafi edici eğitimler düzenlenerek herkesin güvenlik prosedürlerine hakim olması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name="Slide 9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Tatbikat Senaryosu ve Süre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tatbikat senaryoları, işyerindeki spesifik riskleri (kimyasal depolama, elektrik panoları vb.) yansıtacak şekilde hazırlanmalıdır. Senaryo, çalışanların panik yapmadan en yakın çıkış noktasına ulaşmasını hedefleyen gerçekçi bir kurgu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süresi, binanın boşaltılması için öngörülen süreyi aşmamalıdır. Tatbikat sırasında kronometre tutularak, planlanan süre ile gerçekleşen süre arasındaki fark analiz edilmeli ve gecikmelerin nedenleri detaylıca incelenmelidir.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 esnasında acil durum ekiplerinin (söndürme, kurtarma, koruma, ilk yardım) görevlerini ne derece başarılı yerine getirdiği gözlemlenmelidir. Ekiplerin ekipmanları kullanma becerisi, tatbikatın başarısını doğrudan etkileyen kritik bir unsurdur.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Senaryolar periyodik olarak değiştirilmelidir; örneğin bir tatbikatta ana çıkış kapısının kapalı olduğu varsayılarak alternatif kaçış yollarının kullanımı test edilmelidir. Bu, çalışanların esnek düşünme ve uyum sağlama yeteneğini geliştirir.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name="Slide 9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Tatbikat Sonrası Kök Neden Analizi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Tatbikatın hemen ardından yapılan değerlendirme toplantısında, gözlemci raporları ve çalışan geri bildirimleri birleştirilmelidir. Başarısız olunan noktalar, yüzeysel nedenlerle değil, sistemik hataları ortaya çıkaracak şekilde analiz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Kök neden analizi için 5 Neden yöntemi veya Balık Kılçığı diyagramı gibi teknikler kullanılabilir. Örneğin, bir ekipman kullanım hatası varsa, bunun nedeni eğitim eksikliği mi yoksa ekipmanın ergonomik olmayışı mıdır araştırılmalıdır.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İnceleme sürecinde, tatbikatın planlama aşamasındaki hatalar, iletişim kopuklukları ve toplanma alanındaki organizasyon bozuklukları not edilmelidir. Bu veriler, acil durum planının revizyonu için temel teşkil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Analiz sonuçları, tüm çalışanlarla şeffaf bir şekilde paylaşılmalıdır. Hataların gizlenmesi yerine, bu hatalardan öğrenilen derslerin kurumsal hafızaya kazandırılması, yangın güvenliği kültürünün gelişimine katkı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name="Slide 9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Düzeltici ve Önleyici Faaliyetler (DÖF)</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 sonrası tespit edilen eksiklikler için DÖF süreci başlatılmalıdır. Bu süreç, belirlenen sorunun tekrar etmemesi için kalıcı çözümler üretilmesini ve sorumluların atanarak takip edilmesini kapsar.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İyileştirme faaliyetleri; donanımsal eksikliklerin giderilmesi, eğitim içeriklerinin güncellenmesi veya iş akış süreçlerinin değiştirilmesi şeklinde olabilir. Örneğin, yetersiz aydınlatma tespit edildiyse acil çıkış yönlendirmeleri artırılmalıdır.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Alınan önlemlerin etkinliği, bir sonraki tatbikatta tekrar test edilmelidir. Sürekli iyileştirme prensibi ile, yangın güvenliği düzeyi her geçen yıl daha yüksek standartlara ulaştırılmalıdır.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DÖF kayıtları, denetimlerde ve İSG kurul toplantılarında referans olarak sunulmalıdır. Bu kayıtlar, işverenin yasal sorumluluklarını yerine getirdiğinin ve güvenliğe verdiği önemin kanıtı niteliğindedir.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268</Slides>
  <Notes>268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268</vt:i4>
      </vt:variant>
    </vt:vector>
  </HeadingPairs>
  <TitlesOfParts>
    <vt:vector size="27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lpstr>Slide 106</vt:lpstr>
      <vt:lpstr>Slide 107</vt:lpstr>
      <vt:lpstr>Slide 108</vt:lpstr>
      <vt:lpstr>Slide 109</vt:lpstr>
      <vt:lpstr>Slide 110</vt:lpstr>
      <vt:lpstr>Slide 111</vt:lpstr>
      <vt:lpstr>Slide 112</vt:lpstr>
      <vt:lpstr>Slide 113</vt:lpstr>
      <vt:lpstr>Slide 114</vt:lpstr>
      <vt:lpstr>Slide 115</vt:lpstr>
      <vt:lpstr>Slide 116</vt:lpstr>
      <vt:lpstr>Slide 117</vt:lpstr>
      <vt:lpstr>Slide 118</vt:lpstr>
      <vt:lpstr>Slide 119</vt:lpstr>
      <vt:lpstr>Slide 120</vt:lpstr>
      <vt:lpstr>Slide 121</vt:lpstr>
      <vt:lpstr>Slide 122</vt:lpstr>
      <vt:lpstr>Slide 123</vt:lpstr>
      <vt:lpstr>Slide 124</vt:lpstr>
      <vt:lpstr>Slide 125</vt:lpstr>
      <vt:lpstr>Slide 126</vt:lpstr>
      <vt:lpstr>Slide 127</vt:lpstr>
      <vt:lpstr>Slide 128</vt:lpstr>
      <vt:lpstr>Slide 129</vt:lpstr>
      <vt:lpstr>Slide 130</vt:lpstr>
      <vt:lpstr>Slide 131</vt:lpstr>
      <vt:lpstr>Slide 132</vt:lpstr>
      <vt:lpstr>Slide 133</vt:lpstr>
      <vt:lpstr>Slide 134</vt:lpstr>
      <vt:lpstr>Slide 135</vt:lpstr>
      <vt:lpstr>Slide 136</vt:lpstr>
      <vt:lpstr>Slide 137</vt:lpstr>
      <vt:lpstr>Slide 138</vt:lpstr>
      <vt:lpstr>Slide 139</vt:lpstr>
      <vt:lpstr>Slide 140</vt:lpstr>
      <vt:lpstr>Slide 141</vt:lpstr>
      <vt:lpstr>Slide 142</vt:lpstr>
      <vt:lpstr>Slide 143</vt:lpstr>
      <vt:lpstr>Slide 144</vt:lpstr>
      <vt:lpstr>Slide 145</vt:lpstr>
      <vt:lpstr>Slide 146</vt:lpstr>
      <vt:lpstr>Slide 147</vt:lpstr>
      <vt:lpstr>Slide 148</vt:lpstr>
      <vt:lpstr>Slide 149</vt:lpstr>
      <vt:lpstr>Slide 150</vt:lpstr>
      <vt:lpstr>Slide 151</vt:lpstr>
      <vt:lpstr>Slide 152</vt:lpstr>
      <vt:lpstr>Slide 153</vt:lpstr>
      <vt:lpstr>Slide 154</vt:lpstr>
      <vt:lpstr>Slide 155</vt:lpstr>
      <vt:lpstr>Slide 156</vt:lpstr>
      <vt:lpstr>Slide 157</vt:lpstr>
      <vt:lpstr>Slide 158</vt:lpstr>
      <vt:lpstr>Slide 159</vt:lpstr>
      <vt:lpstr>Slide 160</vt:lpstr>
      <vt:lpstr>Slide 161</vt:lpstr>
      <vt:lpstr>Slide 162</vt:lpstr>
      <vt:lpstr>Slide 163</vt:lpstr>
      <vt:lpstr>Slide 164</vt:lpstr>
      <vt:lpstr>Slide 165</vt:lpstr>
      <vt:lpstr>Slide 166</vt:lpstr>
      <vt:lpstr>Slide 167</vt:lpstr>
      <vt:lpstr>Slide 168</vt:lpstr>
      <vt:lpstr>Slide 169</vt:lpstr>
      <vt:lpstr>Slide 170</vt:lpstr>
      <vt:lpstr>Slide 171</vt:lpstr>
      <vt:lpstr>Slide 172</vt:lpstr>
      <vt:lpstr>Slide 173</vt:lpstr>
      <vt:lpstr>Slide 174</vt:lpstr>
      <vt:lpstr>Slide 175</vt:lpstr>
      <vt:lpstr>Slide 176</vt:lpstr>
      <vt:lpstr>Slide 177</vt:lpstr>
      <vt:lpstr>Slide 178</vt:lpstr>
      <vt:lpstr>Slide 179</vt:lpstr>
      <vt:lpstr>Slide 180</vt:lpstr>
      <vt:lpstr>Slide 181</vt:lpstr>
      <vt:lpstr>Slide 182</vt:lpstr>
      <vt:lpstr>Slide 183</vt:lpstr>
      <vt:lpstr>Slide 184</vt:lpstr>
      <vt:lpstr>Slide 185</vt:lpstr>
      <vt:lpstr>Slide 186</vt:lpstr>
      <vt:lpstr>Slide 187</vt:lpstr>
      <vt:lpstr>Slide 188</vt:lpstr>
      <vt:lpstr>Slide 189</vt:lpstr>
      <vt:lpstr>Slide 190</vt:lpstr>
      <vt:lpstr>Slide 191</vt:lpstr>
      <vt:lpstr>Slide 192</vt:lpstr>
      <vt:lpstr>Slide 193</vt:lpstr>
      <vt:lpstr>Slide 194</vt:lpstr>
      <vt:lpstr>Slide 195</vt:lpstr>
      <vt:lpstr>Slide 196</vt:lpstr>
      <vt:lpstr>Slide 197</vt:lpstr>
      <vt:lpstr>Slide 198</vt:lpstr>
      <vt:lpstr>Slide 199</vt:lpstr>
      <vt:lpstr>Slide 200</vt:lpstr>
      <vt:lpstr>Slide 201</vt:lpstr>
      <vt:lpstr>Slide 202</vt:lpstr>
      <vt:lpstr>Slide 203</vt:lpstr>
      <vt:lpstr>Slide 204</vt:lpstr>
      <vt:lpstr>Slide 205</vt:lpstr>
      <vt:lpstr>Slide 206</vt:lpstr>
      <vt:lpstr>Slide 207</vt:lpstr>
      <vt:lpstr>Slide 208</vt:lpstr>
      <vt:lpstr>Slide 209</vt:lpstr>
      <vt:lpstr>Slide 210</vt:lpstr>
      <vt:lpstr>Slide 211</vt:lpstr>
      <vt:lpstr>Slide 212</vt:lpstr>
      <vt:lpstr>Slide 213</vt:lpstr>
      <vt:lpstr>Slide 214</vt:lpstr>
      <vt:lpstr>Slide 215</vt:lpstr>
      <vt:lpstr>Slide 216</vt:lpstr>
      <vt:lpstr>Slide 217</vt:lpstr>
      <vt:lpstr>Slide 218</vt:lpstr>
      <vt:lpstr>Slide 219</vt:lpstr>
      <vt:lpstr>Slide 220</vt:lpstr>
      <vt:lpstr>Slide 221</vt:lpstr>
      <vt:lpstr>Slide 222</vt:lpstr>
      <vt:lpstr>Slide 223</vt:lpstr>
      <vt:lpstr>Slide 224</vt:lpstr>
      <vt:lpstr>Slide 225</vt:lpstr>
      <vt:lpstr>Slide 226</vt:lpstr>
      <vt:lpstr>Slide 227</vt:lpstr>
      <vt:lpstr>Slide 228</vt:lpstr>
      <vt:lpstr>Slide 229</vt:lpstr>
      <vt:lpstr>Slide 230</vt:lpstr>
      <vt:lpstr>Slide 231</vt:lpstr>
      <vt:lpstr>Slide 232</vt:lpstr>
      <vt:lpstr>Slide 233</vt:lpstr>
      <vt:lpstr>Slide 234</vt:lpstr>
      <vt:lpstr>Slide 235</vt:lpstr>
      <vt:lpstr>Slide 236</vt:lpstr>
      <vt:lpstr>Slide 237</vt:lpstr>
      <vt:lpstr>Slide 238</vt:lpstr>
      <vt:lpstr>Slide 239</vt:lpstr>
      <vt:lpstr>Slide 240</vt:lpstr>
      <vt:lpstr>Slide 241</vt:lpstr>
      <vt:lpstr>Slide 242</vt:lpstr>
      <vt:lpstr>Slide 243</vt:lpstr>
      <vt:lpstr>Slide 244</vt:lpstr>
      <vt:lpstr>Slide 245</vt:lpstr>
      <vt:lpstr>Slide 246</vt:lpstr>
      <vt:lpstr>Slide 247</vt:lpstr>
      <vt:lpstr>Slide 248</vt:lpstr>
      <vt:lpstr>Slide 249</vt:lpstr>
      <vt:lpstr>Slide 250</vt:lpstr>
      <vt:lpstr>Slide 251</vt:lpstr>
      <vt:lpstr>Slide 252</vt:lpstr>
      <vt:lpstr>Slide 253</vt:lpstr>
      <vt:lpstr>Slide 254</vt:lpstr>
      <vt:lpstr>Slide 255</vt:lpstr>
      <vt:lpstr>Slide 256</vt:lpstr>
      <vt:lpstr>Slide 257</vt:lpstr>
      <vt:lpstr>Slide 258</vt:lpstr>
      <vt:lpstr>Slide 259</vt:lpstr>
      <vt:lpstr>Slide 260</vt:lpstr>
      <vt:lpstr>Slide 261</vt:lpstr>
      <vt:lpstr>Slide 262</vt:lpstr>
      <vt:lpstr>Slide 263</vt:lpstr>
      <vt:lpstr>Slide 264</vt:lpstr>
      <vt:lpstr>Slide 265</vt:lpstr>
      <vt:lpstr>Slide 266</vt:lpstr>
      <vt:lpstr>Slide 267</vt:lpstr>
      <vt:lpstr>Slide 268</vt:lpstr>
    </vt:vector>
  </TitlesOfParts>
  <Company>Riskmatik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Yangın ve Patlama Tehlikeleri</dc:title>
  <dc:subject>Yangın ve Patlama Tehlikeleri</dc:subject>
  <dc:creator>Riskmatik İSG Platform</dc:creator>
  <cp:lastModifiedBy>Riskmatik İSG Platform</cp:lastModifiedBy>
  <cp:revision>1</cp:revision>
  <dcterms:created xsi:type="dcterms:W3CDTF">2026-07-27T18:42:26Z</dcterms:created>
  <dcterms:modified xsi:type="dcterms:W3CDTF">2026-07-27T18:42:26Z</dcterms:modified>
</cp:coreProperties>
</file>